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1CF8-4EDB-4BBD-81F6-A5758990D45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EB71-AB07-4797-BA9D-DBF5A091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2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1CF8-4EDB-4BBD-81F6-A5758990D45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EB71-AB07-4797-BA9D-DBF5A091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7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1CF8-4EDB-4BBD-81F6-A5758990D45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EB71-AB07-4797-BA9D-DBF5A091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77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1CF8-4EDB-4BBD-81F6-A5758990D45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EB71-AB07-4797-BA9D-DBF5A091238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2748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1CF8-4EDB-4BBD-81F6-A5758990D45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EB71-AB07-4797-BA9D-DBF5A091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79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1CF8-4EDB-4BBD-81F6-A5758990D45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EB71-AB07-4797-BA9D-DBF5A091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4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1CF8-4EDB-4BBD-81F6-A5758990D45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EB71-AB07-4797-BA9D-DBF5A091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85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1CF8-4EDB-4BBD-81F6-A5758990D45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EB71-AB07-4797-BA9D-DBF5A091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54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1CF8-4EDB-4BBD-81F6-A5758990D45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EB71-AB07-4797-BA9D-DBF5A091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5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1CF8-4EDB-4BBD-81F6-A5758990D45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EB71-AB07-4797-BA9D-DBF5A091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1CF8-4EDB-4BBD-81F6-A5758990D45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EB71-AB07-4797-BA9D-DBF5A091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2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1CF8-4EDB-4BBD-81F6-A5758990D45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EB71-AB07-4797-BA9D-DBF5A091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8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1CF8-4EDB-4BBD-81F6-A5758990D45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EB71-AB07-4797-BA9D-DBF5A091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1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1CF8-4EDB-4BBD-81F6-A5758990D45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EB71-AB07-4797-BA9D-DBF5A091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1CF8-4EDB-4BBD-81F6-A5758990D45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EB71-AB07-4797-BA9D-DBF5A091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7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1CF8-4EDB-4BBD-81F6-A5758990D45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EB71-AB07-4797-BA9D-DBF5A091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1CF8-4EDB-4BBD-81F6-A5758990D45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EB71-AB07-4797-BA9D-DBF5A091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2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051CF8-4EDB-4BBD-81F6-A5758990D45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8EB71-AB07-4797-BA9D-DBF5A091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28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Gut Passage Meta-Analysis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</a:t>
            </a:r>
            <a:r>
              <a:rPr lang="en-US" dirty="0" err="1" smtClean="0"/>
              <a:t>karnish</a:t>
            </a:r>
            <a:endParaRPr lang="en-US" dirty="0" smtClean="0"/>
          </a:p>
          <a:p>
            <a:r>
              <a:rPr lang="en-US" dirty="0" smtClean="0"/>
              <a:t>EEb590 Final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77815"/>
            <a:ext cx="8946541" cy="4195481"/>
          </a:xfrm>
        </p:spPr>
        <p:txBody>
          <a:bodyPr/>
          <a:lstStyle/>
          <a:p>
            <a:r>
              <a:rPr lang="en-US" dirty="0"/>
              <a:t>In order to disperse seeds and initiate germination, plants produce fleshy fruits that animals (</a:t>
            </a:r>
            <a:r>
              <a:rPr lang="en-US" dirty="0" err="1"/>
              <a:t>frugivores</a:t>
            </a:r>
            <a:r>
              <a:rPr lang="en-US" dirty="0"/>
              <a:t>) ingest. (Eriksson 2014)</a:t>
            </a:r>
          </a:p>
          <a:p>
            <a:r>
              <a:rPr lang="en-US" dirty="0"/>
              <a:t>Different types of animals have different effects on seeds during ingestion; some may increase the probability of germination, while others completely destroy the seed. (</a:t>
            </a:r>
            <a:r>
              <a:rPr lang="en-US" dirty="0" err="1"/>
              <a:t>Traveset</a:t>
            </a:r>
            <a:r>
              <a:rPr lang="en-US" dirty="0"/>
              <a:t> 1998)</a:t>
            </a:r>
          </a:p>
          <a:p>
            <a:r>
              <a:rPr lang="en-US" dirty="0"/>
              <a:t>Whether or not a seed is viable after an animal eats it can determine the dispersal and survival of a species. (Panetta 1997)</a:t>
            </a:r>
          </a:p>
          <a:p>
            <a:r>
              <a:rPr lang="en-US" dirty="0"/>
              <a:t>Over the past sixty years, scientists have done feeding trials with a variety of fruits and </a:t>
            </a:r>
            <a:r>
              <a:rPr lang="en-US" dirty="0" err="1"/>
              <a:t>frugivores</a:t>
            </a:r>
            <a:r>
              <a:rPr lang="en-US" dirty="0"/>
              <a:t> in order to gauge fruit ingestion’s effect on seed germination. (</a:t>
            </a:r>
            <a:r>
              <a:rPr lang="en-US" dirty="0" err="1"/>
              <a:t>Krefting</a:t>
            </a:r>
            <a:r>
              <a:rPr lang="en-US" dirty="0"/>
              <a:t> 1949)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6834" y="5697863"/>
            <a:ext cx="10990509" cy="1500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Eriksson, Ove. 2014. "Evolution of Angiosperm Seed Disperser Mutualisms: The Timing of Origins and Their Consequences for </a:t>
            </a:r>
            <a:r>
              <a:rPr lang="en-US" sz="1050" dirty="0" err="1" smtClean="0"/>
              <a:t>Coevolutionary</a:t>
            </a:r>
            <a:r>
              <a:rPr lang="en-US" sz="1050" dirty="0" smtClean="0"/>
              <a:t> Interactions between</a:t>
            </a:r>
          </a:p>
          <a:p>
            <a:r>
              <a:rPr lang="en-US" sz="1050" dirty="0" smtClean="0"/>
              <a:t>     Angiosperms and </a:t>
            </a:r>
            <a:r>
              <a:rPr lang="en-US" sz="1050" dirty="0" err="1" smtClean="0"/>
              <a:t>Frugivores</a:t>
            </a:r>
            <a:r>
              <a:rPr lang="en-US" sz="1050" dirty="0" smtClean="0"/>
              <a:t>." </a:t>
            </a:r>
            <a:r>
              <a:rPr lang="en-US" sz="1050" dirty="0" err="1" smtClean="0"/>
              <a:t>Biol</a:t>
            </a:r>
            <a:r>
              <a:rPr lang="en-US" sz="1050" dirty="0" smtClean="0"/>
              <a:t> Rev Biological Reviews 91.1: 168-86. Web.</a:t>
            </a:r>
          </a:p>
          <a:p>
            <a:r>
              <a:rPr lang="en-US" sz="1050" dirty="0" err="1" smtClean="0"/>
              <a:t>Krefting</a:t>
            </a:r>
            <a:r>
              <a:rPr lang="en-US" sz="1050" dirty="0" smtClean="0"/>
              <a:t>, Laurits W., and Eugene I. Roe. 1949. "The Role of Some Birds and Mammals in Seed Germination." Ecological Monographs 19.3: 269. Web.</a:t>
            </a:r>
          </a:p>
          <a:p>
            <a:r>
              <a:rPr lang="en-US" sz="1050" dirty="0" smtClean="0"/>
              <a:t>Panetta, F. D., and J. </a:t>
            </a:r>
            <a:r>
              <a:rPr lang="en-US" sz="1050" dirty="0" err="1" smtClean="0"/>
              <a:t>Mckee</a:t>
            </a:r>
            <a:r>
              <a:rPr lang="en-US" sz="1050" dirty="0" smtClean="0"/>
              <a:t>. 1997. "Recruitment of the Invasive Ornamental, </a:t>
            </a:r>
            <a:r>
              <a:rPr lang="en-US" sz="1050" dirty="0" err="1" smtClean="0"/>
              <a:t>Schinus</a:t>
            </a:r>
            <a:r>
              <a:rPr lang="en-US" sz="1050" dirty="0" smtClean="0"/>
              <a:t> </a:t>
            </a:r>
            <a:r>
              <a:rPr lang="en-US" sz="1050" dirty="0" err="1" smtClean="0"/>
              <a:t>Terebinthifolius</a:t>
            </a:r>
            <a:r>
              <a:rPr lang="en-US" sz="1050" dirty="0" smtClean="0"/>
              <a:t>, Is Dependent upon </a:t>
            </a:r>
            <a:r>
              <a:rPr lang="en-US" sz="1050" dirty="0" err="1" smtClean="0"/>
              <a:t>Frugivores</a:t>
            </a:r>
            <a:r>
              <a:rPr lang="en-US" sz="1050" dirty="0" smtClean="0"/>
              <a:t>." Austral Ecology Austral </a:t>
            </a:r>
            <a:r>
              <a:rPr lang="en-US" sz="1050" dirty="0" err="1" smtClean="0"/>
              <a:t>Ecol</a:t>
            </a:r>
            <a:r>
              <a:rPr lang="en-US" sz="1050" dirty="0" smtClean="0"/>
              <a:t> 22.4:</a:t>
            </a:r>
          </a:p>
          <a:p>
            <a:r>
              <a:rPr lang="en-US" sz="1050" dirty="0" smtClean="0"/>
              <a:t>     432-38. Web.</a:t>
            </a:r>
          </a:p>
          <a:p>
            <a:r>
              <a:rPr lang="en-US" sz="1050" dirty="0" err="1" smtClean="0"/>
              <a:t>Traveset</a:t>
            </a:r>
            <a:r>
              <a:rPr lang="en-US" sz="1050" dirty="0" smtClean="0"/>
              <a:t>, A. 1998. "Effect of Seed Passage through Vertebrate </a:t>
            </a:r>
            <a:r>
              <a:rPr lang="en-US" sz="1050" dirty="0" err="1" smtClean="0"/>
              <a:t>Frugivores</a:t>
            </a:r>
            <a:r>
              <a:rPr lang="en-US" sz="1050" dirty="0" smtClean="0"/>
              <a:t>' Guts on Germination: A Review." Perspectives in Plant Ecology, Evolution and Systematics 1.2:</a:t>
            </a:r>
          </a:p>
          <a:p>
            <a:r>
              <a:rPr lang="en-US" sz="1050" dirty="0" smtClean="0"/>
              <a:t>     151-90. Web.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3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884342" cy="4195481"/>
          </a:xfrm>
        </p:spPr>
        <p:txBody>
          <a:bodyPr/>
          <a:lstStyle/>
          <a:p>
            <a:r>
              <a:rPr lang="en-US" dirty="0" smtClean="0"/>
              <a:t>All studies in this meta-analysis have two main components:</a:t>
            </a:r>
          </a:p>
          <a:p>
            <a:pPr lvl="1"/>
            <a:r>
              <a:rPr lang="en-US" dirty="0" smtClean="0"/>
              <a:t>A feeding trial or collection of ingested seeds from the field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 germination trial with gut passed seeds and control seeds</a:t>
            </a:r>
          </a:p>
          <a:p>
            <a:pPr lvl="2"/>
            <a:r>
              <a:rPr lang="en-US" dirty="0" smtClean="0"/>
              <a:t>Examples of control: intact fruit, manually extracted seeds, manually scarified seeds.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655" y="970163"/>
            <a:ext cx="2417076" cy="18128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565" y="3002075"/>
            <a:ext cx="2989997" cy="16818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655" y="4903053"/>
            <a:ext cx="3377821" cy="172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0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665" y="1466064"/>
            <a:ext cx="6348366" cy="5234987"/>
          </a:xfrm>
        </p:spPr>
        <p:txBody>
          <a:bodyPr>
            <a:normAutofit fontScale="85000" lnSpcReduction="20000"/>
          </a:bodyPr>
          <a:lstStyle/>
          <a:p>
            <a:pPr lvl="0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ea typeface="MS Mincho" panose="02020609040205080304" pitchFamily="49" charset="-128"/>
                <a:cs typeface="Times New Roman" panose="02020603050405020304" pitchFamily="18" charset="0"/>
              </a:rPr>
              <a:t>We employed several approaches to finding papers: 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ea typeface="MS Mincho" panose="02020609040205080304" pitchFamily="49" charset="-128"/>
                <a:cs typeface="Times New Roman" panose="02020603050405020304" pitchFamily="18" charset="0"/>
              </a:rPr>
              <a:t>Initially, we searched through all papers cited in </a:t>
            </a:r>
            <a:r>
              <a:rPr lang="en-US" sz="2400" dirty="0" err="1">
                <a:ea typeface="MS Mincho" panose="02020609040205080304" pitchFamily="49" charset="-128"/>
                <a:cs typeface="Times New Roman" panose="02020603050405020304" pitchFamily="18" charset="0"/>
              </a:rPr>
              <a:t>Traveset’s</a:t>
            </a:r>
            <a:r>
              <a:rPr lang="en-US" sz="2400" dirty="0">
                <a:ea typeface="MS Mincho" panose="02020609040205080304" pitchFamily="49" charset="-128"/>
                <a:cs typeface="Times New Roman" panose="02020603050405020304" pitchFamily="18" charset="0"/>
              </a:rPr>
              <a:t> 1998 paper, “Effect of Seed Passage through Vertebrate </a:t>
            </a:r>
            <a:r>
              <a:rPr lang="en-US" sz="2400" dirty="0" err="1">
                <a:ea typeface="MS Mincho" panose="02020609040205080304" pitchFamily="49" charset="-128"/>
                <a:cs typeface="Times New Roman" panose="02020603050405020304" pitchFamily="18" charset="0"/>
              </a:rPr>
              <a:t>Frugivores</a:t>
            </a:r>
            <a:r>
              <a:rPr lang="en-US" sz="2400" dirty="0">
                <a:ea typeface="MS Mincho" panose="02020609040205080304" pitchFamily="49" charset="-128"/>
                <a:cs typeface="Times New Roman" panose="02020603050405020304" pitchFamily="18" charset="0"/>
              </a:rPr>
              <a:t>' Guts on Germination: A Review”. 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ea typeface="MS Mincho" panose="02020609040205080304" pitchFamily="49" charset="-128"/>
                <a:cs typeface="Times New Roman" panose="02020603050405020304" pitchFamily="18" charset="0"/>
              </a:rPr>
              <a:t>Next, we searched all papers that cited </a:t>
            </a:r>
            <a:r>
              <a:rPr lang="en-US" sz="2400" dirty="0" err="1">
                <a:ea typeface="MS Mincho" panose="02020609040205080304" pitchFamily="49" charset="-128"/>
                <a:cs typeface="Times New Roman" panose="02020603050405020304" pitchFamily="18" charset="0"/>
              </a:rPr>
              <a:t>Traveset’s</a:t>
            </a:r>
            <a:r>
              <a:rPr lang="en-US" sz="2400" dirty="0">
                <a:ea typeface="MS Mincho" panose="02020609040205080304" pitchFamily="49" charset="-128"/>
                <a:cs typeface="Times New Roman" panose="02020603050405020304" pitchFamily="18" charset="0"/>
              </a:rPr>
              <a:t> 1998 paper.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ea typeface="MS Mincho" panose="02020609040205080304" pitchFamily="49" charset="-128"/>
                <a:cs typeface="Times New Roman" panose="02020603050405020304" pitchFamily="18" charset="0"/>
              </a:rPr>
              <a:t>Finally, we conducted a systematic search on Web of Science using the phrases “fruit”, “germination”, “ingestion”, and “</a:t>
            </a:r>
            <a:r>
              <a:rPr lang="en-US" sz="2400" dirty="0" err="1">
                <a:ea typeface="MS Mincho" panose="02020609040205080304" pitchFamily="49" charset="-128"/>
                <a:cs typeface="Times New Roman" panose="02020603050405020304" pitchFamily="18" charset="0"/>
              </a:rPr>
              <a:t>frugivores</a:t>
            </a:r>
            <a:r>
              <a:rPr lang="en-US" sz="2400" dirty="0" smtClean="0">
                <a:ea typeface="MS Mincho" panose="02020609040205080304" pitchFamily="49" charset="-128"/>
                <a:cs typeface="Times New Roman" panose="02020603050405020304" pitchFamily="18" charset="0"/>
              </a:rPr>
              <a:t>”.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600" dirty="0" smtClean="0">
                <a:ea typeface="MS Mincho" panose="02020609040205080304" pitchFamily="49" charset="-128"/>
                <a:cs typeface="Times New Roman" panose="02020603050405020304" pitchFamily="18" charset="0"/>
              </a:rPr>
              <a:t>Then for each paper recorded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smtClean="0">
                <a:ea typeface="MS Mincho" panose="02020609040205080304" pitchFamily="49" charset="-128"/>
                <a:cs typeface="Times New Roman" panose="02020603050405020304" pitchFamily="18" charset="0"/>
              </a:rPr>
              <a:t>Genus and species of each plant and </a:t>
            </a:r>
            <a:r>
              <a:rPr lang="en-US" sz="2400" dirty="0" err="1" smtClean="0">
                <a:ea typeface="MS Mincho" panose="02020609040205080304" pitchFamily="49" charset="-128"/>
                <a:cs typeface="Times New Roman" panose="02020603050405020304" pitchFamily="18" charset="0"/>
              </a:rPr>
              <a:t>fruigivore</a:t>
            </a:r>
            <a:r>
              <a:rPr lang="en-US" sz="2400" dirty="0" smtClean="0">
                <a:ea typeface="MS Mincho" panose="02020609040205080304" pitchFamily="49" charset="-128"/>
                <a:cs typeface="Times New Roman" panose="02020603050405020304" pitchFamily="18" charset="0"/>
              </a:rPr>
              <a:t>, type of </a:t>
            </a:r>
            <a:r>
              <a:rPr lang="en-US" sz="2400" dirty="0" err="1" smtClean="0">
                <a:ea typeface="MS Mincho" panose="02020609040205080304" pitchFamily="49" charset="-128"/>
                <a:cs typeface="Times New Roman" panose="02020603050405020304" pitchFamily="18" charset="0"/>
              </a:rPr>
              <a:t>frugivore</a:t>
            </a:r>
            <a:r>
              <a:rPr lang="en-US" sz="2400" dirty="0" smtClean="0">
                <a:ea typeface="MS Mincho" panose="02020609040205080304" pitchFamily="49" charset="-128"/>
                <a:cs typeface="Times New Roman" panose="02020603050405020304" pitchFamily="18" charset="0"/>
              </a:rPr>
              <a:t>, location of study 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ea typeface="MS Mincho" panose="02020609040205080304" pitchFamily="49" charset="-128"/>
                <a:cs typeface="Times New Roman" panose="02020603050405020304" pitchFamily="18" charset="0"/>
              </a:rPr>
              <a:t>Individual fruit/</a:t>
            </a:r>
            <a:r>
              <a:rPr lang="en-US" sz="2400" dirty="0" err="1">
                <a:ea typeface="MS Mincho" panose="02020609040205080304" pitchFamily="49" charset="-128"/>
                <a:cs typeface="Times New Roman" panose="02020603050405020304" pitchFamily="18" charset="0"/>
              </a:rPr>
              <a:t>frugivore</a:t>
            </a:r>
            <a:r>
              <a:rPr lang="en-US" sz="2400" dirty="0">
                <a:ea typeface="MS Mincho" panose="02020609040205080304" pitchFamily="49" charset="-128"/>
                <a:cs typeface="Times New Roman" panose="02020603050405020304" pitchFamily="18" charset="0"/>
              </a:rPr>
              <a:t> interactions (~1400</a:t>
            </a:r>
            <a:r>
              <a:rPr lang="en-US" sz="2400" dirty="0" smtClean="0">
                <a:ea typeface="MS Mincho" panose="02020609040205080304" pitchFamily="49" charset="-128"/>
                <a:cs typeface="Times New Roman" panose="02020603050405020304" pitchFamily="18" charset="0"/>
              </a:rPr>
              <a:t>) with the proportion germinating from the gut passed seeds and the control.</a:t>
            </a:r>
            <a:endParaRPr lang="en-US" sz="24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24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2400" dirty="0" smtClean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24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415" y="1304286"/>
            <a:ext cx="1032620" cy="10979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928" y="2466969"/>
            <a:ext cx="909917" cy="1107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415" y="4817398"/>
            <a:ext cx="2485597" cy="15936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0979" y="3702172"/>
            <a:ext cx="1524066" cy="9875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7415" y="2466969"/>
            <a:ext cx="1620748" cy="10987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7791" y="1304286"/>
            <a:ext cx="1542054" cy="10920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7415" y="3702172"/>
            <a:ext cx="1620748" cy="98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6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Metafor</a:t>
            </a:r>
            <a:endParaRPr lang="en-US" dirty="0" smtClean="0"/>
          </a:p>
          <a:p>
            <a:pPr lvl="1"/>
            <a:r>
              <a:rPr lang="en-US" dirty="0" smtClean="0"/>
              <a:t>Package in R</a:t>
            </a:r>
          </a:p>
          <a:p>
            <a:pPr lvl="1"/>
            <a:r>
              <a:rPr lang="en-US" dirty="0" smtClean="0"/>
              <a:t>Specifically for meta-analyses</a:t>
            </a:r>
          </a:p>
          <a:p>
            <a:r>
              <a:rPr lang="en-US" dirty="0" smtClean="0"/>
              <a:t>Practice datasets in R</a:t>
            </a:r>
          </a:p>
          <a:p>
            <a:r>
              <a:rPr lang="en-US" dirty="0" smtClean="0"/>
              <a:t>Finding heterogeneity</a:t>
            </a:r>
          </a:p>
          <a:p>
            <a:pPr lvl="1"/>
            <a:r>
              <a:rPr lang="en-US" dirty="0" smtClean="0"/>
              <a:t>“variation in study outcomes between studies”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2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062645" y="3006483"/>
            <a:ext cx="13648" cy="200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534096" y="4009594"/>
            <a:ext cx="3031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59496" y="2621642"/>
            <a:ext cx="331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Germinated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95533" y="2883031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58393" y="291724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90017" y="3278753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Gut passed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93359" y="4245174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75256" y="327875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658393" y="331572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79264" y="4245174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656791" y="4245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50627" y="1668582"/>
            <a:ext cx="5133507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dirty="0" smtClean="0"/>
              <a:t>Based on grid and vectors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dirty="0" err="1" smtClean="0"/>
              <a:t>escalc</a:t>
            </a:r>
            <a:r>
              <a:rPr lang="en-US" dirty="0" smtClean="0"/>
              <a:t>(measure="RR", </a:t>
            </a:r>
            <a:r>
              <a:rPr lang="en-US" dirty="0" err="1" smtClean="0"/>
              <a:t>ai</a:t>
            </a:r>
            <a:r>
              <a:rPr lang="en-US" dirty="0" smtClean="0"/>
              <a:t>=</a:t>
            </a:r>
            <a:r>
              <a:rPr lang="en-US" dirty="0" err="1" smtClean="0"/>
              <a:t>gut.passed.prop.germ</a:t>
            </a:r>
            <a:r>
              <a:rPr lang="en-US" dirty="0" smtClean="0"/>
              <a:t>, bi=</a:t>
            </a:r>
            <a:r>
              <a:rPr lang="en-US" dirty="0" err="1" smtClean="0"/>
              <a:t>no.germ</a:t>
            </a:r>
            <a:r>
              <a:rPr lang="en-US" dirty="0" smtClean="0"/>
              <a:t>, ci=</a:t>
            </a:r>
            <a:r>
              <a:rPr lang="en-US" dirty="0" err="1" smtClean="0"/>
              <a:t>comparison.prop.germ</a:t>
            </a:r>
            <a:r>
              <a:rPr lang="en-US" dirty="0" smtClean="0"/>
              <a:t>, di=no.germ.1, data=practice3)</a:t>
            </a:r>
          </a:p>
          <a:p>
            <a:pPr marL="742950" lvl="1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endParaRPr lang="en-US" dirty="0" smtClean="0"/>
          </a:p>
          <a:p>
            <a:pPr marL="742950" lvl="1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dirty="0" smtClean="0"/>
              <a:t>Finds </a:t>
            </a:r>
            <a:r>
              <a:rPr lang="en-US" dirty="0" err="1" smtClean="0"/>
              <a:t>yi</a:t>
            </a:r>
            <a:r>
              <a:rPr lang="en-US" dirty="0" smtClean="0"/>
              <a:t> (effect size) and vi(sampling variance)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endParaRPr lang="en-US" dirty="0" smtClean="0"/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dirty="0" smtClean="0"/>
              <a:t>Find heterogeneity with a Random Effects Model</a:t>
            </a:r>
            <a:endParaRPr lang="en-US" dirty="0"/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1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rma</a:t>
            </a:r>
            <a:r>
              <a:rPr lang="en-US" dirty="0"/>
              <a:t>(</a:t>
            </a:r>
            <a:r>
              <a:rPr lang="en-US" dirty="0" err="1"/>
              <a:t>yi</a:t>
            </a:r>
            <a:r>
              <a:rPr lang="en-US" dirty="0"/>
              <a:t>, vi, data=practice4, method="EB")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719630"/>
            <a:ext cx="7221822" cy="377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17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Discussion/Questions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heterogeneity</a:t>
            </a:r>
          </a:p>
          <a:p>
            <a:pPr lvl="1"/>
            <a:r>
              <a:rPr lang="en-US" dirty="0" smtClean="0"/>
              <a:t>Small data set</a:t>
            </a:r>
          </a:p>
          <a:p>
            <a:pPr lvl="1"/>
            <a:r>
              <a:rPr lang="en-US" dirty="0" smtClean="0"/>
              <a:t>Did I do this right?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Does anyone here know how to use metaphor?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37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</TotalTime>
  <Words>539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MS Mincho</vt:lpstr>
      <vt:lpstr>Times New Roman</vt:lpstr>
      <vt:lpstr>Wingdings 3</vt:lpstr>
      <vt:lpstr>Ion</vt:lpstr>
      <vt:lpstr>Gut Passage Meta-Analysis</vt:lpstr>
      <vt:lpstr>Introduction</vt:lpstr>
      <vt:lpstr>Types of Experiments</vt:lpstr>
      <vt:lpstr>Methods</vt:lpstr>
      <vt:lpstr>Analysis</vt:lpstr>
      <vt:lpstr>Analysis</vt:lpstr>
      <vt:lpstr>Model</vt:lpstr>
      <vt:lpstr>Discussion/Questions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</dc:creator>
  <cp:lastModifiedBy>Alexander</cp:lastModifiedBy>
  <cp:revision>10</cp:revision>
  <dcterms:created xsi:type="dcterms:W3CDTF">2016-12-05T23:08:14Z</dcterms:created>
  <dcterms:modified xsi:type="dcterms:W3CDTF">2016-12-06T01:37:01Z</dcterms:modified>
</cp:coreProperties>
</file>