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3" r:id="rId3"/>
    <p:sldMasterId id="2147483686" r:id="rId4"/>
    <p:sldMasterId id="2147483699" r:id="rId5"/>
    <p:sldMasterId id="2147483711" r:id="rId6"/>
    <p:sldMasterId id="2147483723" r:id="rId7"/>
    <p:sldMasterId id="2147483735" r:id="rId8"/>
  </p:sldMasterIdLst>
  <p:notesMasterIdLst>
    <p:notesMasterId r:id="rId39"/>
  </p:notesMasterIdLst>
  <p:sldIdLst>
    <p:sldId id="256" r:id="rId9"/>
    <p:sldId id="257" r:id="rId10"/>
    <p:sldId id="258" r:id="rId11"/>
    <p:sldId id="259" r:id="rId12"/>
    <p:sldId id="263" r:id="rId13"/>
    <p:sldId id="264" r:id="rId14"/>
    <p:sldId id="265" r:id="rId15"/>
    <p:sldId id="266" r:id="rId16"/>
    <p:sldId id="267" r:id="rId17"/>
    <p:sldId id="272" r:id="rId18"/>
    <p:sldId id="260" r:id="rId19"/>
    <p:sldId id="268" r:id="rId20"/>
    <p:sldId id="269" r:id="rId21"/>
    <p:sldId id="270" r:id="rId22"/>
    <p:sldId id="271" r:id="rId23"/>
    <p:sldId id="261" r:id="rId24"/>
    <p:sldId id="273" r:id="rId25"/>
    <p:sldId id="274" r:id="rId26"/>
    <p:sldId id="262" r:id="rId27"/>
    <p:sldId id="275" r:id="rId28"/>
    <p:sldId id="279" r:id="rId29"/>
    <p:sldId id="276" r:id="rId30"/>
    <p:sldId id="277" r:id="rId31"/>
    <p:sldId id="278" r:id="rId32"/>
    <p:sldId id="280" r:id="rId33"/>
    <p:sldId id="284" r:id="rId34"/>
    <p:sldId id="285" r:id="rId35"/>
    <p:sldId id="286" r:id="rId36"/>
    <p:sldId id="282" r:id="rId37"/>
    <p:sldId id="283"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76" d="100"/>
          <a:sy n="76" d="100"/>
        </p:scale>
        <p:origin x="-1936" y="-104"/>
      </p:cViewPr>
      <p:guideLst>
        <p:guide orient="horz" pos="3042"/>
        <p:guide pos="423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9" Type="http://schemas.openxmlformats.org/officeDocument/2006/relationships/slide" Target="slides/slide1.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053B36-E459-4699-9118-038C8F52F23D}" type="doc">
      <dgm:prSet loTypeId="urn:microsoft.com/office/officeart/2005/8/layout/cycle5" loCatId="cycle" qsTypeId="urn:microsoft.com/office/officeart/2005/8/quickstyle/simple3" qsCatId="simple" csTypeId="urn:microsoft.com/office/officeart/2005/8/colors/accent1_3" csCatId="accent1" phldr="1"/>
      <dgm:spPr/>
      <dgm:t>
        <a:bodyPr/>
        <a:lstStyle/>
        <a:p>
          <a:endParaRPr lang="en-US"/>
        </a:p>
      </dgm:t>
    </dgm:pt>
    <dgm:pt modelId="{97D4A84A-FD53-4C89-8766-B5C0A5025285}">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Assure</a:t>
          </a:r>
        </a:p>
      </dgm:t>
    </dgm:pt>
    <dgm:pt modelId="{83CF93A1-5BFE-4327-89FC-F3B074DB56BE}" type="parTrans" cxnId="{37BF8AAE-F2D1-47FD-80C7-85A2611AA334}">
      <dgm:prSet/>
      <dgm:spPr/>
      <dgm:t>
        <a:bodyPr/>
        <a:lstStyle/>
        <a:p>
          <a:endParaRPr lang="en-US" sz="1400" b="0"/>
        </a:p>
      </dgm:t>
    </dgm:pt>
    <dgm:pt modelId="{5FD615BE-97D0-4C69-8037-060D7CF45582}" type="sibTrans" cxnId="{37BF8AAE-F2D1-47FD-80C7-85A2611AA334}">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D826B2FE-5AC9-47EE-AEB3-142395FBDE71}">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Preserve</a:t>
          </a:r>
        </a:p>
      </dgm:t>
    </dgm:pt>
    <dgm:pt modelId="{CB1A36D4-FDE9-48F2-98C9-29576A48DEAF}" type="parTrans" cxnId="{BCD343DC-1B85-4FCF-817B-24887D1B3E23}">
      <dgm:prSet/>
      <dgm:spPr/>
      <dgm:t>
        <a:bodyPr/>
        <a:lstStyle/>
        <a:p>
          <a:endParaRPr lang="en-US" sz="1400" b="0"/>
        </a:p>
      </dgm:t>
    </dgm:pt>
    <dgm:pt modelId="{E81A7496-7C34-4DBF-9C3D-D0A2A73191C8}" type="sibTrans" cxnId="{BCD343DC-1B85-4FCF-817B-24887D1B3E23}">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661A4A79-0AAA-4C36-BEAB-A61C849008FA}">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Discover</a:t>
          </a:r>
        </a:p>
      </dgm:t>
    </dgm:pt>
    <dgm:pt modelId="{1B4B79AA-B091-4787-A5DB-5E75A9449EAF}" type="parTrans" cxnId="{6C6D0C39-16F5-4C23-93FF-663C03421B62}">
      <dgm:prSet/>
      <dgm:spPr/>
      <dgm:t>
        <a:bodyPr/>
        <a:lstStyle/>
        <a:p>
          <a:endParaRPr lang="en-US" sz="1400" b="0"/>
        </a:p>
      </dgm:t>
    </dgm:pt>
    <dgm:pt modelId="{F97789DC-0FAD-4C2E-AB9D-457E85023924}" type="sibTrans" cxnId="{6C6D0C39-16F5-4C23-93FF-663C03421B62}">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A8FAAA24-3DB7-4AFE-8D6E-1FF127F6A8FE}">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Integrate</a:t>
          </a:r>
        </a:p>
      </dgm:t>
    </dgm:pt>
    <dgm:pt modelId="{83664775-34AE-41A2-A40A-AEE1DCB28F5A}" type="parTrans" cxnId="{0FEACBE7-9877-46A8-9701-E31093846DBA}">
      <dgm:prSet/>
      <dgm:spPr/>
      <dgm:t>
        <a:bodyPr/>
        <a:lstStyle/>
        <a:p>
          <a:endParaRPr lang="en-US" sz="1400" b="0"/>
        </a:p>
      </dgm:t>
    </dgm:pt>
    <dgm:pt modelId="{8ED530B9-2AE0-4731-B182-B27C1D10B60C}" type="sibTrans" cxnId="{0FEACBE7-9877-46A8-9701-E31093846DBA}">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78A95A28-5B18-4CAB-A8F7-FCAAA6066699}">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Analyze</a:t>
          </a:r>
        </a:p>
      </dgm:t>
    </dgm:pt>
    <dgm:pt modelId="{6BE8ECF0-24C5-40B1-9F35-926034AD3A7E}" type="parTrans" cxnId="{DDE8938D-9B46-4EEC-9D74-69D38C6AE27D}">
      <dgm:prSet/>
      <dgm:spPr/>
      <dgm:t>
        <a:bodyPr/>
        <a:lstStyle/>
        <a:p>
          <a:endParaRPr lang="en-US" sz="1400" b="0"/>
        </a:p>
      </dgm:t>
    </dgm:pt>
    <dgm:pt modelId="{DA16D8F2-7AA0-43B2-99A1-9E110743886E}" type="sibTrans" cxnId="{DDE8938D-9B46-4EEC-9D74-69D38C6AE27D}">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4AD66445-1D35-5E4B-97CB-F1868A81F976}">
      <dgm:prSet phldrT="[Tex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Plan</a:t>
          </a:r>
          <a:endParaRPr lang="en-US" sz="2000" dirty="0">
            <a:solidFill>
              <a:srgbClr val="186072"/>
            </a:solidFill>
          </a:endParaRPr>
        </a:p>
      </dgm:t>
    </dgm:pt>
    <dgm:pt modelId="{D6E6296C-8865-CD45-8B84-2CE77AEEFEAD}" type="parTrans" cxnId="{6FA06DDC-0F38-DE42-863F-EB8F7A4572BE}">
      <dgm:prSet/>
      <dgm:spPr/>
      <dgm:t>
        <a:bodyPr/>
        <a:lstStyle/>
        <a:p>
          <a:endParaRPr lang="en-US" sz="1400" b="0"/>
        </a:p>
      </dgm:t>
    </dgm:pt>
    <dgm:pt modelId="{03570386-4604-4B40-84F0-E9CB1E7DA604}" type="sibTrans" cxnId="{6FA06DDC-0F38-DE42-863F-EB8F7A4572BE}">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CA9A9111-DB94-5549-9608-EEE6A3A2D980}">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Describe</a:t>
          </a:r>
          <a:endParaRPr lang="en-US" sz="2000" b="1" dirty="0">
            <a:solidFill>
              <a:srgbClr val="186072"/>
            </a:solidFill>
          </a:endParaRPr>
        </a:p>
      </dgm:t>
    </dgm:pt>
    <dgm:pt modelId="{C02256F6-1491-DF41-85E7-7AB4145834E4}" type="parTrans" cxnId="{669CCB14-E5B8-CC48-BF1D-459F50D6BB21}">
      <dgm:prSet/>
      <dgm:spPr/>
      <dgm:t>
        <a:bodyPr/>
        <a:lstStyle/>
        <a:p>
          <a:endParaRPr lang="en-US" sz="1400" b="0"/>
        </a:p>
      </dgm:t>
    </dgm:pt>
    <dgm:pt modelId="{99C07F7C-24F7-F44B-8AEB-A4EC5174B3B9}" type="sibTrans" cxnId="{669CCB14-E5B8-CC48-BF1D-459F50D6BB21}">
      <dgm:prSet/>
      <dgm:spPr>
        <a:ln w="28575" cap="flat" cmpd="sng" algn="ctr">
          <a:solidFill>
            <a:srgbClr val="186072"/>
          </a:solidFill>
          <a:prstDash val="solid"/>
          <a:round/>
          <a:headEnd type="none" w="med" len="med"/>
          <a:tailEnd type="arrow" w="med" len="med"/>
        </a:ln>
      </dgm:spPr>
      <dgm:t>
        <a:bodyPr/>
        <a:lstStyle/>
        <a:p>
          <a:endParaRPr lang="en-US" sz="1400" b="0"/>
        </a:p>
      </dgm:t>
    </dgm:pt>
    <dgm:pt modelId="{167BEB73-3A00-7345-985F-605B40EEBA4D}">
      <dgm:prSet phldrT="[Tex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Collect</a:t>
          </a:r>
          <a:endParaRPr lang="en-US" sz="2000" dirty="0">
            <a:solidFill>
              <a:srgbClr val="186072"/>
            </a:solidFill>
          </a:endParaRPr>
        </a:p>
      </dgm:t>
    </dgm:pt>
    <dgm:pt modelId="{DAAA6469-0CAE-2B4A-86DE-BE4B0168B09C}" type="parTrans" cxnId="{D60B4FF1-27EE-5447-9766-00F07C82332B}">
      <dgm:prSet/>
      <dgm:spPr/>
      <dgm:t>
        <a:bodyPr/>
        <a:lstStyle/>
        <a:p>
          <a:endParaRPr lang="en-US"/>
        </a:p>
      </dgm:t>
    </dgm:pt>
    <dgm:pt modelId="{16A220BF-2A6B-A246-BD86-15A7663B08AE}" type="sibTrans" cxnId="{D60B4FF1-27EE-5447-9766-00F07C82332B}">
      <dgm:prSet/>
      <dgm:spPr>
        <a:solidFill>
          <a:schemeClr val="accent1"/>
        </a:solidFill>
        <a:ln w="28575">
          <a:solidFill>
            <a:srgbClr val="186072"/>
          </a:solidFill>
        </a:ln>
      </dgm:spPr>
      <dgm:t>
        <a:bodyPr/>
        <a:lstStyle/>
        <a:p>
          <a:endParaRPr lang="en-US"/>
        </a:p>
      </dgm:t>
    </dgm:pt>
    <dgm:pt modelId="{6A20FEC1-C6EF-4469-886F-1FB4E4E06963}" type="pres">
      <dgm:prSet presAssocID="{65053B36-E459-4699-9118-038C8F52F23D}" presName="cycle" presStyleCnt="0">
        <dgm:presLayoutVars>
          <dgm:dir/>
          <dgm:resizeHandles val="exact"/>
        </dgm:presLayoutVars>
      </dgm:prSet>
      <dgm:spPr/>
      <dgm:t>
        <a:bodyPr/>
        <a:lstStyle/>
        <a:p>
          <a:endParaRPr lang="en-US"/>
        </a:p>
      </dgm:t>
    </dgm:pt>
    <dgm:pt modelId="{F21E2F18-F043-2846-95DB-CBAA147D529B}" type="pres">
      <dgm:prSet presAssocID="{4AD66445-1D35-5E4B-97CB-F1868A81F976}" presName="node" presStyleLbl="node1" presStyleIdx="0" presStyleCnt="8" custScaleX="127875" custScaleY="74911">
        <dgm:presLayoutVars>
          <dgm:bulletEnabled val="1"/>
        </dgm:presLayoutVars>
      </dgm:prSet>
      <dgm:spPr/>
      <dgm:t>
        <a:bodyPr/>
        <a:lstStyle/>
        <a:p>
          <a:endParaRPr lang="en-US"/>
        </a:p>
      </dgm:t>
    </dgm:pt>
    <dgm:pt modelId="{3DAA6B48-225A-4840-B4FD-B5777A24A577}" type="pres">
      <dgm:prSet presAssocID="{4AD66445-1D35-5E4B-97CB-F1868A81F976}" presName="spNode" presStyleCnt="0"/>
      <dgm:spPr/>
      <dgm:t>
        <a:bodyPr/>
        <a:lstStyle/>
        <a:p>
          <a:endParaRPr lang="en-US"/>
        </a:p>
      </dgm:t>
    </dgm:pt>
    <dgm:pt modelId="{8864FD29-B527-0A45-AF38-136A7CA3EA73}" type="pres">
      <dgm:prSet presAssocID="{03570386-4604-4B40-84F0-E9CB1E7DA604}" presName="sibTrans" presStyleLbl="sibTrans1D1" presStyleIdx="0" presStyleCnt="8"/>
      <dgm:spPr/>
      <dgm:t>
        <a:bodyPr/>
        <a:lstStyle/>
        <a:p>
          <a:endParaRPr lang="en-US"/>
        </a:p>
      </dgm:t>
    </dgm:pt>
    <dgm:pt modelId="{9ED3D520-3DE0-864B-ACAB-5B591616A6D9}" type="pres">
      <dgm:prSet presAssocID="{167BEB73-3A00-7345-985F-605B40EEBA4D}" presName="node" presStyleLbl="node1" presStyleIdx="1" presStyleCnt="8" custScaleX="127644" custScaleY="74877">
        <dgm:presLayoutVars>
          <dgm:bulletEnabled val="1"/>
        </dgm:presLayoutVars>
      </dgm:prSet>
      <dgm:spPr/>
      <dgm:t>
        <a:bodyPr/>
        <a:lstStyle/>
        <a:p>
          <a:endParaRPr lang="en-US"/>
        </a:p>
      </dgm:t>
    </dgm:pt>
    <dgm:pt modelId="{C1125BC2-4A5A-5C43-8663-E2876B3EEBFA}" type="pres">
      <dgm:prSet presAssocID="{167BEB73-3A00-7345-985F-605B40EEBA4D}" presName="spNode" presStyleCnt="0"/>
      <dgm:spPr/>
      <dgm:t>
        <a:bodyPr/>
        <a:lstStyle/>
        <a:p>
          <a:endParaRPr lang="en-US"/>
        </a:p>
      </dgm:t>
    </dgm:pt>
    <dgm:pt modelId="{3BACACFC-1124-AF4D-BBB2-76FDB50352A6}" type="pres">
      <dgm:prSet presAssocID="{16A220BF-2A6B-A246-BD86-15A7663B08AE}" presName="sibTrans" presStyleLbl="sibTrans1D1" presStyleIdx="1" presStyleCnt="8"/>
      <dgm:spPr/>
      <dgm:t>
        <a:bodyPr/>
        <a:lstStyle/>
        <a:p>
          <a:endParaRPr lang="en-US"/>
        </a:p>
      </dgm:t>
    </dgm:pt>
    <dgm:pt modelId="{F0A86B52-E2FF-4D63-93A1-E61D8377C34A}" type="pres">
      <dgm:prSet presAssocID="{97D4A84A-FD53-4C89-8766-B5C0A5025285}" presName="node" presStyleLbl="node1" presStyleIdx="2" presStyleCnt="8" custScaleX="127875" custScaleY="74911">
        <dgm:presLayoutVars>
          <dgm:bulletEnabled val="1"/>
        </dgm:presLayoutVars>
      </dgm:prSet>
      <dgm:spPr/>
      <dgm:t>
        <a:bodyPr/>
        <a:lstStyle/>
        <a:p>
          <a:endParaRPr lang="en-US"/>
        </a:p>
      </dgm:t>
    </dgm:pt>
    <dgm:pt modelId="{FDCC661F-5906-4C2E-95FD-42BD7C141BE9}" type="pres">
      <dgm:prSet presAssocID="{97D4A84A-FD53-4C89-8766-B5C0A5025285}" presName="spNode" presStyleCnt="0"/>
      <dgm:spPr/>
      <dgm:t>
        <a:bodyPr/>
        <a:lstStyle/>
        <a:p>
          <a:endParaRPr lang="en-US"/>
        </a:p>
      </dgm:t>
    </dgm:pt>
    <dgm:pt modelId="{A9CD118D-5A7B-4B7B-BEB0-016F1E217120}" type="pres">
      <dgm:prSet presAssocID="{5FD615BE-97D0-4C69-8037-060D7CF45582}" presName="sibTrans" presStyleLbl="sibTrans1D1" presStyleIdx="2" presStyleCnt="8"/>
      <dgm:spPr/>
      <dgm:t>
        <a:bodyPr/>
        <a:lstStyle/>
        <a:p>
          <a:endParaRPr lang="en-US"/>
        </a:p>
      </dgm:t>
    </dgm:pt>
    <dgm:pt modelId="{4BA36C64-20B8-A14E-8759-154A58F6D6C3}" type="pres">
      <dgm:prSet presAssocID="{CA9A9111-DB94-5549-9608-EEE6A3A2D980}" presName="node" presStyleLbl="node1" presStyleIdx="3" presStyleCnt="8" custScaleX="127875" custScaleY="74911">
        <dgm:presLayoutVars>
          <dgm:bulletEnabled val="1"/>
        </dgm:presLayoutVars>
      </dgm:prSet>
      <dgm:spPr/>
      <dgm:t>
        <a:bodyPr/>
        <a:lstStyle/>
        <a:p>
          <a:endParaRPr lang="en-US"/>
        </a:p>
      </dgm:t>
    </dgm:pt>
    <dgm:pt modelId="{6C64C368-C8AD-DC46-9E87-FF501AEF864A}" type="pres">
      <dgm:prSet presAssocID="{CA9A9111-DB94-5549-9608-EEE6A3A2D980}" presName="spNode" presStyleCnt="0"/>
      <dgm:spPr/>
      <dgm:t>
        <a:bodyPr/>
        <a:lstStyle/>
        <a:p>
          <a:endParaRPr lang="en-US"/>
        </a:p>
      </dgm:t>
    </dgm:pt>
    <dgm:pt modelId="{6A2CC0A6-BC38-5041-A60B-0DABCA6762C7}" type="pres">
      <dgm:prSet presAssocID="{99C07F7C-24F7-F44B-8AEB-A4EC5174B3B9}" presName="sibTrans" presStyleLbl="sibTrans1D1" presStyleIdx="3" presStyleCnt="8"/>
      <dgm:spPr/>
      <dgm:t>
        <a:bodyPr/>
        <a:lstStyle/>
        <a:p>
          <a:endParaRPr lang="en-US"/>
        </a:p>
      </dgm:t>
    </dgm:pt>
    <dgm:pt modelId="{1E7C3E94-8CB6-456F-B0D4-B3FA407A51A6}" type="pres">
      <dgm:prSet presAssocID="{D826B2FE-5AC9-47EE-AEB3-142395FBDE71}" presName="node" presStyleLbl="node1" presStyleIdx="4" presStyleCnt="8" custScaleX="127875" custScaleY="74911">
        <dgm:presLayoutVars>
          <dgm:bulletEnabled val="1"/>
        </dgm:presLayoutVars>
      </dgm:prSet>
      <dgm:spPr/>
      <dgm:t>
        <a:bodyPr/>
        <a:lstStyle/>
        <a:p>
          <a:endParaRPr lang="en-US"/>
        </a:p>
      </dgm:t>
    </dgm:pt>
    <dgm:pt modelId="{E838B6B8-75DF-4528-9C2A-BB7A7D07CE89}" type="pres">
      <dgm:prSet presAssocID="{D826B2FE-5AC9-47EE-AEB3-142395FBDE71}" presName="spNode" presStyleCnt="0"/>
      <dgm:spPr/>
      <dgm:t>
        <a:bodyPr/>
        <a:lstStyle/>
        <a:p>
          <a:endParaRPr lang="en-US"/>
        </a:p>
      </dgm:t>
    </dgm:pt>
    <dgm:pt modelId="{0FD4A519-10D4-4EE7-AC3E-EBD7D85740E2}" type="pres">
      <dgm:prSet presAssocID="{E81A7496-7C34-4DBF-9C3D-D0A2A73191C8}" presName="sibTrans" presStyleLbl="sibTrans1D1" presStyleIdx="4" presStyleCnt="8"/>
      <dgm:spPr/>
      <dgm:t>
        <a:bodyPr/>
        <a:lstStyle/>
        <a:p>
          <a:endParaRPr lang="en-US"/>
        </a:p>
      </dgm:t>
    </dgm:pt>
    <dgm:pt modelId="{25E735C8-6CA7-48F9-B4AF-4D9B92978769}" type="pres">
      <dgm:prSet presAssocID="{661A4A79-0AAA-4C36-BEAB-A61C849008FA}" presName="node" presStyleLbl="node1" presStyleIdx="5" presStyleCnt="8" custScaleX="127875" custScaleY="74911">
        <dgm:presLayoutVars>
          <dgm:bulletEnabled val="1"/>
        </dgm:presLayoutVars>
      </dgm:prSet>
      <dgm:spPr/>
      <dgm:t>
        <a:bodyPr/>
        <a:lstStyle/>
        <a:p>
          <a:endParaRPr lang="en-US"/>
        </a:p>
      </dgm:t>
    </dgm:pt>
    <dgm:pt modelId="{EC522338-C25D-4866-ABF3-7A3BB86AF8C6}" type="pres">
      <dgm:prSet presAssocID="{661A4A79-0AAA-4C36-BEAB-A61C849008FA}" presName="spNode" presStyleCnt="0"/>
      <dgm:spPr/>
      <dgm:t>
        <a:bodyPr/>
        <a:lstStyle/>
        <a:p>
          <a:endParaRPr lang="en-US"/>
        </a:p>
      </dgm:t>
    </dgm:pt>
    <dgm:pt modelId="{7DFDE678-6B1C-4BBC-A38E-46FB50420688}" type="pres">
      <dgm:prSet presAssocID="{F97789DC-0FAD-4C2E-AB9D-457E85023924}" presName="sibTrans" presStyleLbl="sibTrans1D1" presStyleIdx="5" presStyleCnt="8"/>
      <dgm:spPr/>
      <dgm:t>
        <a:bodyPr/>
        <a:lstStyle/>
        <a:p>
          <a:endParaRPr lang="en-US"/>
        </a:p>
      </dgm:t>
    </dgm:pt>
    <dgm:pt modelId="{E2536CDD-7DBF-4C6B-85BF-882FE6A71FDF}" type="pres">
      <dgm:prSet presAssocID="{A8FAAA24-3DB7-4AFE-8D6E-1FF127F6A8FE}" presName="node" presStyleLbl="node1" presStyleIdx="6" presStyleCnt="8" custScaleX="127875" custScaleY="74911">
        <dgm:presLayoutVars>
          <dgm:bulletEnabled val="1"/>
        </dgm:presLayoutVars>
      </dgm:prSet>
      <dgm:spPr/>
      <dgm:t>
        <a:bodyPr/>
        <a:lstStyle/>
        <a:p>
          <a:endParaRPr lang="en-US"/>
        </a:p>
      </dgm:t>
    </dgm:pt>
    <dgm:pt modelId="{6D500B74-16A3-4CA0-A0E3-C2CBAAB4F994}" type="pres">
      <dgm:prSet presAssocID="{A8FAAA24-3DB7-4AFE-8D6E-1FF127F6A8FE}" presName="spNode" presStyleCnt="0"/>
      <dgm:spPr/>
      <dgm:t>
        <a:bodyPr/>
        <a:lstStyle/>
        <a:p>
          <a:endParaRPr lang="en-US"/>
        </a:p>
      </dgm:t>
    </dgm:pt>
    <dgm:pt modelId="{049616A8-A793-4C77-8E33-8F4622C118F7}" type="pres">
      <dgm:prSet presAssocID="{8ED530B9-2AE0-4731-B182-B27C1D10B60C}" presName="sibTrans" presStyleLbl="sibTrans1D1" presStyleIdx="6" presStyleCnt="8"/>
      <dgm:spPr/>
      <dgm:t>
        <a:bodyPr/>
        <a:lstStyle/>
        <a:p>
          <a:endParaRPr lang="en-US"/>
        </a:p>
      </dgm:t>
    </dgm:pt>
    <dgm:pt modelId="{3204064E-86B9-4A1D-AC40-6B3607D41628}" type="pres">
      <dgm:prSet presAssocID="{78A95A28-5B18-4CAB-A8F7-FCAAA6066699}" presName="node" presStyleLbl="node1" presStyleIdx="7" presStyleCnt="8" custScaleX="127875" custScaleY="74911">
        <dgm:presLayoutVars>
          <dgm:bulletEnabled val="1"/>
        </dgm:presLayoutVars>
      </dgm:prSet>
      <dgm:spPr/>
      <dgm:t>
        <a:bodyPr/>
        <a:lstStyle/>
        <a:p>
          <a:endParaRPr lang="en-US"/>
        </a:p>
      </dgm:t>
    </dgm:pt>
    <dgm:pt modelId="{285E9CCE-C7D2-4139-86F0-64E7E1C35BC1}" type="pres">
      <dgm:prSet presAssocID="{78A95A28-5B18-4CAB-A8F7-FCAAA6066699}" presName="spNode" presStyleCnt="0"/>
      <dgm:spPr/>
      <dgm:t>
        <a:bodyPr/>
        <a:lstStyle/>
        <a:p>
          <a:endParaRPr lang="en-US"/>
        </a:p>
      </dgm:t>
    </dgm:pt>
    <dgm:pt modelId="{19FF4228-BCF6-4DBF-AEE0-CF82A986A726}" type="pres">
      <dgm:prSet presAssocID="{DA16D8F2-7AA0-43B2-99A1-9E110743886E}" presName="sibTrans" presStyleLbl="sibTrans1D1" presStyleIdx="7" presStyleCnt="8"/>
      <dgm:spPr/>
      <dgm:t>
        <a:bodyPr/>
        <a:lstStyle/>
        <a:p>
          <a:endParaRPr lang="en-US"/>
        </a:p>
      </dgm:t>
    </dgm:pt>
  </dgm:ptLst>
  <dgm:cxnLst>
    <dgm:cxn modelId="{706B1985-A55C-484F-90D5-ABCA3B106D1D}" type="presOf" srcId="{8ED530B9-2AE0-4731-B182-B27C1D10B60C}" destId="{049616A8-A793-4C77-8E33-8F4622C118F7}" srcOrd="0" destOrd="0" presId="urn:microsoft.com/office/officeart/2005/8/layout/cycle5"/>
    <dgm:cxn modelId="{37BF8AAE-F2D1-47FD-80C7-85A2611AA334}" srcId="{65053B36-E459-4699-9118-038C8F52F23D}" destId="{97D4A84A-FD53-4C89-8766-B5C0A5025285}" srcOrd="2" destOrd="0" parTransId="{83CF93A1-5BFE-4327-89FC-F3B074DB56BE}" sibTransId="{5FD615BE-97D0-4C69-8037-060D7CF45582}"/>
    <dgm:cxn modelId="{66C1FB28-45C7-2045-85DE-A441D652B71D}" type="presOf" srcId="{4AD66445-1D35-5E4B-97CB-F1868A81F976}" destId="{F21E2F18-F043-2846-95DB-CBAA147D529B}" srcOrd="0" destOrd="0" presId="urn:microsoft.com/office/officeart/2005/8/layout/cycle5"/>
    <dgm:cxn modelId="{B2734C3B-A99C-224E-A4E6-99E8875EA41F}" type="presOf" srcId="{E81A7496-7C34-4DBF-9C3D-D0A2A73191C8}" destId="{0FD4A519-10D4-4EE7-AC3E-EBD7D85740E2}" srcOrd="0" destOrd="0" presId="urn:microsoft.com/office/officeart/2005/8/layout/cycle5"/>
    <dgm:cxn modelId="{669CCB14-E5B8-CC48-BF1D-459F50D6BB21}" srcId="{65053B36-E459-4699-9118-038C8F52F23D}" destId="{CA9A9111-DB94-5549-9608-EEE6A3A2D980}" srcOrd="3" destOrd="0" parTransId="{C02256F6-1491-DF41-85E7-7AB4145834E4}" sibTransId="{99C07F7C-24F7-F44B-8AEB-A4EC5174B3B9}"/>
    <dgm:cxn modelId="{ABEB13D6-F9F7-8F49-B36D-FFF7E6512F46}" type="presOf" srcId="{78A95A28-5B18-4CAB-A8F7-FCAAA6066699}" destId="{3204064E-86B9-4A1D-AC40-6B3607D41628}" srcOrd="0" destOrd="0" presId="urn:microsoft.com/office/officeart/2005/8/layout/cycle5"/>
    <dgm:cxn modelId="{5147221D-5091-C64C-B2F8-B73AB468E017}" type="presOf" srcId="{97D4A84A-FD53-4C89-8766-B5C0A5025285}" destId="{F0A86B52-E2FF-4D63-93A1-E61D8377C34A}" srcOrd="0" destOrd="0" presId="urn:microsoft.com/office/officeart/2005/8/layout/cycle5"/>
    <dgm:cxn modelId="{BCD343DC-1B85-4FCF-817B-24887D1B3E23}" srcId="{65053B36-E459-4699-9118-038C8F52F23D}" destId="{D826B2FE-5AC9-47EE-AEB3-142395FBDE71}" srcOrd="4" destOrd="0" parTransId="{CB1A36D4-FDE9-48F2-98C9-29576A48DEAF}" sibTransId="{E81A7496-7C34-4DBF-9C3D-D0A2A73191C8}"/>
    <dgm:cxn modelId="{7F46B965-C6A4-464D-B901-8074BFE1AF21}" type="presOf" srcId="{A8FAAA24-3DB7-4AFE-8D6E-1FF127F6A8FE}" destId="{E2536CDD-7DBF-4C6B-85BF-882FE6A71FDF}" srcOrd="0" destOrd="0" presId="urn:microsoft.com/office/officeart/2005/8/layout/cycle5"/>
    <dgm:cxn modelId="{6659E872-C6CE-6A40-B89D-C4BEF71FB4BD}" type="presOf" srcId="{F97789DC-0FAD-4C2E-AB9D-457E85023924}" destId="{7DFDE678-6B1C-4BBC-A38E-46FB50420688}" srcOrd="0" destOrd="0" presId="urn:microsoft.com/office/officeart/2005/8/layout/cycle5"/>
    <dgm:cxn modelId="{0FEACBE7-9877-46A8-9701-E31093846DBA}" srcId="{65053B36-E459-4699-9118-038C8F52F23D}" destId="{A8FAAA24-3DB7-4AFE-8D6E-1FF127F6A8FE}" srcOrd="6" destOrd="0" parTransId="{83664775-34AE-41A2-A40A-AEE1DCB28F5A}" sibTransId="{8ED530B9-2AE0-4731-B182-B27C1D10B60C}"/>
    <dgm:cxn modelId="{7C09550E-37DF-FA4F-A874-91DFC9FB1F96}" type="presOf" srcId="{167BEB73-3A00-7345-985F-605B40EEBA4D}" destId="{9ED3D520-3DE0-864B-ACAB-5B591616A6D9}" srcOrd="0" destOrd="0" presId="urn:microsoft.com/office/officeart/2005/8/layout/cycle5"/>
    <dgm:cxn modelId="{DDE8938D-9B46-4EEC-9D74-69D38C6AE27D}" srcId="{65053B36-E459-4699-9118-038C8F52F23D}" destId="{78A95A28-5B18-4CAB-A8F7-FCAAA6066699}" srcOrd="7" destOrd="0" parTransId="{6BE8ECF0-24C5-40B1-9F35-926034AD3A7E}" sibTransId="{DA16D8F2-7AA0-43B2-99A1-9E110743886E}"/>
    <dgm:cxn modelId="{6B03949C-8ADA-3B4B-BDAE-E1002F8AE031}" type="presOf" srcId="{5FD615BE-97D0-4C69-8037-060D7CF45582}" destId="{A9CD118D-5A7B-4B7B-BEB0-016F1E217120}" srcOrd="0" destOrd="0" presId="urn:microsoft.com/office/officeart/2005/8/layout/cycle5"/>
    <dgm:cxn modelId="{73200F96-1CA1-2F4C-908C-BA1E9445CEAF}" type="presOf" srcId="{16A220BF-2A6B-A246-BD86-15A7663B08AE}" destId="{3BACACFC-1124-AF4D-BBB2-76FDB50352A6}" srcOrd="0" destOrd="0" presId="urn:microsoft.com/office/officeart/2005/8/layout/cycle5"/>
    <dgm:cxn modelId="{E97DD8DA-A086-9E4A-A360-BE882AD74B9C}" type="presOf" srcId="{661A4A79-0AAA-4C36-BEAB-A61C849008FA}" destId="{25E735C8-6CA7-48F9-B4AF-4D9B92978769}" srcOrd="0" destOrd="0" presId="urn:microsoft.com/office/officeart/2005/8/layout/cycle5"/>
    <dgm:cxn modelId="{D60B4FF1-27EE-5447-9766-00F07C82332B}" srcId="{65053B36-E459-4699-9118-038C8F52F23D}" destId="{167BEB73-3A00-7345-985F-605B40EEBA4D}" srcOrd="1" destOrd="0" parTransId="{DAAA6469-0CAE-2B4A-86DE-BE4B0168B09C}" sibTransId="{16A220BF-2A6B-A246-BD86-15A7663B08AE}"/>
    <dgm:cxn modelId="{6FA06DDC-0F38-DE42-863F-EB8F7A4572BE}" srcId="{65053B36-E459-4699-9118-038C8F52F23D}" destId="{4AD66445-1D35-5E4B-97CB-F1868A81F976}" srcOrd="0" destOrd="0" parTransId="{D6E6296C-8865-CD45-8B84-2CE77AEEFEAD}" sibTransId="{03570386-4604-4B40-84F0-E9CB1E7DA604}"/>
    <dgm:cxn modelId="{31B92B32-50A9-E945-85DA-653F082198FB}" type="presOf" srcId="{03570386-4604-4B40-84F0-E9CB1E7DA604}" destId="{8864FD29-B527-0A45-AF38-136A7CA3EA73}" srcOrd="0" destOrd="0" presId="urn:microsoft.com/office/officeart/2005/8/layout/cycle5"/>
    <dgm:cxn modelId="{B082C099-225C-4644-BC2F-C537A9BF23BF}" type="presOf" srcId="{99C07F7C-24F7-F44B-8AEB-A4EC5174B3B9}" destId="{6A2CC0A6-BC38-5041-A60B-0DABCA6762C7}" srcOrd="0" destOrd="0" presId="urn:microsoft.com/office/officeart/2005/8/layout/cycle5"/>
    <dgm:cxn modelId="{BA37AAB7-7F34-3646-837A-345959EE997C}" type="presOf" srcId="{DA16D8F2-7AA0-43B2-99A1-9E110743886E}" destId="{19FF4228-BCF6-4DBF-AEE0-CF82A986A726}" srcOrd="0" destOrd="0" presId="urn:microsoft.com/office/officeart/2005/8/layout/cycle5"/>
    <dgm:cxn modelId="{C1C0A170-8819-2E48-8EE8-038667317EEB}" type="presOf" srcId="{D826B2FE-5AC9-47EE-AEB3-142395FBDE71}" destId="{1E7C3E94-8CB6-456F-B0D4-B3FA407A51A6}" srcOrd="0" destOrd="0" presId="urn:microsoft.com/office/officeart/2005/8/layout/cycle5"/>
    <dgm:cxn modelId="{5B53EDF9-630A-B14C-A40D-DD7A4705AB99}" type="presOf" srcId="{65053B36-E459-4699-9118-038C8F52F23D}" destId="{6A20FEC1-C6EF-4469-886F-1FB4E4E06963}" srcOrd="0" destOrd="0" presId="urn:microsoft.com/office/officeart/2005/8/layout/cycle5"/>
    <dgm:cxn modelId="{6C6D0C39-16F5-4C23-93FF-663C03421B62}" srcId="{65053B36-E459-4699-9118-038C8F52F23D}" destId="{661A4A79-0AAA-4C36-BEAB-A61C849008FA}" srcOrd="5" destOrd="0" parTransId="{1B4B79AA-B091-4787-A5DB-5E75A9449EAF}" sibTransId="{F97789DC-0FAD-4C2E-AB9D-457E85023924}"/>
    <dgm:cxn modelId="{508DC67B-8427-0B48-AF80-4BEAC28070CA}" type="presOf" srcId="{CA9A9111-DB94-5549-9608-EEE6A3A2D980}" destId="{4BA36C64-20B8-A14E-8759-154A58F6D6C3}" srcOrd="0" destOrd="0" presId="urn:microsoft.com/office/officeart/2005/8/layout/cycle5"/>
    <dgm:cxn modelId="{883960F7-2B17-EB44-AFEA-9FA74E760556}" type="presParOf" srcId="{6A20FEC1-C6EF-4469-886F-1FB4E4E06963}" destId="{F21E2F18-F043-2846-95DB-CBAA147D529B}" srcOrd="0" destOrd="0" presId="urn:microsoft.com/office/officeart/2005/8/layout/cycle5"/>
    <dgm:cxn modelId="{1F6CABBC-0322-FD4E-A0CC-3B11FD875B29}" type="presParOf" srcId="{6A20FEC1-C6EF-4469-886F-1FB4E4E06963}" destId="{3DAA6B48-225A-4840-B4FD-B5777A24A577}" srcOrd="1" destOrd="0" presId="urn:microsoft.com/office/officeart/2005/8/layout/cycle5"/>
    <dgm:cxn modelId="{6096AD43-8E46-1D4A-8ADF-38E6455B4584}" type="presParOf" srcId="{6A20FEC1-C6EF-4469-886F-1FB4E4E06963}" destId="{8864FD29-B527-0A45-AF38-136A7CA3EA73}" srcOrd="2" destOrd="0" presId="urn:microsoft.com/office/officeart/2005/8/layout/cycle5"/>
    <dgm:cxn modelId="{08AC7547-2B09-6F4E-85B8-AE06275B2B48}" type="presParOf" srcId="{6A20FEC1-C6EF-4469-886F-1FB4E4E06963}" destId="{9ED3D520-3DE0-864B-ACAB-5B591616A6D9}" srcOrd="3" destOrd="0" presId="urn:microsoft.com/office/officeart/2005/8/layout/cycle5"/>
    <dgm:cxn modelId="{5F4BA094-05BF-3D44-A036-686BEB5297C3}" type="presParOf" srcId="{6A20FEC1-C6EF-4469-886F-1FB4E4E06963}" destId="{C1125BC2-4A5A-5C43-8663-E2876B3EEBFA}" srcOrd="4" destOrd="0" presId="urn:microsoft.com/office/officeart/2005/8/layout/cycle5"/>
    <dgm:cxn modelId="{E8B17446-0D4E-2E4F-9E8D-F17D9BC961A5}" type="presParOf" srcId="{6A20FEC1-C6EF-4469-886F-1FB4E4E06963}" destId="{3BACACFC-1124-AF4D-BBB2-76FDB50352A6}" srcOrd="5" destOrd="0" presId="urn:microsoft.com/office/officeart/2005/8/layout/cycle5"/>
    <dgm:cxn modelId="{E0B8CCCB-89C9-174A-AE5A-7FE7A4510906}" type="presParOf" srcId="{6A20FEC1-C6EF-4469-886F-1FB4E4E06963}" destId="{F0A86B52-E2FF-4D63-93A1-E61D8377C34A}" srcOrd="6" destOrd="0" presId="urn:microsoft.com/office/officeart/2005/8/layout/cycle5"/>
    <dgm:cxn modelId="{2F5DD6E2-312E-8A43-BF24-B53D3E81C96A}" type="presParOf" srcId="{6A20FEC1-C6EF-4469-886F-1FB4E4E06963}" destId="{FDCC661F-5906-4C2E-95FD-42BD7C141BE9}" srcOrd="7" destOrd="0" presId="urn:microsoft.com/office/officeart/2005/8/layout/cycle5"/>
    <dgm:cxn modelId="{40A12BE3-6A8F-1642-BF65-5D19DEC80E9F}" type="presParOf" srcId="{6A20FEC1-C6EF-4469-886F-1FB4E4E06963}" destId="{A9CD118D-5A7B-4B7B-BEB0-016F1E217120}" srcOrd="8" destOrd="0" presId="urn:microsoft.com/office/officeart/2005/8/layout/cycle5"/>
    <dgm:cxn modelId="{528A9442-3F4C-A649-8160-1BD3BCD6643D}" type="presParOf" srcId="{6A20FEC1-C6EF-4469-886F-1FB4E4E06963}" destId="{4BA36C64-20B8-A14E-8759-154A58F6D6C3}" srcOrd="9" destOrd="0" presId="urn:microsoft.com/office/officeart/2005/8/layout/cycle5"/>
    <dgm:cxn modelId="{36F8E6FC-F744-974C-B054-33F43B7B4F2B}" type="presParOf" srcId="{6A20FEC1-C6EF-4469-886F-1FB4E4E06963}" destId="{6C64C368-C8AD-DC46-9E87-FF501AEF864A}" srcOrd="10" destOrd="0" presId="urn:microsoft.com/office/officeart/2005/8/layout/cycle5"/>
    <dgm:cxn modelId="{87E00E17-B81A-8748-A01A-EA941EC83BAF}" type="presParOf" srcId="{6A20FEC1-C6EF-4469-886F-1FB4E4E06963}" destId="{6A2CC0A6-BC38-5041-A60B-0DABCA6762C7}" srcOrd="11" destOrd="0" presId="urn:microsoft.com/office/officeart/2005/8/layout/cycle5"/>
    <dgm:cxn modelId="{87D384C7-4D83-724A-AE19-65B31CE19A0B}" type="presParOf" srcId="{6A20FEC1-C6EF-4469-886F-1FB4E4E06963}" destId="{1E7C3E94-8CB6-456F-B0D4-B3FA407A51A6}" srcOrd="12" destOrd="0" presId="urn:microsoft.com/office/officeart/2005/8/layout/cycle5"/>
    <dgm:cxn modelId="{68DF3042-9230-5E40-8684-085933327C68}" type="presParOf" srcId="{6A20FEC1-C6EF-4469-886F-1FB4E4E06963}" destId="{E838B6B8-75DF-4528-9C2A-BB7A7D07CE89}" srcOrd="13" destOrd="0" presId="urn:microsoft.com/office/officeart/2005/8/layout/cycle5"/>
    <dgm:cxn modelId="{FF87EE8C-7595-844A-AE54-811421A18F7A}" type="presParOf" srcId="{6A20FEC1-C6EF-4469-886F-1FB4E4E06963}" destId="{0FD4A519-10D4-4EE7-AC3E-EBD7D85740E2}" srcOrd="14" destOrd="0" presId="urn:microsoft.com/office/officeart/2005/8/layout/cycle5"/>
    <dgm:cxn modelId="{714D18FB-7569-5941-97AB-AEC7C7C5F0CA}" type="presParOf" srcId="{6A20FEC1-C6EF-4469-886F-1FB4E4E06963}" destId="{25E735C8-6CA7-48F9-B4AF-4D9B92978769}" srcOrd="15" destOrd="0" presId="urn:microsoft.com/office/officeart/2005/8/layout/cycle5"/>
    <dgm:cxn modelId="{F4D430F9-244D-A14A-B4E5-3A56A9448577}" type="presParOf" srcId="{6A20FEC1-C6EF-4469-886F-1FB4E4E06963}" destId="{EC522338-C25D-4866-ABF3-7A3BB86AF8C6}" srcOrd="16" destOrd="0" presId="urn:microsoft.com/office/officeart/2005/8/layout/cycle5"/>
    <dgm:cxn modelId="{57CB3773-05EE-F641-ADE7-D5E173D29B3C}" type="presParOf" srcId="{6A20FEC1-C6EF-4469-886F-1FB4E4E06963}" destId="{7DFDE678-6B1C-4BBC-A38E-46FB50420688}" srcOrd="17" destOrd="0" presId="urn:microsoft.com/office/officeart/2005/8/layout/cycle5"/>
    <dgm:cxn modelId="{A4D8BEE1-1B20-EA47-B5EF-5A9A8E37CE9F}" type="presParOf" srcId="{6A20FEC1-C6EF-4469-886F-1FB4E4E06963}" destId="{E2536CDD-7DBF-4C6B-85BF-882FE6A71FDF}" srcOrd="18" destOrd="0" presId="urn:microsoft.com/office/officeart/2005/8/layout/cycle5"/>
    <dgm:cxn modelId="{80468686-1371-464E-A770-DAB491ABE391}" type="presParOf" srcId="{6A20FEC1-C6EF-4469-886F-1FB4E4E06963}" destId="{6D500B74-16A3-4CA0-A0E3-C2CBAAB4F994}" srcOrd="19" destOrd="0" presId="urn:microsoft.com/office/officeart/2005/8/layout/cycle5"/>
    <dgm:cxn modelId="{B769BE3F-E96A-314B-9C1A-0F544B70CA69}" type="presParOf" srcId="{6A20FEC1-C6EF-4469-886F-1FB4E4E06963}" destId="{049616A8-A793-4C77-8E33-8F4622C118F7}" srcOrd="20" destOrd="0" presId="urn:microsoft.com/office/officeart/2005/8/layout/cycle5"/>
    <dgm:cxn modelId="{15A29CCF-8AD9-004D-9231-5979C04D592C}" type="presParOf" srcId="{6A20FEC1-C6EF-4469-886F-1FB4E4E06963}" destId="{3204064E-86B9-4A1D-AC40-6B3607D41628}" srcOrd="21" destOrd="0" presId="urn:microsoft.com/office/officeart/2005/8/layout/cycle5"/>
    <dgm:cxn modelId="{25DA0AEC-BF91-A34A-9E63-F64CE634B58C}" type="presParOf" srcId="{6A20FEC1-C6EF-4469-886F-1FB4E4E06963}" destId="{285E9CCE-C7D2-4139-86F0-64E7E1C35BC1}" srcOrd="22" destOrd="0" presId="urn:microsoft.com/office/officeart/2005/8/layout/cycle5"/>
    <dgm:cxn modelId="{EB4DE737-2B8D-AB42-ABDC-D9E7182BF03B}" type="presParOf" srcId="{6A20FEC1-C6EF-4469-886F-1FB4E4E06963}" destId="{19FF4228-BCF6-4DBF-AEE0-CF82A986A726}" srcOrd="23" destOrd="0" presId="urn:microsoft.com/office/officeart/2005/8/layout/cycle5"/>
  </dgm:cxnLst>
  <dgm:bg>
    <a:noFill/>
    <a:effect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E2F18-F043-2846-95DB-CBAA147D529B}">
      <dsp:nvSpPr>
        <dsp:cNvPr id="0" name=""/>
        <dsp:cNvSpPr/>
      </dsp:nvSpPr>
      <dsp:spPr>
        <a:xfrm>
          <a:off x="2802301" y="83268"/>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Plan</a:t>
          </a:r>
          <a:endParaRPr lang="en-US" sz="2000" kern="1200" dirty="0">
            <a:solidFill>
              <a:srgbClr val="186072"/>
            </a:solidFill>
          </a:endParaRPr>
        </a:p>
      </dsp:txBody>
      <dsp:txXfrm>
        <a:off x="2825970" y="106937"/>
        <a:ext cx="1225982" cy="437516"/>
      </dsp:txXfrm>
    </dsp:sp>
    <dsp:sp modelId="{8864FD29-B527-0A45-AF38-136A7CA3EA73}">
      <dsp:nvSpPr>
        <dsp:cNvPr id="0" name=""/>
        <dsp:cNvSpPr/>
      </dsp:nvSpPr>
      <dsp:spPr>
        <a:xfrm>
          <a:off x="1194113" y="325695"/>
          <a:ext cx="4489695" cy="4489695"/>
        </a:xfrm>
        <a:custGeom>
          <a:avLst/>
          <a:gdLst/>
          <a:ahLst/>
          <a:cxnLst/>
          <a:rect l="0" t="0" r="0" b="0"/>
          <a:pathLst>
            <a:path>
              <a:moveTo>
                <a:pt x="3021641" y="138682"/>
              </a:moveTo>
              <a:arcTo wR="2244847" hR="2244847" stAng="17414696" swAng="683613"/>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9ED3D520-3DE0-864B-ACAB-5B591616A6D9}">
      <dsp:nvSpPr>
        <dsp:cNvPr id="0" name=""/>
        <dsp:cNvSpPr/>
      </dsp:nvSpPr>
      <dsp:spPr>
        <a:xfrm>
          <a:off x="4390798" y="740879"/>
          <a:ext cx="1271020" cy="484633"/>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Collect</a:t>
          </a:r>
          <a:endParaRPr lang="en-US" sz="2000" kern="1200" dirty="0">
            <a:solidFill>
              <a:srgbClr val="186072"/>
            </a:solidFill>
          </a:endParaRPr>
        </a:p>
      </dsp:txBody>
      <dsp:txXfrm>
        <a:off x="4414456" y="764537"/>
        <a:ext cx="1223704" cy="437317"/>
      </dsp:txXfrm>
    </dsp:sp>
    <dsp:sp modelId="{3BACACFC-1124-AF4D-BBB2-76FDB50352A6}">
      <dsp:nvSpPr>
        <dsp:cNvPr id="0" name=""/>
        <dsp:cNvSpPr/>
      </dsp:nvSpPr>
      <dsp:spPr>
        <a:xfrm>
          <a:off x="1194113" y="325695"/>
          <a:ext cx="4489695" cy="4489695"/>
        </a:xfrm>
        <a:custGeom>
          <a:avLst/>
          <a:gdLst/>
          <a:ahLst/>
          <a:cxnLst/>
          <a:rect l="0" t="0" r="0" b="0"/>
          <a:pathLst>
            <a:path>
              <a:moveTo>
                <a:pt x="4173874" y="1096720"/>
              </a:moveTo>
              <a:arcTo wR="2244847" hR="2244847" stAng="19754372" swAng="1110679"/>
            </a:path>
          </a:pathLst>
        </a:custGeom>
        <a:noFill/>
        <a:ln w="28575" cap="flat" cmpd="sng" algn="ctr">
          <a:solidFill>
            <a:srgbClr val="186072"/>
          </a:solidFill>
          <a:prstDash val="solid"/>
          <a:tailEnd type="arrow"/>
        </a:ln>
        <a:effectLst/>
      </dsp:spPr>
      <dsp:style>
        <a:lnRef idx="1">
          <a:scrgbClr r="0" g="0" b="0"/>
        </a:lnRef>
        <a:fillRef idx="0">
          <a:scrgbClr r="0" g="0" b="0"/>
        </a:fillRef>
        <a:effectRef idx="0">
          <a:scrgbClr r="0" g="0" b="0"/>
        </a:effectRef>
        <a:fontRef idx="minor"/>
      </dsp:style>
    </dsp:sp>
    <dsp:sp modelId="{F0A86B52-E2FF-4D63-93A1-E61D8377C34A}">
      <dsp:nvSpPr>
        <dsp:cNvPr id="0" name=""/>
        <dsp:cNvSpPr/>
      </dsp:nvSpPr>
      <dsp:spPr>
        <a:xfrm>
          <a:off x="5047148" y="2328115"/>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Assure</a:t>
          </a:r>
        </a:p>
      </dsp:txBody>
      <dsp:txXfrm>
        <a:off x="5070817" y="2351784"/>
        <a:ext cx="1225982" cy="437516"/>
      </dsp:txXfrm>
    </dsp:sp>
    <dsp:sp modelId="{A9CD118D-5A7B-4B7B-BEB0-016F1E217120}">
      <dsp:nvSpPr>
        <dsp:cNvPr id="0" name=""/>
        <dsp:cNvSpPr/>
      </dsp:nvSpPr>
      <dsp:spPr>
        <a:xfrm>
          <a:off x="1194113" y="325695"/>
          <a:ext cx="4489695" cy="4489695"/>
        </a:xfrm>
        <a:custGeom>
          <a:avLst/>
          <a:gdLst/>
          <a:ahLst/>
          <a:cxnLst/>
          <a:rect l="0" t="0" r="0" b="0"/>
          <a:pathLst>
            <a:path>
              <a:moveTo>
                <a:pt x="4438595" y="2721095"/>
              </a:moveTo>
              <a:arcTo wR="2244847" hR="2244847" stAng="734908"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4BA36C64-20B8-A14E-8759-154A58F6D6C3}">
      <dsp:nvSpPr>
        <dsp:cNvPr id="0" name=""/>
        <dsp:cNvSpPr/>
      </dsp:nvSpPr>
      <dsp:spPr>
        <a:xfrm>
          <a:off x="4389648" y="3915462"/>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Describe</a:t>
          </a:r>
          <a:endParaRPr lang="en-US" sz="2000" b="1" kern="1200" dirty="0">
            <a:solidFill>
              <a:srgbClr val="186072"/>
            </a:solidFill>
          </a:endParaRPr>
        </a:p>
      </dsp:txBody>
      <dsp:txXfrm>
        <a:off x="4413317" y="3939131"/>
        <a:ext cx="1225982" cy="437516"/>
      </dsp:txXfrm>
    </dsp:sp>
    <dsp:sp modelId="{6A2CC0A6-BC38-5041-A60B-0DABCA6762C7}">
      <dsp:nvSpPr>
        <dsp:cNvPr id="0" name=""/>
        <dsp:cNvSpPr/>
      </dsp:nvSpPr>
      <dsp:spPr>
        <a:xfrm>
          <a:off x="1194113" y="325695"/>
          <a:ext cx="4489695" cy="4489695"/>
        </a:xfrm>
        <a:custGeom>
          <a:avLst/>
          <a:gdLst/>
          <a:ahLst/>
          <a:cxnLst/>
          <a:rect l="0" t="0" r="0" b="0"/>
          <a:pathLst>
            <a:path>
              <a:moveTo>
                <a:pt x="3422269" y="4156134"/>
              </a:moveTo>
              <a:arcTo wR="2244847" hR="2244847" stAng="3501925"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1E7C3E94-8CB6-456F-B0D4-B3FA407A51A6}">
      <dsp:nvSpPr>
        <dsp:cNvPr id="0" name=""/>
        <dsp:cNvSpPr/>
      </dsp:nvSpPr>
      <dsp:spPr>
        <a:xfrm>
          <a:off x="2802301" y="4572963"/>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Preserve</a:t>
          </a:r>
        </a:p>
      </dsp:txBody>
      <dsp:txXfrm>
        <a:off x="2825970" y="4596632"/>
        <a:ext cx="1225982" cy="437516"/>
      </dsp:txXfrm>
    </dsp:sp>
    <dsp:sp modelId="{0FD4A519-10D4-4EE7-AC3E-EBD7D85740E2}">
      <dsp:nvSpPr>
        <dsp:cNvPr id="0" name=""/>
        <dsp:cNvSpPr/>
      </dsp:nvSpPr>
      <dsp:spPr>
        <a:xfrm>
          <a:off x="1194113" y="325695"/>
          <a:ext cx="4489695" cy="4489695"/>
        </a:xfrm>
        <a:custGeom>
          <a:avLst/>
          <a:gdLst/>
          <a:ahLst/>
          <a:cxnLst/>
          <a:rect l="0" t="0" r="0" b="0"/>
          <a:pathLst>
            <a:path>
              <a:moveTo>
                <a:pt x="1468089" y="4351025"/>
              </a:moveTo>
              <a:arcTo wR="2244847" hR="2244847" stAng="6614639"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25E735C8-6CA7-48F9-B4AF-4D9B92978769}">
      <dsp:nvSpPr>
        <dsp:cNvPr id="0" name=""/>
        <dsp:cNvSpPr/>
      </dsp:nvSpPr>
      <dsp:spPr>
        <a:xfrm>
          <a:off x="1214954" y="3915462"/>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Discover</a:t>
          </a:r>
        </a:p>
      </dsp:txBody>
      <dsp:txXfrm>
        <a:off x="1238623" y="3939131"/>
        <a:ext cx="1225982" cy="437516"/>
      </dsp:txXfrm>
    </dsp:sp>
    <dsp:sp modelId="{7DFDE678-6B1C-4BBC-A38E-46FB50420688}">
      <dsp:nvSpPr>
        <dsp:cNvPr id="0" name=""/>
        <dsp:cNvSpPr/>
      </dsp:nvSpPr>
      <dsp:spPr>
        <a:xfrm>
          <a:off x="1194113" y="325695"/>
          <a:ext cx="4489695" cy="4489695"/>
        </a:xfrm>
        <a:custGeom>
          <a:avLst/>
          <a:gdLst/>
          <a:ahLst/>
          <a:cxnLst/>
          <a:rect l="0" t="0" r="0" b="0"/>
          <a:pathLst>
            <a:path>
              <a:moveTo>
                <a:pt x="315764" y="3392879"/>
              </a:moveTo>
              <a:arcTo wR="2244847" hR="2244847" stAng="8954542"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E2536CDD-7DBF-4C6B-85BF-882FE6A71FDF}">
      <dsp:nvSpPr>
        <dsp:cNvPr id="0" name=""/>
        <dsp:cNvSpPr/>
      </dsp:nvSpPr>
      <dsp:spPr>
        <a:xfrm>
          <a:off x="557453" y="2328115"/>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Integrate</a:t>
          </a:r>
        </a:p>
      </dsp:txBody>
      <dsp:txXfrm>
        <a:off x="581122" y="2351784"/>
        <a:ext cx="1225982" cy="437516"/>
      </dsp:txXfrm>
    </dsp:sp>
    <dsp:sp modelId="{049616A8-A793-4C77-8E33-8F4622C118F7}">
      <dsp:nvSpPr>
        <dsp:cNvPr id="0" name=""/>
        <dsp:cNvSpPr/>
      </dsp:nvSpPr>
      <dsp:spPr>
        <a:xfrm>
          <a:off x="1194113" y="325695"/>
          <a:ext cx="4489695" cy="4489695"/>
        </a:xfrm>
        <a:custGeom>
          <a:avLst/>
          <a:gdLst/>
          <a:ahLst/>
          <a:cxnLst/>
          <a:rect l="0" t="0" r="0" b="0"/>
          <a:pathLst>
            <a:path>
              <a:moveTo>
                <a:pt x="51099" y="1768599"/>
              </a:moveTo>
              <a:arcTo wR="2244847" hR="2244847" stAng="11534908"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3204064E-86B9-4A1D-AC40-6B3607D41628}">
      <dsp:nvSpPr>
        <dsp:cNvPr id="0" name=""/>
        <dsp:cNvSpPr/>
      </dsp:nvSpPr>
      <dsp:spPr>
        <a:xfrm>
          <a:off x="1214954" y="740769"/>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Analyze</a:t>
          </a:r>
        </a:p>
      </dsp:txBody>
      <dsp:txXfrm>
        <a:off x="1238623" y="764438"/>
        <a:ext cx="1225982" cy="437516"/>
      </dsp:txXfrm>
    </dsp:sp>
    <dsp:sp modelId="{19FF4228-BCF6-4DBF-AEE0-CF82A986A726}">
      <dsp:nvSpPr>
        <dsp:cNvPr id="0" name=""/>
        <dsp:cNvSpPr/>
      </dsp:nvSpPr>
      <dsp:spPr>
        <a:xfrm>
          <a:off x="1194113" y="325695"/>
          <a:ext cx="4489695" cy="4489695"/>
        </a:xfrm>
        <a:custGeom>
          <a:avLst/>
          <a:gdLst/>
          <a:ahLst/>
          <a:cxnLst/>
          <a:rect l="0" t="0" r="0" b="0"/>
          <a:pathLst>
            <a:path>
              <a:moveTo>
                <a:pt x="1067425" y="333560"/>
              </a:moveTo>
              <a:arcTo wR="2244847" hR="2244847" stAng="14301925"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DAD96F-9BF6-8842-939B-D5F4ABF1C3DA}" type="datetimeFigureOut">
              <a:rPr lang="en-US" smtClean="0"/>
              <a:t>8/29/16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F61D7D-2CFA-C64C-AC75-A40FDF68F513}" type="slidenum">
              <a:rPr lang="en-US" smtClean="0"/>
              <a:t>‹#›</a:t>
            </a:fld>
            <a:endParaRPr lang="en-US"/>
          </a:p>
        </p:txBody>
      </p:sp>
    </p:spTree>
    <p:extLst>
      <p:ext uri="{BB962C8B-B14F-4D97-AF65-F5344CB8AC3E}">
        <p14:creationId xmlns:p14="http://schemas.microsoft.com/office/powerpoint/2010/main" val="15431446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Clr>
                <a:srgbClr val="177F8A"/>
              </a:buClr>
              <a:buSzPct val="100000"/>
            </a:pPr>
            <a:r>
              <a:rPr lang="en-US" sz="2800" dirty="0" smtClean="0">
                <a:ea typeface="ＭＳ Ｐゴシック" pitchFamily="34" charset="-128"/>
              </a:rPr>
              <a:t>Manage your data for yourself: </a:t>
            </a:r>
          </a:p>
          <a:p>
            <a:pPr lvl="1">
              <a:buClr>
                <a:srgbClr val="177F8A"/>
              </a:buClr>
            </a:pPr>
            <a:r>
              <a:rPr lang="en-US" sz="2400" dirty="0" smtClean="0">
                <a:ea typeface="ＭＳ Ｐゴシック" pitchFamily="34" charset="-128"/>
              </a:rPr>
              <a:t>Keep yourself organized – be able to find your files (data inputs, analytic scripts, outputs at various stages of the analytic process, </a:t>
            </a:r>
            <a:r>
              <a:rPr lang="en-US" sz="2400" dirty="0" err="1" smtClean="0">
                <a:ea typeface="ＭＳ Ｐゴシック" pitchFamily="34" charset="-128"/>
              </a:rPr>
              <a:t>etc</a:t>
            </a:r>
            <a:r>
              <a:rPr lang="en-US" sz="2400" dirty="0" smtClean="0">
                <a:ea typeface="ＭＳ Ｐゴシック" pitchFamily="34" charset="-128"/>
              </a:rPr>
              <a:t>) </a:t>
            </a:r>
          </a:p>
          <a:p>
            <a:pPr lvl="1">
              <a:buClr>
                <a:srgbClr val="177F8A"/>
              </a:buClr>
            </a:pPr>
            <a:r>
              <a:rPr lang="en-US" sz="2400" dirty="0" smtClean="0">
                <a:ea typeface="ＭＳ Ｐゴシック" pitchFamily="34" charset="-128"/>
              </a:rPr>
              <a:t>Track your science processes for reproducibility – be able to match up your outputs with exact inputs and transformations that produced them</a:t>
            </a:r>
          </a:p>
          <a:p>
            <a:pPr lvl="1">
              <a:buClr>
                <a:srgbClr val="177F8A"/>
              </a:buClr>
            </a:pPr>
            <a:r>
              <a:rPr lang="en-US" sz="2400" dirty="0" smtClean="0">
                <a:ea typeface="ＭＳ Ｐゴシック" pitchFamily="34" charset="-128"/>
              </a:rPr>
              <a:t>Better control versions of data – identify easily versions that can be periodically purged</a:t>
            </a:r>
          </a:p>
          <a:p>
            <a:pPr lvl="1">
              <a:buClr>
                <a:srgbClr val="177F8A"/>
              </a:buClr>
            </a:pPr>
            <a:r>
              <a:rPr lang="en-US" sz="2400" dirty="0" smtClean="0">
                <a:ea typeface="ＭＳ Ｐゴシック" pitchFamily="34" charset="-128"/>
              </a:rPr>
              <a:t>Quality control your data more efficiently</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5</a:t>
            </a:fld>
            <a:endParaRPr lang="en-US" smtClean="0">
              <a:solidFill>
                <a:prstClr val="black"/>
              </a:solidFill>
              <a:latin typeface="Calibri"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dirty="0" smtClean="0">
                <a:latin typeface="Times New Roman" charset="0"/>
                <a:ea typeface="ＭＳ Ｐゴシック" pitchFamily="34" charset="-128"/>
              </a:rPr>
              <a:t>Metadata is data about data. It describes the content, quality, condition, and other characteristics of a dataset.  </a:t>
            </a:r>
          </a:p>
          <a:p>
            <a:pPr eaLnBrk="1" hangingPunct="1"/>
            <a:endParaRPr lang="en-US" sz="1200" dirty="0" smtClean="0">
              <a:latin typeface="Times New Roman" charset="0"/>
              <a:ea typeface="ＭＳ Ｐゴシック" pitchFamily="34" charset="-128"/>
            </a:endParaRPr>
          </a:p>
          <a:p>
            <a:pPr eaLnBrk="1" hangingPunct="1"/>
            <a:r>
              <a:rPr lang="en-US" sz="1200" dirty="0" smtClean="0">
                <a:latin typeface="Times New Roman" charset="0"/>
                <a:ea typeface="ＭＳ Ｐゴシック" pitchFamily="34" charset="-128"/>
              </a:rPr>
              <a:t>Metadata records answer questions such as:</a:t>
            </a:r>
          </a:p>
          <a:p>
            <a:pPr eaLnBrk="1" hangingPunct="1"/>
            <a:r>
              <a:rPr lang="en-US" sz="1200" dirty="0" smtClean="0">
                <a:latin typeface="Times New Roman" charset="0"/>
                <a:ea typeface="ＭＳ Ｐゴシック" pitchFamily="34" charset="-128"/>
              </a:rPr>
              <a:t>	Why was the data set created?</a:t>
            </a:r>
          </a:p>
          <a:p>
            <a:pPr eaLnBrk="1" hangingPunct="1"/>
            <a:r>
              <a:rPr lang="en-US" sz="1200" dirty="0" smtClean="0">
                <a:latin typeface="Times New Roman" charset="0"/>
                <a:ea typeface="ＭＳ Ｐゴシック" pitchFamily="34" charset="-128"/>
              </a:rPr>
              <a:t>	What processes were</a:t>
            </a:r>
            <a:r>
              <a:rPr lang="en-US" sz="1200" baseline="0" dirty="0" smtClean="0">
                <a:latin typeface="Times New Roman" charset="0"/>
                <a:ea typeface="ＭＳ Ｐゴシック" pitchFamily="34" charset="-128"/>
              </a:rPr>
              <a:t> used to create the data set?</a:t>
            </a:r>
            <a:endParaRPr lang="en-US" sz="1200" dirty="0" smtClean="0">
              <a:latin typeface="Times New Roman" charset="0"/>
              <a:ea typeface="ＭＳ Ｐゴシック" pitchFamily="34" charset="-128"/>
            </a:endParaRPr>
          </a:p>
          <a:p>
            <a:pPr eaLnBrk="1" hangingPunct="1"/>
            <a:r>
              <a:rPr lang="en-US" sz="1200" dirty="0" smtClean="0">
                <a:latin typeface="Times New Roman" charset="0"/>
                <a:ea typeface="ＭＳ Ｐゴシック" pitchFamily="34" charset="-128"/>
              </a:rPr>
              <a:t>	What projection is the data in?</a:t>
            </a:r>
          </a:p>
          <a:p>
            <a:pPr eaLnBrk="1" hangingPunct="1"/>
            <a:r>
              <a:rPr lang="en-US" sz="1200" dirty="0" smtClean="0">
                <a:latin typeface="Times New Roman" charset="0"/>
                <a:ea typeface="ＭＳ Ｐゴシック" pitchFamily="34" charset="-128"/>
              </a:rPr>
              <a:t>	When was the data last updated?</a:t>
            </a:r>
          </a:p>
          <a:p>
            <a:pPr eaLnBrk="1" hangingPunct="1"/>
            <a:r>
              <a:rPr lang="en-US" sz="1200" dirty="0" smtClean="0">
                <a:latin typeface="Times New Roman" charset="0"/>
                <a:ea typeface="ＭＳ Ｐゴシック" pitchFamily="34" charset="-128"/>
              </a:rPr>
              <a:t>	Who created the data?</a:t>
            </a:r>
          </a:p>
          <a:p>
            <a:pPr eaLnBrk="1" hangingPunct="1"/>
            <a:r>
              <a:rPr lang="en-US" sz="1200" dirty="0" smtClean="0">
                <a:latin typeface="Times New Roman" charset="0"/>
                <a:ea typeface="ＭＳ Ｐゴシック" pitchFamily="34" charset="-128"/>
              </a:rPr>
              <a:t>	What scale was used?</a:t>
            </a:r>
          </a:p>
          <a:p>
            <a:pPr eaLnBrk="1" hangingPunct="1"/>
            <a:r>
              <a:rPr lang="en-US" sz="1200" dirty="0" smtClean="0">
                <a:latin typeface="Times New Roman" charset="0"/>
                <a:ea typeface="ＭＳ Ｐゴシック" pitchFamily="34" charset="-128"/>
              </a:rPr>
              <a:t>	What fields are in the table?</a:t>
            </a:r>
          </a:p>
          <a:p>
            <a:pPr eaLnBrk="1" hangingPunct="1"/>
            <a:r>
              <a:rPr lang="en-US" sz="1200" dirty="0" smtClean="0">
                <a:latin typeface="Times New Roman" charset="0"/>
                <a:ea typeface="ＭＳ Ｐゴシック" pitchFamily="34" charset="-128"/>
              </a:rPr>
              <a:t>	What do the values in those fields mean?</a:t>
            </a:r>
          </a:p>
          <a:p>
            <a:pPr eaLnBrk="1" hangingPunct="1"/>
            <a:r>
              <a:rPr lang="en-US" sz="1200" dirty="0" smtClean="0">
                <a:latin typeface="Times New Roman" charset="0"/>
                <a:ea typeface="ＭＳ Ｐゴシック" pitchFamily="34" charset="-128"/>
              </a:rPr>
              <a:t>	Who do I contact about getting more information about the data?</a:t>
            </a:r>
          </a:p>
          <a:p>
            <a:pPr eaLnBrk="1" hangingPunct="1"/>
            <a:r>
              <a:rPr lang="en-US" sz="1200" dirty="0" smtClean="0">
                <a:latin typeface="Times New Roman" charset="0"/>
                <a:ea typeface="ＭＳ Ｐゴシック" pitchFamily="34" charset="-128"/>
              </a:rPr>
              <a:t>	How do I obtain a copy of the data?</a:t>
            </a:r>
          </a:p>
          <a:p>
            <a:pPr eaLnBrk="1" hangingPunct="1"/>
            <a:r>
              <a:rPr lang="en-US" sz="1200" dirty="0" smtClean="0">
                <a:latin typeface="Times New Roman" charset="0"/>
                <a:ea typeface="ＭＳ Ｐゴシック" pitchFamily="34" charset="-128"/>
              </a:rPr>
              <a:t>	Do the data cost anything?</a:t>
            </a:r>
          </a:p>
          <a:p>
            <a:pPr eaLnBrk="1" hangingPunct="1"/>
            <a:r>
              <a:rPr lang="en-US" sz="1200" dirty="0" smtClean="0">
                <a:latin typeface="Times New Roman" charset="0"/>
                <a:ea typeface="ＭＳ Ｐゴシック" pitchFamily="34" charset="-128"/>
              </a:rPr>
              <a:t>	Are there any limitations to the data?</a:t>
            </a:r>
          </a:p>
          <a:p>
            <a:pPr eaLnBrk="1" hangingPunct="1"/>
            <a:endParaRPr lang="en-US" sz="1200" dirty="0" smtClean="0">
              <a:latin typeface="Times New Roman" charset="0"/>
              <a:ea typeface="ＭＳ Ｐゴシック" pitchFamily="34" charset="-128"/>
            </a:endParaRPr>
          </a:p>
          <a:p>
            <a:pPr eaLnBrk="1" hangingPunct="1"/>
            <a:r>
              <a:rPr lang="en-US" sz="1200" dirty="0" smtClean="0">
                <a:latin typeface="Times New Roman" charset="0"/>
                <a:ea typeface="ＭＳ Ｐゴシック" pitchFamily="34" charset="-128"/>
              </a:rPr>
              <a:t>Metadata is a valuable tool. Metadata records preserve the usefulness of data over time by detailing methods for data collection and data set creation. Metadata greatly minimizes duplication of effort in the collection of expensive digital data and fosters the sharing of digital data resources. </a:t>
            </a:r>
            <a:endParaRPr lang="en-US" sz="1800" dirty="0" smtClean="0">
              <a:latin typeface="Times New Roman" charset="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26</a:t>
            </a:fld>
            <a:endParaRPr lang="en-US" smtClean="0">
              <a:solidFill>
                <a:prstClr val="black"/>
              </a:solidFill>
              <a:latin typeface="Calibri"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smtClean="0">
                <a:ea typeface="ＭＳ Ｐゴシック" pitchFamily="34" charset="-128"/>
              </a:rPr>
              <a:t>There are many standards available to document data.</a:t>
            </a:r>
            <a:r>
              <a:rPr lang="en-US" baseline="0" dirty="0" smtClean="0">
                <a:ea typeface="ＭＳ Ｐゴシック" pitchFamily="34" charset="-128"/>
              </a:rPr>
              <a:t> Each has a different focus, yet ask for similar information about the data set. </a:t>
            </a:r>
          </a:p>
          <a:p>
            <a:pPr marL="0" marR="0" indent="0" algn="l" defTabSz="457200" rtl="0" eaLnBrk="1" fontAlgn="base" latinLnBrk="0" hangingPunct="1">
              <a:lnSpc>
                <a:spcPct val="100000"/>
              </a:lnSpc>
              <a:spcBef>
                <a:spcPct val="0"/>
              </a:spcBef>
              <a:spcAft>
                <a:spcPct val="0"/>
              </a:spcAft>
              <a:buClrTx/>
              <a:buSzTx/>
              <a:buFontTx/>
              <a:buNone/>
              <a:tabLst/>
              <a:defRPr/>
            </a:pPr>
            <a:endParaRPr lang="en-US" baseline="0"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27</a:t>
            </a:fld>
            <a:endParaRPr lang="en-US" smtClean="0">
              <a:latin typeface="Calibri"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smtClean="0"/>
              <a:t>Steps in creating quality metadata includes the following: </a:t>
            </a:r>
          </a:p>
          <a:p>
            <a:pPr marL="228600" indent="-228600">
              <a:buFontTx/>
              <a:buAutoNum type="arabicPeriod"/>
              <a:defRPr/>
            </a:pPr>
            <a:r>
              <a:rPr lang="en-US" dirty="0" smtClean="0"/>
              <a:t>Organize your information. Before you begin gather your resources, particularly anything you may have already written about the dataset for another purpose. For example, a grant proposal that has a well-written abstract and purpose for the research is a great resource.</a:t>
            </a:r>
          </a:p>
          <a:p>
            <a:pPr marL="228600" indent="-228600">
              <a:buFontTx/>
              <a:buAutoNum type="arabicPeriod"/>
              <a:defRPr/>
            </a:pPr>
            <a:r>
              <a:rPr lang="en-US" dirty="0" smtClean="0"/>
              <a:t>Write your metadata.</a:t>
            </a:r>
          </a:p>
          <a:p>
            <a:pPr marL="228600" indent="-228600">
              <a:buFontTx/>
              <a:buAutoNum type="arabicPeriod"/>
              <a:defRPr/>
            </a:pPr>
            <a:r>
              <a:rPr lang="en-US" dirty="0" smtClean="0"/>
              <a:t>Review the record for accuracy and completeness.</a:t>
            </a:r>
          </a:p>
          <a:p>
            <a:pPr marL="228600" indent="-228600">
              <a:buFontTx/>
              <a:buAutoNum type="arabicPeriod"/>
              <a:defRPr/>
            </a:pPr>
            <a:r>
              <a:rPr lang="en-US" dirty="0" smtClean="0"/>
              <a:t>Ask someone else read your record.</a:t>
            </a:r>
          </a:p>
          <a:p>
            <a:pPr marL="228600" indent="-228600">
              <a:buFontTx/>
              <a:buAutoNum type="arabicPeriod"/>
              <a:defRPr/>
            </a:pPr>
            <a:r>
              <a:rPr lang="en-US" dirty="0" smtClean="0"/>
              <a:t>Revise your information based on comments from your reviewer, then review it once more before you publish it. </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28</a:t>
            </a:fld>
            <a:endParaRPr lang="en-US" smtClean="0">
              <a:latin typeface="Calibri"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Clr>
                <a:srgbClr val="177F8A"/>
              </a:buClr>
              <a:buSzPct val="100000"/>
            </a:pPr>
            <a:r>
              <a:rPr lang="en-US" sz="2800" dirty="0" smtClean="0">
                <a:ea typeface="ＭＳ Ｐゴシック" pitchFamily="34" charset="-128"/>
              </a:rPr>
              <a:t>Manage your data for yourself: </a:t>
            </a:r>
          </a:p>
          <a:p>
            <a:pPr lvl="1">
              <a:buClr>
                <a:srgbClr val="177F8A"/>
              </a:buClr>
            </a:pPr>
            <a:r>
              <a:rPr lang="en-US" sz="2400" dirty="0" smtClean="0">
                <a:ea typeface="ＭＳ Ｐゴシック" pitchFamily="34" charset="-128"/>
              </a:rPr>
              <a:t>Make backups to avoid data loss</a:t>
            </a:r>
          </a:p>
          <a:p>
            <a:pPr lvl="1">
              <a:buClr>
                <a:srgbClr val="177F8A"/>
              </a:buClr>
            </a:pPr>
            <a:r>
              <a:rPr lang="en-US" sz="2400" dirty="0" smtClean="0">
                <a:ea typeface="ＭＳ Ｐゴシック" pitchFamily="34" charset="-128"/>
              </a:rPr>
              <a:t>Format your data for re-use (by yourself or others)</a:t>
            </a:r>
          </a:p>
          <a:p>
            <a:pPr lvl="1">
              <a:buClr>
                <a:srgbClr val="177F8A"/>
              </a:buClr>
            </a:pPr>
            <a:r>
              <a:rPr lang="en-US" sz="2400" dirty="0" smtClean="0">
                <a:ea typeface="ＭＳ Ｐゴシック" pitchFamily="34" charset="-128"/>
              </a:rPr>
              <a:t>Be prepared: Document your data for your own recollection and re-use (by yourself or others) </a:t>
            </a:r>
          </a:p>
          <a:p>
            <a:pPr lvl="1">
              <a:buClr>
                <a:srgbClr val="177F8A"/>
              </a:buClr>
            </a:pPr>
            <a:r>
              <a:rPr lang="en-US" sz="2400" dirty="0" smtClean="0">
                <a:ea typeface="ＭＳ Ｐゴシック" pitchFamily="34" charset="-128"/>
              </a:rPr>
              <a:t>Prepare it to share it – gain credibility and recognition for your science efforts</a:t>
            </a:r>
            <a:endParaRPr lang="en-US" sz="2400" dirty="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6</a:t>
            </a:fld>
            <a:endParaRPr lang="en-US" smtClean="0">
              <a:solidFill>
                <a:prstClr val="black"/>
              </a:solidFill>
              <a:latin typeface="Calibri"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Clr>
                <a:srgbClr val="177F8A"/>
              </a:buClr>
              <a:buSzPct val="100000"/>
            </a:pPr>
            <a:r>
              <a:rPr lang="en-US" dirty="0" smtClean="0">
                <a:ea typeface="ＭＳ Ｐゴシック" pitchFamily="34" charset="-128"/>
              </a:rPr>
              <a:t>Data is a valuable asset – it is expensive and time consuming to collect </a:t>
            </a:r>
          </a:p>
          <a:p>
            <a:pPr>
              <a:buClr>
                <a:srgbClr val="177F8A"/>
              </a:buClr>
            </a:pPr>
            <a:r>
              <a:rPr lang="en-US" dirty="0" smtClean="0">
                <a:ea typeface="ＭＳ Ｐゴシック" pitchFamily="34" charset="-128"/>
              </a:rPr>
              <a:t>Data should be managed to:</a:t>
            </a:r>
          </a:p>
          <a:p>
            <a:pPr lvl="1">
              <a:buClr>
                <a:srgbClr val="177F8A"/>
              </a:buClr>
            </a:pPr>
            <a:r>
              <a:rPr lang="en-US" dirty="0" smtClean="0">
                <a:ea typeface="ＭＳ Ｐゴシック" pitchFamily="34" charset="-128"/>
              </a:rPr>
              <a:t>maximize the effective use and value of data and information assets</a:t>
            </a:r>
          </a:p>
          <a:p>
            <a:pPr lvl="1">
              <a:buClr>
                <a:srgbClr val="177F8A"/>
              </a:buClr>
            </a:pPr>
            <a:r>
              <a:rPr lang="en-US" dirty="0" smtClean="0">
                <a:ea typeface="ＭＳ Ｐゴシック" pitchFamily="34" charset="-128"/>
              </a:rPr>
              <a:t>continually improve the quality including: data accuracy, integrity, integration, timeliness of data capture and presentation, relevance and usefulness</a:t>
            </a:r>
          </a:p>
          <a:p>
            <a:pPr lvl="1">
              <a:buClr>
                <a:srgbClr val="177F8A"/>
              </a:buClr>
            </a:pPr>
            <a:r>
              <a:rPr lang="en-US" dirty="0" smtClean="0">
                <a:ea typeface="ＭＳ Ｐゴシック" pitchFamily="34" charset="-128"/>
              </a:rPr>
              <a:t>ensure appropriate use of data and information</a:t>
            </a:r>
          </a:p>
          <a:p>
            <a:pPr lvl="1">
              <a:buClr>
                <a:srgbClr val="177F8A"/>
              </a:buClr>
            </a:pPr>
            <a:r>
              <a:rPr lang="en-US" dirty="0" smtClean="0">
                <a:ea typeface="ＭＳ Ｐゴシック" pitchFamily="34" charset="-128"/>
              </a:rPr>
              <a:t>facilitate data sharing</a:t>
            </a:r>
          </a:p>
          <a:p>
            <a:pPr lvl="1">
              <a:buClr>
                <a:srgbClr val="177F8A"/>
              </a:buClr>
            </a:pPr>
            <a:r>
              <a:rPr lang="en-US" dirty="0" smtClean="0">
                <a:ea typeface="ＭＳ Ｐゴシック" pitchFamily="34" charset="-128"/>
              </a:rPr>
              <a:t>ensure sustainability and accessibility in long term for re-use in science</a:t>
            </a:r>
          </a:p>
          <a:p>
            <a:endParaRPr lang="en-US" sz="1200" kern="1200" dirty="0" smtClean="0">
              <a:solidFill>
                <a:schemeClr val="tx1"/>
              </a:solidFill>
              <a:latin typeface="+mn-lt"/>
              <a:ea typeface="ＭＳ Ｐゴシック" charset="-128"/>
              <a:cs typeface="ＭＳ Ｐゴシック" charset="-128"/>
            </a:endParaRPr>
          </a:p>
          <a:p>
            <a:endParaRPr lang="en-US" sz="1200" kern="1200" dirty="0" smtClean="0">
              <a:solidFill>
                <a:schemeClr val="tx1"/>
              </a:solidFill>
              <a:latin typeface="+mn-lt"/>
              <a:ea typeface="ＭＳ Ｐゴシック" charset="-128"/>
              <a:cs typeface="ＭＳ Ｐゴシック"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7</a:t>
            </a:fld>
            <a:endParaRPr lang="en-US" smtClean="0">
              <a:solidFill>
                <a:prstClr val="black"/>
              </a:solidFill>
              <a:latin typeface="Calibri"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A data lifecycle illustrates stages</a:t>
            </a:r>
            <a:r>
              <a:rPr lang="en-US" baseline="0" dirty="0" smtClean="0"/>
              <a:t> thru which well-managed data passes from the inception of a research project to its conclusion. In the reality of science research, the stages do not always follow a continuous circle. </a:t>
            </a:r>
            <a:endParaRPr lang="en-US" dirty="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8</a:t>
            </a:fld>
            <a:endParaRPr lang="en-US" smtClean="0">
              <a:solidFill>
                <a:prstClr val="black"/>
              </a:solidFill>
              <a:latin typeface="Calibri"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Arial" pitchFamily="34" charset="0"/>
              <a:buChar char="•"/>
            </a:pPr>
            <a:r>
              <a:rPr lang="en-US" sz="1200" dirty="0" smtClean="0">
                <a:ea typeface="ＭＳ Ｐゴシック" pitchFamily="34" charset="-128"/>
              </a:rPr>
              <a:t>For each stage of</a:t>
            </a:r>
            <a:r>
              <a:rPr lang="en-US" sz="1200" baseline="0" dirty="0" smtClean="0">
                <a:ea typeface="ＭＳ Ｐゴシック" pitchFamily="34" charset="-128"/>
              </a:rPr>
              <a:t> the data lifecycle</a:t>
            </a:r>
            <a:r>
              <a:rPr lang="en-US" sz="1200" dirty="0" smtClean="0">
                <a:ea typeface="ＭＳ Ｐゴシック" pitchFamily="34" charset="-128"/>
              </a:rPr>
              <a:t>…there are best practices…..and….tools to help! </a:t>
            </a:r>
          </a:p>
          <a:p>
            <a:pPr>
              <a:buFont typeface="Arial" pitchFamily="34" charset="0"/>
              <a:buChar char="•"/>
            </a:pPr>
            <a:endParaRPr lang="en-US" dirty="0" smtClean="0">
              <a:ea typeface="ＭＳ Ｐゴシック" pitchFamily="34" charset="-128"/>
            </a:endParaRPr>
          </a:p>
          <a:p>
            <a:pPr>
              <a:buFont typeface="Arial" pitchFamily="34" charset="0"/>
              <a:buChar char="•"/>
            </a:pPr>
            <a:r>
              <a:rPr lang="en-US" dirty="0" smtClean="0">
                <a:ea typeface="ＭＳ Ｐゴシック" pitchFamily="34" charset="-128"/>
              </a:rPr>
              <a:t>The following data management lessons will illustrate in detail each stage of the data lifecycle </a:t>
            </a:r>
          </a:p>
          <a:p>
            <a:pPr>
              <a:buFont typeface="Arial" pitchFamily="34" charset="0"/>
              <a:buChar char="•"/>
            </a:pPr>
            <a:endParaRPr lang="en-US" sz="1200" dirty="0" smtClean="0">
              <a:ea typeface="ＭＳ Ｐゴシック" pitchFamily="34" charset="-128"/>
            </a:endParaRPr>
          </a:p>
          <a:p>
            <a:pPr>
              <a:buFont typeface="Arial" pitchFamily="34" charset="0"/>
              <a:buChar char="•"/>
            </a:pPr>
            <a:r>
              <a:rPr lang="en-US" dirty="0" smtClean="0">
                <a:ea typeface="ＭＳ Ｐゴシック" pitchFamily="34" charset="-128"/>
              </a:rPr>
              <a:t>Your well-managed and accessible data can contribute to science in ways you may not even imagine today! </a:t>
            </a:r>
            <a:endParaRPr lang="en-US" sz="1200"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9</a:t>
            </a:fld>
            <a:endParaRPr lang="en-US" smtClean="0">
              <a:solidFill>
                <a:prstClr val="black"/>
              </a:solidFill>
              <a:latin typeface="Calibri"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None/>
            </a:pPr>
            <a:r>
              <a:rPr lang="en-US" dirty="0" smtClean="0"/>
              <a:t>A DMP is a formal document that outlines what you will do with your data both during and after your research project.  </a:t>
            </a:r>
          </a:p>
          <a:p>
            <a:pPr eaLnBrk="1" hangingPunct="1">
              <a:spcBef>
                <a:spcPct val="0"/>
              </a:spcBef>
              <a:buFontTx/>
              <a:buNone/>
            </a:pPr>
            <a:r>
              <a:rPr lang="en-US" dirty="0" smtClean="0"/>
              <a:t>Data management plans are meant</a:t>
            </a:r>
            <a:r>
              <a:rPr lang="en-US" baseline="0" dirty="0" smtClean="0"/>
              <a:t> to </a:t>
            </a:r>
            <a:r>
              <a:rPr lang="en-US" dirty="0" smtClean="0"/>
              <a:t>ensure that your data will be preserved and useful both now and in the future,</a:t>
            </a:r>
            <a:r>
              <a:rPr lang="en-US" baseline="0" dirty="0" smtClean="0"/>
              <a:t> by both you and other researchers.</a:t>
            </a:r>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12</a:t>
            </a:fld>
            <a:endParaRPr lang="en-US" smtClean="0">
              <a:solidFill>
                <a:prstClr val="black"/>
              </a:solidFill>
              <a:latin typeface="Calibri"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ＭＳ Ｐゴシック" charset="-128"/>
                <a:cs typeface="ＭＳ Ｐゴシック" charset="-128"/>
              </a:rPr>
              <a:t>For a general DMP, there</a:t>
            </a:r>
            <a:r>
              <a:rPr lang="en-US" sz="1200" kern="1200" baseline="0" dirty="0" smtClean="0">
                <a:solidFill>
                  <a:schemeClr val="tx1"/>
                </a:solidFill>
                <a:latin typeface="+mn-lt"/>
                <a:ea typeface="ＭＳ Ｐゴシック" charset="-128"/>
                <a:cs typeface="ＭＳ Ｐゴシック" charset="-128"/>
              </a:rPr>
              <a:t> </a:t>
            </a:r>
            <a:r>
              <a:rPr lang="en-US" sz="1200" kern="1200" dirty="0" smtClean="0">
                <a:solidFill>
                  <a:schemeClr val="tx1"/>
                </a:solidFill>
                <a:latin typeface="+mn-lt"/>
                <a:ea typeface="ＭＳ Ｐゴシック" charset="-128"/>
                <a:cs typeface="ＭＳ Ｐゴシック" charset="-128"/>
              </a:rPr>
              <a:t>are five main categories of information that should be included.  Some funders</a:t>
            </a:r>
            <a:r>
              <a:rPr lang="en-US" sz="1200" kern="1200" baseline="0" dirty="0" smtClean="0">
                <a:solidFill>
                  <a:schemeClr val="tx1"/>
                </a:solidFill>
                <a:latin typeface="+mn-lt"/>
                <a:ea typeface="ＭＳ Ｐゴシック" charset="-128"/>
                <a:cs typeface="ＭＳ Ｐゴシック" charset="-128"/>
              </a:rPr>
              <a:t> or institutions may require specific elements in a data management plan; you should check with the agency or group for which you are preparing your DMP before beginning.</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ＭＳ Ｐゴシック" charset="-128"/>
                <a:cs typeface="ＭＳ Ｐゴシック" charset="-128"/>
              </a:rPr>
              <a:t>The slides that follow will go into more detail for each of the general categories on this slide. They are 1) Information about the data and its format, 2) information about the metadata content and format that will be used, 3) policies for access, sharing, and reuse of data, 4) long-term storage and data management, and 5) budget considerations for data management.</a:t>
            </a:r>
          </a:p>
          <a:p>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13</a:t>
            </a:fld>
            <a:endParaRPr lang="en-US" smtClean="0">
              <a:solidFill>
                <a:prstClr val="black"/>
              </a:solidFill>
              <a:latin typeface="Calibri"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tools available for creating data management plans.  Two</a:t>
            </a:r>
            <a:r>
              <a:rPr lang="en-US" baseline="0" dirty="0" smtClean="0"/>
              <a:t> of the most commonly used are the DMPTool and DMP Online.  </a:t>
            </a:r>
          </a:p>
          <a:p>
            <a:endParaRPr lang="en-US" baseline="0" dirty="0" smtClean="0"/>
          </a:p>
          <a:p>
            <a:r>
              <a:rPr lang="en-US" baseline="0" dirty="0" smtClean="0"/>
              <a:t>Both operate as “wizards” and provide prompts for the user to fill out in order to create their data management plan.  You can save your plan, print it, or export it to your computer.  </a:t>
            </a:r>
            <a:endParaRPr lang="en-US" dirty="0"/>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solidFill>
                  <a:prstClr val="black"/>
                </a:solidFill>
              </a:rPr>
              <a:pPr>
                <a:defRPr/>
              </a:pPr>
              <a:t>14</a:t>
            </a:fld>
            <a:endParaRPr lang="en-US">
              <a:solidFill>
                <a:prstClr val="black"/>
              </a:solidFill>
            </a:endParaRPr>
          </a:p>
        </p:txBody>
      </p:sp>
    </p:spTree>
    <p:extLst>
      <p:ext uri="{BB962C8B-B14F-4D97-AF65-F5344CB8AC3E}">
        <p14:creationId xmlns:p14="http://schemas.microsoft.com/office/powerpoint/2010/main" val="2102930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61D7D-2CFA-C64C-AC75-A40FDF68F513}" type="slidenum">
              <a:rPr lang="en-US" smtClean="0"/>
              <a:t>15</a:t>
            </a:fld>
            <a:endParaRPr lang="en-US"/>
          </a:p>
        </p:txBody>
      </p:sp>
    </p:spTree>
    <p:extLst>
      <p:ext uri="{BB962C8B-B14F-4D97-AF65-F5344CB8AC3E}">
        <p14:creationId xmlns:p14="http://schemas.microsoft.com/office/powerpoint/2010/main" val="17064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e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jpe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jpe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jpe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jpe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jpe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jpe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0AC13F-1D2F-0849-83ED-4ED1E2E9E0B2}" type="datetimeFigureOut">
              <a:rPr lang="en-US" smtClean="0"/>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89731-A746-844E-BF8E-88C39D2D62E5}" type="slidenum">
              <a:rPr lang="en-US" smtClean="0"/>
              <a:t>‹#›</a:t>
            </a:fld>
            <a:endParaRPr lang="en-US"/>
          </a:p>
        </p:txBody>
      </p:sp>
    </p:spTree>
    <p:extLst>
      <p:ext uri="{BB962C8B-B14F-4D97-AF65-F5344CB8AC3E}">
        <p14:creationId xmlns:p14="http://schemas.microsoft.com/office/powerpoint/2010/main" val="3506735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0AC13F-1D2F-0849-83ED-4ED1E2E9E0B2}" type="datetimeFigureOut">
              <a:rPr lang="en-US" smtClean="0"/>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89731-A746-844E-BF8E-88C39D2D62E5}" type="slidenum">
              <a:rPr lang="en-US" smtClean="0"/>
              <a:t>‹#›</a:t>
            </a:fld>
            <a:endParaRPr lang="en-US"/>
          </a:p>
        </p:txBody>
      </p:sp>
    </p:spTree>
    <p:extLst>
      <p:ext uri="{BB962C8B-B14F-4D97-AF65-F5344CB8AC3E}">
        <p14:creationId xmlns:p14="http://schemas.microsoft.com/office/powerpoint/2010/main" val="3984655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0AC13F-1D2F-0849-83ED-4ED1E2E9E0B2}" type="datetimeFigureOut">
              <a:rPr lang="en-US" smtClean="0"/>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89731-A746-844E-BF8E-88C39D2D62E5}" type="slidenum">
              <a:rPr lang="en-US" smtClean="0"/>
              <a:t>‹#›</a:t>
            </a:fld>
            <a:endParaRPr lang="en-US"/>
          </a:p>
        </p:txBody>
      </p:sp>
    </p:spTree>
    <p:extLst>
      <p:ext uri="{BB962C8B-B14F-4D97-AF65-F5344CB8AC3E}">
        <p14:creationId xmlns:p14="http://schemas.microsoft.com/office/powerpoint/2010/main" val="3164159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base">
              <a:spcBef>
                <a:spcPct val="0"/>
              </a:spcBef>
              <a:spcAft>
                <a:spcPct val="0"/>
              </a:spcAft>
            </a:pPr>
            <a:endParaRPr lang="en-US">
              <a:solidFill>
                <a:prstClr val="white"/>
              </a:solidFill>
              <a:latin typeface="Calibri"/>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black"/>
                </a:solidFill>
                <a:latin typeface="Arial" charset="0"/>
                <a:cs typeface="Arial" charset="0"/>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black"/>
                </a:solidFill>
                <a:latin typeface="Arial" charset="0"/>
                <a:cs typeface="Arial" charset="0"/>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fontAlgn="base">
                <a:spcBef>
                  <a:spcPct val="0"/>
                </a:spcBef>
                <a:spcAft>
                  <a:spcPct val="0"/>
                </a:spcAft>
              </a:pPr>
              <a:endParaRPr lang="en-US">
                <a:solidFill>
                  <a:prstClr val="white"/>
                </a:solidFill>
                <a:latin typeface="Calibri"/>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fontAlgn="base">
              <a:spcBef>
                <a:spcPct val="0"/>
              </a:spcBef>
              <a:spcAft>
                <a:spcPct val="0"/>
              </a:spcAft>
            </a:pPr>
            <a:fld id="{544213AF-26F6-41FA-8D85-E2C5388D6E58}" type="datetimeFigureOut">
              <a:rPr lang="en-US" smtClean="0">
                <a:latin typeface="Arial" charset="0"/>
                <a:cs typeface="Arial" charset="0"/>
              </a:rPr>
              <a:pPr fontAlgn="base">
                <a:spcBef>
                  <a:spcPct val="0"/>
                </a:spcBef>
                <a:spcAft>
                  <a:spcPct val="0"/>
                </a:spcAft>
              </a:pPr>
              <a:t>8/29/16</a:t>
            </a:fld>
            <a:endParaRPr lang="en-US" dirty="0">
              <a:latin typeface="Arial" charset="0"/>
              <a:cs typeface="Arial" charset="0"/>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fontAlgn="base">
              <a:spcBef>
                <a:spcPct val="0"/>
              </a:spcBef>
              <a:spcAft>
                <a:spcPct val="0"/>
              </a:spcAft>
              <a:defRPr/>
            </a:pPr>
            <a:endParaRPr lang="en-US">
              <a:solidFill>
                <a:srgbClr val="2DA2BF">
                  <a:tint val="20000"/>
                </a:srgbClr>
              </a:solidFill>
              <a:latin typeface="Arial" charset="0"/>
              <a:cs typeface="Arial" charset="0"/>
            </a:endParaRPr>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pPr fontAlgn="base">
              <a:spcBef>
                <a:spcPct val="0"/>
              </a:spcBef>
              <a:spcAft>
                <a:spcPct val="0"/>
              </a:spcAft>
            </a:pPr>
            <a:fld id="{D5BBC35B-A44B-4119-B8DA-DE9E3DFADA20}" type="slidenum">
              <a:rPr lang="en-US" smtClean="0">
                <a:latin typeface="Arial" charset="0"/>
                <a:cs typeface="Arial" charset="0"/>
              </a:rPr>
              <a:pPr fontAlgn="base">
                <a:spcBef>
                  <a:spcPct val="0"/>
                </a:spcBef>
                <a:spcAft>
                  <a:spcPct val="0"/>
                </a:spcAft>
              </a:pPr>
              <a:t>‹#›</a:t>
            </a:fld>
            <a:endParaRPr lang="en-US" dirty="0">
              <a:latin typeface="Arial" charset="0"/>
              <a:cs typeface="Arial" charset="0"/>
            </a:endParaRPr>
          </a:p>
        </p:txBody>
      </p:sp>
    </p:spTree>
    <p:extLst>
      <p:ext uri="{BB962C8B-B14F-4D97-AF65-F5344CB8AC3E}">
        <p14:creationId xmlns:p14="http://schemas.microsoft.com/office/powerpoint/2010/main" val="358112230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gn="l">
              <a:buSzPct val="90000"/>
              <a:buFont typeface="Arial" pitchFamily="34" charset="0"/>
              <a:buChar char="•"/>
              <a:defRPr sz="2400"/>
            </a:lvl1pPr>
            <a:lvl2pPr algn="l">
              <a:buSzPct val="100000"/>
              <a:defRPr sz="2000"/>
            </a:lvl2pPr>
            <a:lvl3pPr algn="l">
              <a:buClr>
                <a:schemeClr val="accent1"/>
              </a:buClr>
              <a:buSzPct val="95000"/>
              <a:buFont typeface="Arial" pitchFamily="34" charset="0"/>
              <a:buChar char="•"/>
              <a:defRPr sz="1800"/>
            </a:lvl3pPr>
            <a:lvl4pPr algn="l">
              <a:buClr>
                <a:schemeClr val="accent1"/>
              </a:buClr>
              <a:buSzPct val="70000"/>
              <a:buFont typeface="Courier New" pitchFamily="49" charset="0"/>
              <a:buNone/>
              <a:defRPr/>
            </a:lvl4pPr>
            <a:lvl5pPr algn="l">
              <a:buClr>
                <a:schemeClr val="accent1"/>
              </a:buClr>
              <a:buFont typeface="Arial" pitchFamily="34" charset="0"/>
              <a:buChar char="•"/>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p:txBody>
      </p:sp>
      <p:sp>
        <p:nvSpPr>
          <p:cNvPr id="7" name="Title 6"/>
          <p:cNvSpPr>
            <a:spLocks noGrp="1"/>
          </p:cNvSpPr>
          <p:nvPr>
            <p:ph type="title"/>
          </p:nvPr>
        </p:nvSpPr>
        <p:spPr/>
        <p:txBody>
          <a:bodyPr rtlCol="0">
            <a:normAutofit/>
          </a:bodyPr>
          <a:lstStyle>
            <a:lvl1pPr algn="ctr">
              <a:defRPr sz="3600">
                <a:solidFill>
                  <a:schemeClr val="accent1">
                    <a:lumMod val="75000"/>
                  </a:schemeClr>
                </a:solidFill>
                <a:effectLst/>
                <a:latin typeface="Calibri" pitchFamily="34" charset="0"/>
              </a:defRPr>
            </a:lvl1pPr>
            <a:extLst/>
          </a:lstStyle>
          <a:p>
            <a:r>
              <a:rPr kumimoji="0" lang="en-US" dirty="0" smtClean="0"/>
              <a:t>Click to edit Master title style</a:t>
            </a:r>
            <a:endParaRPr kumimoji="0" lang="en-US" dirty="0"/>
          </a:p>
        </p:txBody>
      </p:sp>
      <p:sp>
        <p:nvSpPr>
          <p:cNvPr id="8" name="TextBox 7"/>
          <p:cNvSpPr txBox="1">
            <a:spLocks noChangeArrowheads="1"/>
          </p:cNvSpPr>
          <p:nvPr userDrawn="1"/>
        </p:nvSpPr>
        <p:spPr bwMode="auto">
          <a:xfrm>
            <a:off x="165100" y="6351588"/>
            <a:ext cx="3822700" cy="369887"/>
          </a:xfrm>
          <a:prstGeom prst="rect">
            <a:avLst/>
          </a:prstGeom>
          <a:noFill/>
          <a:ln>
            <a:noFill/>
          </a:ln>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defRPr/>
            </a:pPr>
            <a:r>
              <a:rPr lang="en-US" dirty="0" smtClean="0">
                <a:solidFill>
                  <a:prstClr val="white">
                    <a:lumMod val="65000"/>
                  </a:prstClr>
                </a:solidFill>
                <a:latin typeface="Calibri" charset="0"/>
                <a:cs typeface="Arial" charset="0"/>
              </a:rPr>
              <a:t>Why Data Management</a:t>
            </a:r>
            <a:endParaRPr lang="en-US" dirty="0">
              <a:solidFill>
                <a:prstClr val="white">
                  <a:lumMod val="65000"/>
                </a:prstClr>
              </a:solidFill>
              <a:latin typeface="Calibri" charset="0"/>
              <a:cs typeface="Arial" charset="0"/>
            </a:endParaRPr>
          </a:p>
        </p:txBody>
      </p:sp>
    </p:spTree>
    <p:extLst>
      <p:ext uri="{BB962C8B-B14F-4D97-AF65-F5344CB8AC3E}">
        <p14:creationId xmlns:p14="http://schemas.microsoft.com/office/powerpoint/2010/main" val="62555445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pPr>
            <a:fld id="{544213AF-26F6-41FA-8D85-E2C5388D6E58}" type="datetimeFigureOut">
              <a:rPr lang="en-US">
                <a:solidFill>
                  <a:prstClr val="white"/>
                </a:solidFill>
                <a:latin typeface="Arial" charset="0"/>
                <a:cs typeface="Arial" charset="0"/>
              </a:rPr>
              <a:pPr fontAlgn="base">
                <a:spcBef>
                  <a:spcPct val="0"/>
                </a:spcBef>
                <a:spcAft>
                  <a:spcPct val="0"/>
                </a:spcAft>
              </a:pPr>
              <a:t>8/29/16</a:t>
            </a:fld>
            <a:endParaRPr lang="en-US">
              <a:solidFill>
                <a:prstClr val="white"/>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pPr>
            <a:endParaRPr lang="en-US">
              <a:solidFill>
                <a:prstClr val="white"/>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CB9DC9EF-3C76-40B1-80BB-C16F094B3291}" type="slidenum">
              <a:rPr lang="en-US">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Tree>
    <p:extLst>
      <p:ext uri="{BB962C8B-B14F-4D97-AF65-F5344CB8AC3E}">
        <p14:creationId xmlns:p14="http://schemas.microsoft.com/office/powerpoint/2010/main" val="3595395538"/>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A3A2C96C-1B58-4276-BEB7-28F6AF83148B}" type="datetime1">
              <a:rPr lang="en-US">
                <a:solidFill>
                  <a:prstClr val="white"/>
                </a:solidFill>
                <a:latin typeface="Arial" charset="0"/>
                <a:cs typeface="Arial" charset="0"/>
              </a:rPr>
              <a:pPr fontAlgn="base">
                <a:spcBef>
                  <a:spcPct val="0"/>
                </a:spcBef>
                <a:spcAft>
                  <a:spcPct val="0"/>
                </a:spcAft>
                <a:defRPr/>
              </a:pPr>
              <a:t>8/29/16</a:t>
            </a:fld>
            <a:endParaRPr lang="en-US">
              <a:solidFill>
                <a:prstClr val="white"/>
              </a:solidFill>
              <a:latin typeface="Arial" charset="0"/>
              <a:cs typeface="Arial" charset="0"/>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white"/>
              </a:solidFill>
              <a:latin typeface="Arial" charset="0"/>
              <a:cs typeface="Arial" charset="0"/>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CF65A82D-AA3B-4069-A685-06D45ACE8252}" type="slidenum">
              <a:rPr lang="en-US">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3885564083"/>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77EB716A-31D4-4E54-837E-37B2E7582279}"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8" name="Footer Placeholder 7"/>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4EFE714A-4105-46BF-A26D-3BE602A35DDB}"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833851590"/>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4AA0BD95-F2CC-4400-8A72-8FE2E7A5EDA8}" type="datetime1">
              <a:rPr lang="en-US">
                <a:solidFill>
                  <a:prstClr val="white"/>
                </a:solidFill>
                <a:latin typeface="Arial" charset="0"/>
                <a:cs typeface="Arial" charset="0"/>
              </a:rPr>
              <a:pPr fontAlgn="base">
                <a:spcBef>
                  <a:spcPct val="0"/>
                </a:spcBef>
                <a:spcAft>
                  <a:spcPct val="0"/>
                </a:spcAft>
                <a:defRPr/>
              </a:pPr>
              <a:t>8/29/16</a:t>
            </a:fld>
            <a:endParaRPr lang="en-US">
              <a:solidFill>
                <a:prstClr val="white"/>
              </a:solidFill>
              <a:latin typeface="Arial" charset="0"/>
              <a:cs typeface="Arial" charset="0"/>
            </a:endParaRPr>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white"/>
              </a:solidFill>
              <a:latin typeface="Arial" charset="0"/>
              <a:cs typeface="Arial" charset="0"/>
            </a:endParaRPr>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7DDD2A2A-C79A-4606-8595-98E45A84C665}" type="slidenum">
              <a:rPr lang="en-US">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3440592052"/>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E49D7EBF-2999-4BAE-812C-B8393CB22D7C}"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3" name="Footer Placeholder 2"/>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EA4111CA-5727-4EF5-86F7-1ECF489221FA}"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106422206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A03A7598-FD49-4FDB-BC6D-81E59DA42A8E}"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596891B9-39AB-4C72-8F0B-CFFE38DF7E57}"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3456466102"/>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0AC13F-1D2F-0849-83ED-4ED1E2E9E0B2}" type="datetimeFigureOut">
              <a:rPr lang="en-US" smtClean="0"/>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89731-A746-844E-BF8E-88C39D2D62E5}" type="slidenum">
              <a:rPr lang="en-US" smtClean="0"/>
              <a:t>‹#›</a:t>
            </a:fld>
            <a:endParaRPr lang="en-US"/>
          </a:p>
        </p:txBody>
      </p:sp>
    </p:spTree>
    <p:extLst>
      <p:ext uri="{BB962C8B-B14F-4D97-AF65-F5344CB8AC3E}">
        <p14:creationId xmlns:p14="http://schemas.microsoft.com/office/powerpoint/2010/main" val="1675469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pPr fontAlgn="base">
              <a:spcBef>
                <a:spcPct val="0"/>
              </a:spcBef>
              <a:spcAft>
                <a:spcPct val="0"/>
              </a:spcAft>
              <a:defRPr/>
            </a:pPr>
            <a:fld id="{81C6A489-011B-4F10-A03F-77B1F2DCFD79}" type="datetime1">
              <a:rPr lang="en-US" smtClean="0">
                <a:solidFill>
                  <a:prstClr val="white"/>
                </a:solidFill>
                <a:latin typeface="Arial" charset="0"/>
                <a:cs typeface="Arial" charset="0"/>
              </a:rPr>
              <a:pPr fontAlgn="base">
                <a:spcBef>
                  <a:spcPct val="0"/>
                </a:spcBef>
                <a:spcAft>
                  <a:spcPct val="0"/>
                </a:spcAft>
                <a:defRPr/>
              </a:pPr>
              <a:t>8/29/16</a:t>
            </a:fld>
            <a:endParaRPr lang="en-US">
              <a:solidFill>
                <a:prstClr val="white"/>
              </a:solidFill>
              <a:latin typeface="Arial" charset="0"/>
              <a:cs typeface="Arial" charset="0"/>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pPr fontAlgn="base">
              <a:spcBef>
                <a:spcPct val="0"/>
              </a:spcBef>
              <a:spcAft>
                <a:spcPct val="0"/>
              </a:spcAft>
              <a:defRPr/>
            </a:pPr>
            <a:endParaRPr lang="en-US">
              <a:solidFill>
                <a:prstClr val="white"/>
              </a:solidFill>
              <a:latin typeface="Arial" charset="0"/>
              <a:cs typeface="Arial" charset="0"/>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pPr fontAlgn="base">
              <a:spcBef>
                <a:spcPct val="0"/>
              </a:spcBef>
              <a:spcAft>
                <a:spcPct val="0"/>
              </a:spcAft>
              <a:defRPr/>
            </a:pPr>
            <a:fld id="{CCA0A2C5-95DB-4765-A9D5-105B773BD9E1}" type="slidenum">
              <a:rPr lang="en-US" smtClean="0">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white"/>
              </a:solidFill>
              <a:latin typeface="Arial" charset="0"/>
              <a:cs typeface="Arial" charset="0"/>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white"/>
              </a:solidFill>
              <a:latin typeface="Arial" charset="0"/>
              <a:cs typeface="Arial" charset="0"/>
            </a:endParaRPr>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fontAlgn="base">
              <a:spcBef>
                <a:spcPct val="0"/>
              </a:spcBef>
              <a:spcAft>
                <a:spcPct val="0"/>
              </a:spcAft>
            </a:pPr>
            <a:endParaRPr lang="en-US">
              <a:solidFill>
                <a:prstClr val="white"/>
              </a:solidFill>
              <a:latin typeface="Calibri"/>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Tree>
    <p:extLst>
      <p:ext uri="{BB962C8B-B14F-4D97-AF65-F5344CB8AC3E}">
        <p14:creationId xmlns:p14="http://schemas.microsoft.com/office/powerpoint/2010/main" val="1546909270"/>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13765032-ED65-49A5-B3F0-7986E6674E5D}"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381F697F-DBC7-4F49-9ABB-ABDA29C4F2E1}"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392329579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40DA2899-F788-44D7-B852-4CE04C473A92}"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87B1593D-C512-4FBB-9F1C-6C385E2E3552}"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03020706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xfrm>
            <a:off x="457200" y="6251575"/>
            <a:ext cx="2133600" cy="476250"/>
          </a:xfrm>
          <a:prstGeom prst="rect">
            <a:avLst/>
          </a:prstGeom>
          <a:ln/>
        </p:spPr>
        <p:txBody>
          <a:bodyPr/>
          <a:lstStyle>
            <a:lvl1pPr>
              <a:defRPr/>
            </a:lvl1pPr>
          </a:lstStyle>
          <a:p>
            <a:pPr fontAlgn="base">
              <a:spcBef>
                <a:spcPct val="0"/>
              </a:spcBef>
              <a:spcAft>
                <a:spcPct val="0"/>
              </a:spcAft>
              <a:defRPr/>
            </a:pPr>
            <a:endParaRPr lang="en-US">
              <a:solidFill>
                <a:prstClr val="black"/>
              </a:solidFill>
              <a:latin typeface="Arial" charset="0"/>
              <a:cs typeface="Arial" charset="0"/>
            </a:endParaRPr>
          </a:p>
        </p:txBody>
      </p:sp>
      <p:sp>
        <p:nvSpPr>
          <p:cNvPr id="6" name="Rectangle 3"/>
          <p:cNvSpPr>
            <a:spLocks noGrp="1" noChangeArrowheads="1"/>
          </p:cNvSpPr>
          <p:nvPr>
            <p:ph type="sldNum" sz="quarter" idx="11"/>
          </p:nvPr>
        </p:nvSpPr>
        <p:spPr>
          <a:xfrm>
            <a:off x="6553200" y="6248400"/>
            <a:ext cx="2133600" cy="476250"/>
          </a:xfrm>
          <a:prstGeom prst="rect">
            <a:avLst/>
          </a:prstGeom>
          <a:ln/>
        </p:spPr>
        <p:txBody>
          <a:bodyPr/>
          <a:lstStyle>
            <a:lvl1pPr>
              <a:defRPr/>
            </a:lvl1pPr>
          </a:lstStyle>
          <a:p>
            <a:pPr fontAlgn="base">
              <a:spcBef>
                <a:spcPct val="0"/>
              </a:spcBef>
              <a:spcAft>
                <a:spcPct val="0"/>
              </a:spcAft>
              <a:defRPr/>
            </a:pPr>
            <a:fld id="{43FC9F7E-BFE7-4B36-995A-C03D99DA3E37}"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
        <p:nvSpPr>
          <p:cNvPr id="7" name="Rectangle 14"/>
          <p:cNvSpPr>
            <a:spLocks noGrp="1" noChangeArrowheads="1"/>
          </p:cNvSpPr>
          <p:nvPr>
            <p:ph type="ftr" sz="quarter" idx="12"/>
          </p:nvPr>
        </p:nvSpPr>
        <p:spPr>
          <a:xfrm>
            <a:off x="3124200" y="6248400"/>
            <a:ext cx="2895600" cy="476250"/>
          </a:xfrm>
          <a:prstGeom prst="rect">
            <a:avLst/>
          </a:prstGeom>
          <a:ln/>
        </p:spPr>
        <p:txBody>
          <a:bodyPr/>
          <a:lstStyle>
            <a:lvl1pPr>
              <a:defRPr/>
            </a:lvl1pPr>
          </a:lstStyle>
          <a:p>
            <a:pPr fontAlgn="base">
              <a:spcBef>
                <a:spcPct val="0"/>
              </a:spcBef>
              <a:spcAft>
                <a:spcPct val="0"/>
              </a:spcAft>
              <a:defRPr/>
            </a:pPr>
            <a:endParaRPr lang="en-US">
              <a:solidFill>
                <a:prstClr val="black"/>
              </a:solidFill>
              <a:latin typeface="Arial" charset="0"/>
              <a:cs typeface="Arial" charset="0"/>
            </a:endParaRPr>
          </a:p>
        </p:txBody>
      </p:sp>
    </p:spTree>
    <p:extLst>
      <p:ext uri="{BB962C8B-B14F-4D97-AF65-F5344CB8AC3E}">
        <p14:creationId xmlns:p14="http://schemas.microsoft.com/office/powerpoint/2010/main" val="29679478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base">
              <a:spcBef>
                <a:spcPct val="0"/>
              </a:spcBef>
              <a:spcAft>
                <a:spcPct val="0"/>
              </a:spcAft>
            </a:pPr>
            <a:endParaRPr lang="en-US">
              <a:solidFill>
                <a:prstClr val="white"/>
              </a:solidFill>
              <a:latin typeface="Calibri"/>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black"/>
                </a:solidFill>
                <a:latin typeface="Arial" charset="0"/>
                <a:cs typeface="Arial" charset="0"/>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black"/>
                </a:solidFill>
                <a:latin typeface="Arial" charset="0"/>
                <a:cs typeface="Arial" charset="0"/>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fontAlgn="base">
                <a:spcBef>
                  <a:spcPct val="0"/>
                </a:spcBef>
                <a:spcAft>
                  <a:spcPct val="0"/>
                </a:spcAft>
              </a:pPr>
              <a:endParaRPr lang="en-US">
                <a:solidFill>
                  <a:prstClr val="white"/>
                </a:solidFill>
                <a:latin typeface="Calibri"/>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fontAlgn="base">
              <a:spcBef>
                <a:spcPct val="0"/>
              </a:spcBef>
              <a:spcAft>
                <a:spcPct val="0"/>
              </a:spcAft>
            </a:pPr>
            <a:fld id="{544213AF-26F6-41FA-8D85-E2C5388D6E58}" type="datetimeFigureOut">
              <a:rPr lang="en-US" smtClean="0">
                <a:latin typeface="Arial" charset="0"/>
                <a:cs typeface="Arial" charset="0"/>
              </a:rPr>
              <a:pPr fontAlgn="base">
                <a:spcBef>
                  <a:spcPct val="0"/>
                </a:spcBef>
                <a:spcAft>
                  <a:spcPct val="0"/>
                </a:spcAft>
              </a:pPr>
              <a:t>8/29/16</a:t>
            </a:fld>
            <a:endParaRPr lang="en-US" dirty="0">
              <a:latin typeface="Arial" charset="0"/>
              <a:cs typeface="Arial" charset="0"/>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fontAlgn="base">
              <a:spcBef>
                <a:spcPct val="0"/>
              </a:spcBef>
              <a:spcAft>
                <a:spcPct val="0"/>
              </a:spcAft>
              <a:defRPr/>
            </a:pPr>
            <a:endParaRPr lang="en-US">
              <a:solidFill>
                <a:srgbClr val="2DA2BF">
                  <a:tint val="20000"/>
                </a:srgbClr>
              </a:solidFill>
              <a:latin typeface="Arial" charset="0"/>
              <a:cs typeface="Arial" charset="0"/>
            </a:endParaRPr>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pPr fontAlgn="base">
              <a:spcBef>
                <a:spcPct val="0"/>
              </a:spcBef>
              <a:spcAft>
                <a:spcPct val="0"/>
              </a:spcAft>
            </a:pPr>
            <a:fld id="{D5BBC35B-A44B-4119-B8DA-DE9E3DFADA20}" type="slidenum">
              <a:rPr lang="en-US" smtClean="0">
                <a:latin typeface="Arial" charset="0"/>
                <a:cs typeface="Arial" charset="0"/>
              </a:rPr>
              <a:pPr fontAlgn="base">
                <a:spcBef>
                  <a:spcPct val="0"/>
                </a:spcBef>
                <a:spcAft>
                  <a:spcPct val="0"/>
                </a:spcAft>
              </a:pPr>
              <a:t>‹#›</a:t>
            </a:fld>
            <a:endParaRPr lang="en-US" dirty="0">
              <a:latin typeface="Arial" charset="0"/>
              <a:cs typeface="Arial" charset="0"/>
            </a:endParaRPr>
          </a:p>
        </p:txBody>
      </p:sp>
    </p:spTree>
    <p:extLst>
      <p:ext uri="{BB962C8B-B14F-4D97-AF65-F5344CB8AC3E}">
        <p14:creationId xmlns:p14="http://schemas.microsoft.com/office/powerpoint/2010/main" val="4779347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gn="l">
              <a:buSzPct val="90000"/>
              <a:buFont typeface="Arial" pitchFamily="34" charset="0"/>
              <a:buChar char="•"/>
              <a:defRPr sz="2400"/>
            </a:lvl1pPr>
            <a:lvl2pPr algn="l">
              <a:buSzPct val="100000"/>
              <a:defRPr sz="2000"/>
            </a:lvl2pPr>
            <a:lvl3pPr algn="l">
              <a:buClr>
                <a:schemeClr val="accent1"/>
              </a:buClr>
              <a:buSzPct val="95000"/>
              <a:buFont typeface="Arial" pitchFamily="34" charset="0"/>
              <a:buChar char="•"/>
              <a:defRPr sz="1800"/>
            </a:lvl3pPr>
            <a:lvl4pPr algn="l">
              <a:buClr>
                <a:schemeClr val="accent1"/>
              </a:buClr>
              <a:buSzPct val="70000"/>
              <a:buFont typeface="Courier New" pitchFamily="49" charset="0"/>
              <a:buNone/>
              <a:defRPr/>
            </a:lvl4pPr>
            <a:lvl5pPr algn="l">
              <a:buClr>
                <a:schemeClr val="accent1"/>
              </a:buClr>
              <a:buFont typeface="Arial" pitchFamily="34" charset="0"/>
              <a:buChar char="•"/>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p:txBody>
      </p:sp>
      <p:sp>
        <p:nvSpPr>
          <p:cNvPr id="7" name="Title 6"/>
          <p:cNvSpPr>
            <a:spLocks noGrp="1"/>
          </p:cNvSpPr>
          <p:nvPr>
            <p:ph type="title"/>
          </p:nvPr>
        </p:nvSpPr>
        <p:spPr/>
        <p:txBody>
          <a:bodyPr rtlCol="0">
            <a:normAutofit/>
          </a:bodyPr>
          <a:lstStyle>
            <a:lvl1pPr algn="ctr">
              <a:defRPr sz="3600">
                <a:solidFill>
                  <a:schemeClr val="accent1">
                    <a:lumMod val="75000"/>
                  </a:schemeClr>
                </a:solidFill>
                <a:effectLst/>
                <a:latin typeface="Calibri" pitchFamily="34" charset="0"/>
              </a:defRPr>
            </a:lvl1pPr>
            <a:extLst/>
          </a:lstStyle>
          <a:p>
            <a:r>
              <a:rPr kumimoji="0" lang="en-US" dirty="0" smtClean="0"/>
              <a:t>Click to edit Master title style</a:t>
            </a:r>
            <a:endParaRPr kumimoji="0" lang="en-US" dirty="0"/>
          </a:p>
        </p:txBody>
      </p:sp>
      <p:sp>
        <p:nvSpPr>
          <p:cNvPr id="8" name="TextBox 7"/>
          <p:cNvSpPr txBox="1">
            <a:spLocks noChangeArrowheads="1"/>
          </p:cNvSpPr>
          <p:nvPr userDrawn="1"/>
        </p:nvSpPr>
        <p:spPr bwMode="auto">
          <a:xfrm>
            <a:off x="165100" y="6351588"/>
            <a:ext cx="3822700" cy="369887"/>
          </a:xfrm>
          <a:prstGeom prst="rect">
            <a:avLst/>
          </a:prstGeom>
          <a:noFill/>
          <a:ln>
            <a:noFill/>
          </a:ln>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defRPr/>
            </a:pPr>
            <a:r>
              <a:rPr lang="en-US" dirty="0" smtClean="0">
                <a:solidFill>
                  <a:prstClr val="white">
                    <a:lumMod val="65000"/>
                  </a:prstClr>
                </a:solidFill>
                <a:latin typeface="Calibri" charset="0"/>
                <a:cs typeface="Arial" charset="0"/>
              </a:rPr>
              <a:t>Why Data Management</a:t>
            </a:r>
            <a:endParaRPr lang="en-US" dirty="0">
              <a:solidFill>
                <a:prstClr val="white">
                  <a:lumMod val="65000"/>
                </a:prstClr>
              </a:solidFill>
              <a:latin typeface="Calibri" charset="0"/>
              <a:cs typeface="Arial" charset="0"/>
            </a:endParaRPr>
          </a:p>
        </p:txBody>
      </p:sp>
    </p:spTree>
    <p:extLst>
      <p:ext uri="{BB962C8B-B14F-4D97-AF65-F5344CB8AC3E}">
        <p14:creationId xmlns:p14="http://schemas.microsoft.com/office/powerpoint/2010/main" val="339776967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pPr>
            <a:fld id="{544213AF-26F6-41FA-8D85-E2C5388D6E58}" type="datetimeFigureOut">
              <a:rPr lang="en-US">
                <a:solidFill>
                  <a:prstClr val="white"/>
                </a:solidFill>
                <a:latin typeface="Arial" charset="0"/>
                <a:cs typeface="Arial" charset="0"/>
              </a:rPr>
              <a:pPr fontAlgn="base">
                <a:spcBef>
                  <a:spcPct val="0"/>
                </a:spcBef>
                <a:spcAft>
                  <a:spcPct val="0"/>
                </a:spcAft>
              </a:pPr>
              <a:t>8/29/16</a:t>
            </a:fld>
            <a:endParaRPr lang="en-US">
              <a:solidFill>
                <a:prstClr val="white"/>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pPr>
            <a:endParaRPr lang="en-US">
              <a:solidFill>
                <a:prstClr val="white"/>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CB9DC9EF-3C76-40B1-80BB-C16F094B3291}" type="slidenum">
              <a:rPr lang="en-US">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Tree>
    <p:extLst>
      <p:ext uri="{BB962C8B-B14F-4D97-AF65-F5344CB8AC3E}">
        <p14:creationId xmlns:p14="http://schemas.microsoft.com/office/powerpoint/2010/main" val="1666154582"/>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A3A2C96C-1B58-4276-BEB7-28F6AF83148B}" type="datetime1">
              <a:rPr lang="en-US">
                <a:solidFill>
                  <a:prstClr val="white"/>
                </a:solidFill>
                <a:latin typeface="Arial" charset="0"/>
                <a:cs typeface="Arial" charset="0"/>
              </a:rPr>
              <a:pPr fontAlgn="base">
                <a:spcBef>
                  <a:spcPct val="0"/>
                </a:spcBef>
                <a:spcAft>
                  <a:spcPct val="0"/>
                </a:spcAft>
                <a:defRPr/>
              </a:pPr>
              <a:t>8/29/16</a:t>
            </a:fld>
            <a:endParaRPr lang="en-US">
              <a:solidFill>
                <a:prstClr val="white"/>
              </a:solidFill>
              <a:latin typeface="Arial" charset="0"/>
              <a:cs typeface="Arial" charset="0"/>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white"/>
              </a:solidFill>
              <a:latin typeface="Arial" charset="0"/>
              <a:cs typeface="Arial" charset="0"/>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CF65A82D-AA3B-4069-A685-06D45ACE8252}" type="slidenum">
              <a:rPr lang="en-US">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700039193"/>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77EB716A-31D4-4E54-837E-37B2E7582279}"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8" name="Footer Placeholder 7"/>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4EFE714A-4105-46BF-A26D-3BE602A35DDB}"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138586190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4AA0BD95-F2CC-4400-8A72-8FE2E7A5EDA8}" type="datetime1">
              <a:rPr lang="en-US">
                <a:solidFill>
                  <a:prstClr val="white"/>
                </a:solidFill>
                <a:latin typeface="Arial" charset="0"/>
                <a:cs typeface="Arial" charset="0"/>
              </a:rPr>
              <a:pPr fontAlgn="base">
                <a:spcBef>
                  <a:spcPct val="0"/>
                </a:spcBef>
                <a:spcAft>
                  <a:spcPct val="0"/>
                </a:spcAft>
                <a:defRPr/>
              </a:pPr>
              <a:t>8/29/16</a:t>
            </a:fld>
            <a:endParaRPr lang="en-US">
              <a:solidFill>
                <a:prstClr val="white"/>
              </a:solidFill>
              <a:latin typeface="Arial" charset="0"/>
              <a:cs typeface="Arial" charset="0"/>
            </a:endParaRPr>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white"/>
              </a:solidFill>
              <a:latin typeface="Arial" charset="0"/>
              <a:cs typeface="Arial" charset="0"/>
            </a:endParaRPr>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7DDD2A2A-C79A-4606-8595-98E45A84C665}" type="slidenum">
              <a:rPr lang="en-US">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959624135"/>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0AC13F-1D2F-0849-83ED-4ED1E2E9E0B2}" type="datetimeFigureOut">
              <a:rPr lang="en-US" smtClean="0"/>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89731-A746-844E-BF8E-88C39D2D62E5}" type="slidenum">
              <a:rPr lang="en-US" smtClean="0"/>
              <a:t>‹#›</a:t>
            </a:fld>
            <a:endParaRPr lang="en-US"/>
          </a:p>
        </p:txBody>
      </p:sp>
    </p:spTree>
    <p:extLst>
      <p:ext uri="{BB962C8B-B14F-4D97-AF65-F5344CB8AC3E}">
        <p14:creationId xmlns:p14="http://schemas.microsoft.com/office/powerpoint/2010/main" val="220181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E49D7EBF-2999-4BAE-812C-B8393CB22D7C}"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3" name="Footer Placeholder 2"/>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EA4111CA-5727-4EF5-86F7-1ECF489221FA}"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317830844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A03A7598-FD49-4FDB-BC6D-81E59DA42A8E}"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596891B9-39AB-4C72-8F0B-CFFE38DF7E57}"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39100206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pPr fontAlgn="base">
              <a:spcBef>
                <a:spcPct val="0"/>
              </a:spcBef>
              <a:spcAft>
                <a:spcPct val="0"/>
              </a:spcAft>
              <a:defRPr/>
            </a:pPr>
            <a:fld id="{81C6A489-011B-4F10-A03F-77B1F2DCFD79}" type="datetime1">
              <a:rPr lang="en-US" smtClean="0">
                <a:solidFill>
                  <a:prstClr val="white"/>
                </a:solidFill>
                <a:latin typeface="Arial" charset="0"/>
                <a:cs typeface="Arial" charset="0"/>
              </a:rPr>
              <a:pPr fontAlgn="base">
                <a:spcBef>
                  <a:spcPct val="0"/>
                </a:spcBef>
                <a:spcAft>
                  <a:spcPct val="0"/>
                </a:spcAft>
                <a:defRPr/>
              </a:pPr>
              <a:t>8/29/16</a:t>
            </a:fld>
            <a:endParaRPr lang="en-US">
              <a:solidFill>
                <a:prstClr val="white"/>
              </a:solidFill>
              <a:latin typeface="Arial" charset="0"/>
              <a:cs typeface="Arial" charset="0"/>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pPr fontAlgn="base">
              <a:spcBef>
                <a:spcPct val="0"/>
              </a:spcBef>
              <a:spcAft>
                <a:spcPct val="0"/>
              </a:spcAft>
              <a:defRPr/>
            </a:pPr>
            <a:endParaRPr lang="en-US">
              <a:solidFill>
                <a:prstClr val="white"/>
              </a:solidFill>
              <a:latin typeface="Arial" charset="0"/>
              <a:cs typeface="Arial" charset="0"/>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pPr fontAlgn="base">
              <a:spcBef>
                <a:spcPct val="0"/>
              </a:spcBef>
              <a:spcAft>
                <a:spcPct val="0"/>
              </a:spcAft>
              <a:defRPr/>
            </a:pPr>
            <a:fld id="{CCA0A2C5-95DB-4765-A9D5-105B773BD9E1}" type="slidenum">
              <a:rPr lang="en-US" smtClean="0">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white"/>
              </a:solidFill>
              <a:latin typeface="Arial" charset="0"/>
              <a:cs typeface="Arial" charset="0"/>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white"/>
              </a:solidFill>
              <a:latin typeface="Arial" charset="0"/>
              <a:cs typeface="Arial" charset="0"/>
            </a:endParaRPr>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fontAlgn="base">
              <a:spcBef>
                <a:spcPct val="0"/>
              </a:spcBef>
              <a:spcAft>
                <a:spcPct val="0"/>
              </a:spcAft>
            </a:pPr>
            <a:endParaRPr lang="en-US">
              <a:solidFill>
                <a:prstClr val="white"/>
              </a:solidFill>
              <a:latin typeface="Calibri"/>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Tree>
    <p:extLst>
      <p:ext uri="{BB962C8B-B14F-4D97-AF65-F5344CB8AC3E}">
        <p14:creationId xmlns:p14="http://schemas.microsoft.com/office/powerpoint/2010/main" val="1869363401"/>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13765032-ED65-49A5-B3F0-7986E6674E5D}"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381F697F-DBC7-4F49-9ABB-ABDA29C4F2E1}"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81607033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40DA2899-F788-44D7-B852-4CE04C473A92}"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87B1593D-C512-4FBB-9F1C-6C385E2E3552}"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4270100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xfrm>
            <a:off x="457200" y="6251575"/>
            <a:ext cx="2133600" cy="476250"/>
          </a:xfrm>
          <a:prstGeom prst="rect">
            <a:avLst/>
          </a:prstGeom>
          <a:ln/>
        </p:spPr>
        <p:txBody>
          <a:bodyPr/>
          <a:lstStyle>
            <a:lvl1pPr>
              <a:defRPr/>
            </a:lvl1pPr>
          </a:lstStyle>
          <a:p>
            <a:pPr fontAlgn="base">
              <a:spcBef>
                <a:spcPct val="0"/>
              </a:spcBef>
              <a:spcAft>
                <a:spcPct val="0"/>
              </a:spcAft>
              <a:defRPr/>
            </a:pPr>
            <a:endParaRPr lang="en-US">
              <a:solidFill>
                <a:prstClr val="black"/>
              </a:solidFill>
              <a:latin typeface="Arial" charset="0"/>
              <a:cs typeface="Arial" charset="0"/>
            </a:endParaRPr>
          </a:p>
        </p:txBody>
      </p:sp>
      <p:sp>
        <p:nvSpPr>
          <p:cNvPr id="6" name="Rectangle 3"/>
          <p:cNvSpPr>
            <a:spLocks noGrp="1" noChangeArrowheads="1"/>
          </p:cNvSpPr>
          <p:nvPr>
            <p:ph type="sldNum" sz="quarter" idx="11"/>
          </p:nvPr>
        </p:nvSpPr>
        <p:spPr>
          <a:xfrm>
            <a:off x="6553200" y="6248400"/>
            <a:ext cx="2133600" cy="476250"/>
          </a:xfrm>
          <a:prstGeom prst="rect">
            <a:avLst/>
          </a:prstGeom>
          <a:ln/>
        </p:spPr>
        <p:txBody>
          <a:bodyPr/>
          <a:lstStyle>
            <a:lvl1pPr>
              <a:defRPr/>
            </a:lvl1pPr>
          </a:lstStyle>
          <a:p>
            <a:pPr fontAlgn="base">
              <a:spcBef>
                <a:spcPct val="0"/>
              </a:spcBef>
              <a:spcAft>
                <a:spcPct val="0"/>
              </a:spcAft>
              <a:defRPr/>
            </a:pPr>
            <a:fld id="{43FC9F7E-BFE7-4B36-995A-C03D99DA3E37}"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
        <p:nvSpPr>
          <p:cNvPr id="7" name="Rectangle 14"/>
          <p:cNvSpPr>
            <a:spLocks noGrp="1" noChangeArrowheads="1"/>
          </p:cNvSpPr>
          <p:nvPr>
            <p:ph type="ftr" sz="quarter" idx="12"/>
          </p:nvPr>
        </p:nvSpPr>
        <p:spPr>
          <a:xfrm>
            <a:off x="3124200" y="6248400"/>
            <a:ext cx="2895600" cy="476250"/>
          </a:xfrm>
          <a:prstGeom prst="rect">
            <a:avLst/>
          </a:prstGeom>
          <a:ln/>
        </p:spPr>
        <p:txBody>
          <a:bodyPr/>
          <a:lstStyle>
            <a:lvl1pPr>
              <a:defRPr/>
            </a:lvl1pPr>
          </a:lstStyle>
          <a:p>
            <a:pPr fontAlgn="base">
              <a:spcBef>
                <a:spcPct val="0"/>
              </a:spcBef>
              <a:spcAft>
                <a:spcPct val="0"/>
              </a:spcAft>
              <a:defRPr/>
            </a:pPr>
            <a:endParaRPr lang="en-US">
              <a:solidFill>
                <a:prstClr val="black"/>
              </a:solidFill>
              <a:latin typeface="Arial" charset="0"/>
              <a:cs typeface="Arial" charset="0"/>
            </a:endParaRPr>
          </a:p>
        </p:txBody>
      </p:sp>
    </p:spTree>
    <p:extLst>
      <p:ext uri="{BB962C8B-B14F-4D97-AF65-F5344CB8AC3E}">
        <p14:creationId xmlns:p14="http://schemas.microsoft.com/office/powerpoint/2010/main" val="41155872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base">
              <a:spcBef>
                <a:spcPct val="0"/>
              </a:spcBef>
              <a:spcAft>
                <a:spcPct val="0"/>
              </a:spcAft>
            </a:pPr>
            <a:endParaRPr lang="en-US">
              <a:solidFill>
                <a:prstClr val="white"/>
              </a:solidFill>
              <a:latin typeface="Calibri"/>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black"/>
                </a:solidFill>
                <a:latin typeface="Arial" charset="0"/>
                <a:cs typeface="Arial" charset="0"/>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black"/>
                </a:solidFill>
                <a:latin typeface="Arial" charset="0"/>
                <a:cs typeface="Arial" charset="0"/>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fontAlgn="base">
                <a:spcBef>
                  <a:spcPct val="0"/>
                </a:spcBef>
                <a:spcAft>
                  <a:spcPct val="0"/>
                </a:spcAft>
              </a:pPr>
              <a:endParaRPr lang="en-US">
                <a:solidFill>
                  <a:prstClr val="white"/>
                </a:solidFill>
                <a:latin typeface="Calibri"/>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fontAlgn="base">
              <a:spcBef>
                <a:spcPct val="0"/>
              </a:spcBef>
              <a:spcAft>
                <a:spcPct val="0"/>
              </a:spcAft>
            </a:pPr>
            <a:fld id="{544213AF-26F6-41FA-8D85-E2C5388D6E58}" type="datetimeFigureOut">
              <a:rPr lang="en-US" smtClean="0">
                <a:latin typeface="Arial" charset="0"/>
                <a:cs typeface="Arial" charset="0"/>
              </a:rPr>
              <a:pPr fontAlgn="base">
                <a:spcBef>
                  <a:spcPct val="0"/>
                </a:spcBef>
                <a:spcAft>
                  <a:spcPct val="0"/>
                </a:spcAft>
              </a:pPr>
              <a:t>8/29/16</a:t>
            </a:fld>
            <a:endParaRPr lang="en-US" dirty="0">
              <a:latin typeface="Arial" charset="0"/>
              <a:cs typeface="Arial" charset="0"/>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fontAlgn="base">
              <a:spcBef>
                <a:spcPct val="0"/>
              </a:spcBef>
              <a:spcAft>
                <a:spcPct val="0"/>
              </a:spcAft>
              <a:defRPr/>
            </a:pPr>
            <a:endParaRPr lang="en-US">
              <a:solidFill>
                <a:srgbClr val="2DA2BF">
                  <a:tint val="20000"/>
                </a:srgbClr>
              </a:solidFill>
              <a:latin typeface="Arial" charset="0"/>
              <a:cs typeface="Arial" charset="0"/>
            </a:endParaRPr>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pPr fontAlgn="base">
              <a:spcBef>
                <a:spcPct val="0"/>
              </a:spcBef>
              <a:spcAft>
                <a:spcPct val="0"/>
              </a:spcAft>
            </a:pPr>
            <a:fld id="{D5BBC35B-A44B-4119-B8DA-DE9E3DFADA20}" type="slidenum">
              <a:rPr lang="en-US" smtClean="0">
                <a:latin typeface="Arial" charset="0"/>
                <a:cs typeface="Arial" charset="0"/>
              </a:rPr>
              <a:pPr fontAlgn="base">
                <a:spcBef>
                  <a:spcPct val="0"/>
                </a:spcBef>
                <a:spcAft>
                  <a:spcPct val="0"/>
                </a:spcAft>
              </a:pPr>
              <a:t>‹#›</a:t>
            </a:fld>
            <a:endParaRPr lang="en-US" dirty="0">
              <a:latin typeface="Arial" charset="0"/>
              <a:cs typeface="Arial" charset="0"/>
            </a:endParaRPr>
          </a:p>
        </p:txBody>
      </p:sp>
    </p:spTree>
    <p:extLst>
      <p:ext uri="{BB962C8B-B14F-4D97-AF65-F5344CB8AC3E}">
        <p14:creationId xmlns:p14="http://schemas.microsoft.com/office/powerpoint/2010/main" val="432689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gn="l">
              <a:buSzPct val="90000"/>
              <a:buFont typeface="Arial" pitchFamily="34" charset="0"/>
              <a:buChar char="•"/>
              <a:defRPr sz="2400"/>
            </a:lvl1pPr>
            <a:lvl2pPr algn="l">
              <a:buSzPct val="100000"/>
              <a:defRPr sz="2000"/>
            </a:lvl2pPr>
            <a:lvl3pPr algn="l">
              <a:buClr>
                <a:schemeClr val="accent1"/>
              </a:buClr>
              <a:buSzPct val="95000"/>
              <a:buFont typeface="Arial" pitchFamily="34" charset="0"/>
              <a:buChar char="•"/>
              <a:defRPr sz="1800"/>
            </a:lvl3pPr>
            <a:lvl4pPr algn="l">
              <a:buClr>
                <a:schemeClr val="accent1"/>
              </a:buClr>
              <a:buSzPct val="70000"/>
              <a:buFont typeface="Courier New" pitchFamily="49" charset="0"/>
              <a:buNone/>
              <a:defRPr/>
            </a:lvl4pPr>
            <a:lvl5pPr algn="l">
              <a:buClr>
                <a:schemeClr val="accent1"/>
              </a:buClr>
              <a:buFont typeface="Arial" pitchFamily="34" charset="0"/>
              <a:buChar char="•"/>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p:txBody>
      </p:sp>
      <p:sp>
        <p:nvSpPr>
          <p:cNvPr id="7" name="Title 6"/>
          <p:cNvSpPr>
            <a:spLocks noGrp="1"/>
          </p:cNvSpPr>
          <p:nvPr>
            <p:ph type="title"/>
          </p:nvPr>
        </p:nvSpPr>
        <p:spPr/>
        <p:txBody>
          <a:bodyPr rtlCol="0">
            <a:normAutofit/>
          </a:bodyPr>
          <a:lstStyle>
            <a:lvl1pPr algn="ctr">
              <a:defRPr sz="3600">
                <a:solidFill>
                  <a:schemeClr val="accent1">
                    <a:lumMod val="75000"/>
                  </a:schemeClr>
                </a:solidFill>
                <a:effectLst/>
                <a:latin typeface="Calibri" pitchFamily="34" charset="0"/>
              </a:defRPr>
            </a:lvl1pPr>
            <a:extLst/>
          </a:lstStyle>
          <a:p>
            <a:r>
              <a:rPr kumimoji="0" lang="en-US" dirty="0" smtClean="0"/>
              <a:t>Click to edit Master title style</a:t>
            </a:r>
            <a:endParaRPr kumimoji="0" lang="en-US" dirty="0"/>
          </a:p>
        </p:txBody>
      </p:sp>
      <p:sp>
        <p:nvSpPr>
          <p:cNvPr id="8" name="TextBox 7"/>
          <p:cNvSpPr txBox="1">
            <a:spLocks noChangeArrowheads="1"/>
          </p:cNvSpPr>
          <p:nvPr userDrawn="1"/>
        </p:nvSpPr>
        <p:spPr bwMode="auto">
          <a:xfrm>
            <a:off x="165100" y="6351588"/>
            <a:ext cx="3822700" cy="369887"/>
          </a:xfrm>
          <a:prstGeom prst="rect">
            <a:avLst/>
          </a:prstGeom>
          <a:noFill/>
          <a:ln>
            <a:noFill/>
          </a:ln>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defRPr/>
            </a:pPr>
            <a:r>
              <a:rPr lang="en-US" dirty="0" smtClean="0">
                <a:solidFill>
                  <a:prstClr val="white">
                    <a:lumMod val="65000"/>
                  </a:prstClr>
                </a:solidFill>
                <a:latin typeface="Calibri" charset="0"/>
                <a:cs typeface="Arial" charset="0"/>
              </a:rPr>
              <a:t>Why Data Management</a:t>
            </a:r>
            <a:endParaRPr lang="en-US" dirty="0">
              <a:solidFill>
                <a:prstClr val="white">
                  <a:lumMod val="65000"/>
                </a:prstClr>
              </a:solidFill>
              <a:latin typeface="Calibri" charset="0"/>
              <a:cs typeface="Arial" charset="0"/>
            </a:endParaRPr>
          </a:p>
        </p:txBody>
      </p:sp>
    </p:spTree>
    <p:extLst>
      <p:ext uri="{BB962C8B-B14F-4D97-AF65-F5344CB8AC3E}">
        <p14:creationId xmlns:p14="http://schemas.microsoft.com/office/powerpoint/2010/main" val="134212807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pPr>
            <a:fld id="{544213AF-26F6-41FA-8D85-E2C5388D6E58}" type="datetimeFigureOut">
              <a:rPr lang="en-US">
                <a:solidFill>
                  <a:prstClr val="white"/>
                </a:solidFill>
                <a:latin typeface="Arial" charset="0"/>
                <a:cs typeface="Arial" charset="0"/>
              </a:rPr>
              <a:pPr fontAlgn="base">
                <a:spcBef>
                  <a:spcPct val="0"/>
                </a:spcBef>
                <a:spcAft>
                  <a:spcPct val="0"/>
                </a:spcAft>
              </a:pPr>
              <a:t>8/29/16</a:t>
            </a:fld>
            <a:endParaRPr lang="en-US">
              <a:solidFill>
                <a:prstClr val="white"/>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pPr>
            <a:endParaRPr lang="en-US">
              <a:solidFill>
                <a:prstClr val="white"/>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CB9DC9EF-3C76-40B1-80BB-C16F094B3291}" type="slidenum">
              <a:rPr lang="en-US">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Tree>
    <p:extLst>
      <p:ext uri="{BB962C8B-B14F-4D97-AF65-F5344CB8AC3E}">
        <p14:creationId xmlns:p14="http://schemas.microsoft.com/office/powerpoint/2010/main" val="2025062903"/>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A3A2C96C-1B58-4276-BEB7-28F6AF83148B}" type="datetime1">
              <a:rPr lang="en-US">
                <a:solidFill>
                  <a:prstClr val="white"/>
                </a:solidFill>
                <a:latin typeface="Arial" charset="0"/>
                <a:cs typeface="Arial" charset="0"/>
              </a:rPr>
              <a:pPr fontAlgn="base">
                <a:spcBef>
                  <a:spcPct val="0"/>
                </a:spcBef>
                <a:spcAft>
                  <a:spcPct val="0"/>
                </a:spcAft>
                <a:defRPr/>
              </a:pPr>
              <a:t>8/29/16</a:t>
            </a:fld>
            <a:endParaRPr lang="en-US">
              <a:solidFill>
                <a:prstClr val="white"/>
              </a:solidFill>
              <a:latin typeface="Arial" charset="0"/>
              <a:cs typeface="Arial" charset="0"/>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white"/>
              </a:solidFill>
              <a:latin typeface="Arial" charset="0"/>
              <a:cs typeface="Arial" charset="0"/>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CF65A82D-AA3B-4069-A685-06D45ACE8252}" type="slidenum">
              <a:rPr lang="en-US">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947731840"/>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0AC13F-1D2F-0849-83ED-4ED1E2E9E0B2}" type="datetimeFigureOut">
              <a:rPr lang="en-US" smtClean="0"/>
              <a:t>8/29/16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89731-A746-844E-BF8E-88C39D2D62E5}" type="slidenum">
              <a:rPr lang="en-US" smtClean="0"/>
              <a:t>‹#›</a:t>
            </a:fld>
            <a:endParaRPr lang="en-US"/>
          </a:p>
        </p:txBody>
      </p:sp>
    </p:spTree>
    <p:extLst>
      <p:ext uri="{BB962C8B-B14F-4D97-AF65-F5344CB8AC3E}">
        <p14:creationId xmlns:p14="http://schemas.microsoft.com/office/powerpoint/2010/main" val="25898279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77EB716A-31D4-4E54-837E-37B2E7582279}"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8" name="Footer Placeholder 7"/>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4EFE714A-4105-46BF-A26D-3BE602A35DDB}"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386173962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4AA0BD95-F2CC-4400-8A72-8FE2E7A5EDA8}" type="datetime1">
              <a:rPr lang="en-US">
                <a:solidFill>
                  <a:prstClr val="white"/>
                </a:solidFill>
                <a:latin typeface="Arial" charset="0"/>
                <a:cs typeface="Arial" charset="0"/>
              </a:rPr>
              <a:pPr fontAlgn="base">
                <a:spcBef>
                  <a:spcPct val="0"/>
                </a:spcBef>
                <a:spcAft>
                  <a:spcPct val="0"/>
                </a:spcAft>
                <a:defRPr/>
              </a:pPr>
              <a:t>8/29/16</a:t>
            </a:fld>
            <a:endParaRPr lang="en-US">
              <a:solidFill>
                <a:prstClr val="white"/>
              </a:solidFill>
              <a:latin typeface="Arial" charset="0"/>
              <a:cs typeface="Arial" charset="0"/>
            </a:endParaRPr>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white"/>
              </a:solidFill>
              <a:latin typeface="Arial" charset="0"/>
              <a:cs typeface="Arial" charset="0"/>
            </a:endParaRPr>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7DDD2A2A-C79A-4606-8595-98E45A84C665}" type="slidenum">
              <a:rPr lang="en-US">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3982653887"/>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E49D7EBF-2999-4BAE-812C-B8393CB22D7C}"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3" name="Footer Placeholder 2"/>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EA4111CA-5727-4EF5-86F7-1ECF489221FA}"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326662837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A03A7598-FD49-4FDB-BC6D-81E59DA42A8E}"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596891B9-39AB-4C72-8F0B-CFFE38DF7E57}"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4248391572"/>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pPr fontAlgn="base">
              <a:spcBef>
                <a:spcPct val="0"/>
              </a:spcBef>
              <a:spcAft>
                <a:spcPct val="0"/>
              </a:spcAft>
              <a:defRPr/>
            </a:pPr>
            <a:fld id="{81C6A489-011B-4F10-A03F-77B1F2DCFD79}" type="datetime1">
              <a:rPr lang="en-US" smtClean="0">
                <a:solidFill>
                  <a:prstClr val="white"/>
                </a:solidFill>
                <a:latin typeface="Arial" charset="0"/>
                <a:cs typeface="Arial" charset="0"/>
              </a:rPr>
              <a:pPr fontAlgn="base">
                <a:spcBef>
                  <a:spcPct val="0"/>
                </a:spcBef>
                <a:spcAft>
                  <a:spcPct val="0"/>
                </a:spcAft>
                <a:defRPr/>
              </a:pPr>
              <a:t>8/29/16</a:t>
            </a:fld>
            <a:endParaRPr lang="en-US">
              <a:solidFill>
                <a:prstClr val="white"/>
              </a:solidFill>
              <a:latin typeface="Arial" charset="0"/>
              <a:cs typeface="Arial" charset="0"/>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pPr fontAlgn="base">
              <a:spcBef>
                <a:spcPct val="0"/>
              </a:spcBef>
              <a:spcAft>
                <a:spcPct val="0"/>
              </a:spcAft>
              <a:defRPr/>
            </a:pPr>
            <a:endParaRPr lang="en-US">
              <a:solidFill>
                <a:prstClr val="white"/>
              </a:solidFill>
              <a:latin typeface="Arial" charset="0"/>
              <a:cs typeface="Arial" charset="0"/>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pPr fontAlgn="base">
              <a:spcBef>
                <a:spcPct val="0"/>
              </a:spcBef>
              <a:spcAft>
                <a:spcPct val="0"/>
              </a:spcAft>
              <a:defRPr/>
            </a:pPr>
            <a:fld id="{CCA0A2C5-95DB-4765-A9D5-105B773BD9E1}" type="slidenum">
              <a:rPr lang="en-US" smtClean="0">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white"/>
              </a:solidFill>
              <a:latin typeface="Arial" charset="0"/>
              <a:cs typeface="Arial" charset="0"/>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white"/>
              </a:solidFill>
              <a:latin typeface="Arial" charset="0"/>
              <a:cs typeface="Arial" charset="0"/>
            </a:endParaRPr>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fontAlgn="base">
              <a:spcBef>
                <a:spcPct val="0"/>
              </a:spcBef>
              <a:spcAft>
                <a:spcPct val="0"/>
              </a:spcAft>
            </a:pPr>
            <a:endParaRPr lang="en-US">
              <a:solidFill>
                <a:prstClr val="white"/>
              </a:solidFill>
              <a:latin typeface="Calibri"/>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Tree>
    <p:extLst>
      <p:ext uri="{BB962C8B-B14F-4D97-AF65-F5344CB8AC3E}">
        <p14:creationId xmlns:p14="http://schemas.microsoft.com/office/powerpoint/2010/main" val="2926798545"/>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13765032-ED65-49A5-B3F0-7986E6674E5D}"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381F697F-DBC7-4F49-9ABB-ABDA29C4F2E1}"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11611219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40DA2899-F788-44D7-B852-4CE04C473A92}"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87B1593D-C512-4FBB-9F1C-6C385E2E3552}"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404904545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xfrm>
            <a:off x="457200" y="6251575"/>
            <a:ext cx="2133600" cy="476250"/>
          </a:xfrm>
          <a:prstGeom prst="rect">
            <a:avLst/>
          </a:prstGeom>
          <a:ln/>
        </p:spPr>
        <p:txBody>
          <a:bodyPr/>
          <a:lstStyle>
            <a:lvl1pPr>
              <a:defRPr/>
            </a:lvl1pPr>
          </a:lstStyle>
          <a:p>
            <a:pPr fontAlgn="base">
              <a:spcBef>
                <a:spcPct val="0"/>
              </a:spcBef>
              <a:spcAft>
                <a:spcPct val="0"/>
              </a:spcAft>
              <a:defRPr/>
            </a:pPr>
            <a:endParaRPr lang="en-US">
              <a:solidFill>
                <a:prstClr val="black"/>
              </a:solidFill>
              <a:latin typeface="Arial" charset="0"/>
              <a:cs typeface="Arial" charset="0"/>
            </a:endParaRPr>
          </a:p>
        </p:txBody>
      </p:sp>
      <p:sp>
        <p:nvSpPr>
          <p:cNvPr id="6" name="Rectangle 3"/>
          <p:cNvSpPr>
            <a:spLocks noGrp="1" noChangeArrowheads="1"/>
          </p:cNvSpPr>
          <p:nvPr>
            <p:ph type="sldNum" sz="quarter" idx="11"/>
          </p:nvPr>
        </p:nvSpPr>
        <p:spPr>
          <a:xfrm>
            <a:off x="6553200" y="6248400"/>
            <a:ext cx="2133600" cy="476250"/>
          </a:xfrm>
          <a:prstGeom prst="rect">
            <a:avLst/>
          </a:prstGeom>
          <a:ln/>
        </p:spPr>
        <p:txBody>
          <a:bodyPr/>
          <a:lstStyle>
            <a:lvl1pPr>
              <a:defRPr/>
            </a:lvl1pPr>
          </a:lstStyle>
          <a:p>
            <a:pPr fontAlgn="base">
              <a:spcBef>
                <a:spcPct val="0"/>
              </a:spcBef>
              <a:spcAft>
                <a:spcPct val="0"/>
              </a:spcAft>
              <a:defRPr/>
            </a:pPr>
            <a:fld id="{43FC9F7E-BFE7-4B36-995A-C03D99DA3E37}"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
        <p:nvSpPr>
          <p:cNvPr id="7" name="Rectangle 14"/>
          <p:cNvSpPr>
            <a:spLocks noGrp="1" noChangeArrowheads="1"/>
          </p:cNvSpPr>
          <p:nvPr>
            <p:ph type="ftr" sz="quarter" idx="12"/>
          </p:nvPr>
        </p:nvSpPr>
        <p:spPr>
          <a:xfrm>
            <a:off x="3124200" y="6248400"/>
            <a:ext cx="2895600" cy="476250"/>
          </a:xfrm>
          <a:prstGeom prst="rect">
            <a:avLst/>
          </a:prstGeom>
          <a:ln/>
        </p:spPr>
        <p:txBody>
          <a:bodyPr/>
          <a:lstStyle>
            <a:lvl1pPr>
              <a:defRPr/>
            </a:lvl1pPr>
          </a:lstStyle>
          <a:p>
            <a:pPr fontAlgn="base">
              <a:spcBef>
                <a:spcPct val="0"/>
              </a:spcBef>
              <a:spcAft>
                <a:spcPct val="0"/>
              </a:spcAft>
              <a:defRPr/>
            </a:pPr>
            <a:endParaRPr lang="en-US">
              <a:solidFill>
                <a:prstClr val="black"/>
              </a:solidFill>
              <a:latin typeface="Arial" charset="0"/>
              <a:cs typeface="Arial" charset="0"/>
            </a:endParaRPr>
          </a:p>
        </p:txBody>
      </p:sp>
    </p:spTree>
    <p:extLst>
      <p:ext uri="{BB962C8B-B14F-4D97-AF65-F5344CB8AC3E}">
        <p14:creationId xmlns:p14="http://schemas.microsoft.com/office/powerpoint/2010/main" val="35837678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base">
              <a:spcBef>
                <a:spcPct val="0"/>
              </a:spcBef>
              <a:spcAft>
                <a:spcPct val="0"/>
              </a:spcAft>
            </a:pPr>
            <a:endParaRPr lang="en-US">
              <a:solidFill>
                <a:prstClr val="white"/>
              </a:solidFill>
              <a:latin typeface="Calibri"/>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black"/>
                </a:solidFill>
                <a:latin typeface="Arial" charset="0"/>
                <a:cs typeface="Arial" charset="0"/>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black"/>
                </a:solidFill>
                <a:latin typeface="Arial" charset="0"/>
                <a:cs typeface="Arial" charset="0"/>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fontAlgn="base">
                <a:spcBef>
                  <a:spcPct val="0"/>
                </a:spcBef>
                <a:spcAft>
                  <a:spcPct val="0"/>
                </a:spcAft>
              </a:pPr>
              <a:endParaRPr lang="en-US">
                <a:solidFill>
                  <a:prstClr val="white"/>
                </a:solidFill>
                <a:latin typeface="Calibri"/>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fontAlgn="base">
              <a:spcBef>
                <a:spcPct val="0"/>
              </a:spcBef>
              <a:spcAft>
                <a:spcPct val="0"/>
              </a:spcAft>
            </a:pPr>
            <a:fld id="{544213AF-26F6-41FA-8D85-E2C5388D6E58}" type="datetimeFigureOut">
              <a:rPr lang="en-US" smtClean="0">
                <a:latin typeface="Arial" charset="0"/>
                <a:cs typeface="Arial" charset="0"/>
              </a:rPr>
              <a:pPr fontAlgn="base">
                <a:spcBef>
                  <a:spcPct val="0"/>
                </a:spcBef>
                <a:spcAft>
                  <a:spcPct val="0"/>
                </a:spcAft>
              </a:pPr>
              <a:t>8/29/16</a:t>
            </a:fld>
            <a:endParaRPr lang="en-US" dirty="0">
              <a:latin typeface="Arial" charset="0"/>
              <a:cs typeface="Arial" charset="0"/>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fontAlgn="base">
              <a:spcBef>
                <a:spcPct val="0"/>
              </a:spcBef>
              <a:spcAft>
                <a:spcPct val="0"/>
              </a:spcAft>
              <a:defRPr/>
            </a:pPr>
            <a:endParaRPr lang="en-US">
              <a:solidFill>
                <a:srgbClr val="2DA2BF">
                  <a:tint val="20000"/>
                </a:srgbClr>
              </a:solidFill>
              <a:latin typeface="Arial" charset="0"/>
              <a:cs typeface="Arial" charset="0"/>
            </a:endParaRPr>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pPr fontAlgn="base">
              <a:spcBef>
                <a:spcPct val="0"/>
              </a:spcBef>
              <a:spcAft>
                <a:spcPct val="0"/>
              </a:spcAft>
            </a:pPr>
            <a:fld id="{D5BBC35B-A44B-4119-B8DA-DE9E3DFADA20}" type="slidenum">
              <a:rPr lang="en-US" smtClean="0">
                <a:latin typeface="Arial" charset="0"/>
                <a:cs typeface="Arial" charset="0"/>
              </a:rPr>
              <a:pPr fontAlgn="base">
                <a:spcBef>
                  <a:spcPct val="0"/>
                </a:spcBef>
                <a:spcAft>
                  <a:spcPct val="0"/>
                </a:spcAft>
              </a:pPr>
              <a:t>‹#›</a:t>
            </a:fld>
            <a:endParaRPr lang="en-US" dirty="0">
              <a:latin typeface="Arial" charset="0"/>
              <a:cs typeface="Arial" charset="0"/>
            </a:endParaRPr>
          </a:p>
        </p:txBody>
      </p:sp>
    </p:spTree>
    <p:extLst>
      <p:ext uri="{BB962C8B-B14F-4D97-AF65-F5344CB8AC3E}">
        <p14:creationId xmlns:p14="http://schemas.microsoft.com/office/powerpoint/2010/main" val="32133753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gn="l">
              <a:buSzPct val="90000"/>
              <a:buFont typeface="Arial" pitchFamily="34" charset="0"/>
              <a:buChar char="•"/>
              <a:defRPr sz="2400"/>
            </a:lvl1pPr>
            <a:lvl2pPr algn="l">
              <a:buSzPct val="100000"/>
              <a:defRPr sz="2000"/>
            </a:lvl2pPr>
            <a:lvl3pPr algn="l">
              <a:buClr>
                <a:schemeClr val="accent1"/>
              </a:buClr>
              <a:buSzPct val="95000"/>
              <a:buFont typeface="Arial" pitchFamily="34" charset="0"/>
              <a:buChar char="•"/>
              <a:defRPr sz="1800"/>
            </a:lvl3pPr>
            <a:lvl4pPr algn="l">
              <a:buClr>
                <a:schemeClr val="accent1"/>
              </a:buClr>
              <a:buSzPct val="70000"/>
              <a:buFont typeface="Courier New" pitchFamily="49" charset="0"/>
              <a:buNone/>
              <a:defRPr/>
            </a:lvl4pPr>
            <a:lvl5pPr algn="l">
              <a:buClr>
                <a:schemeClr val="accent1"/>
              </a:buClr>
              <a:buFont typeface="Arial" pitchFamily="34" charset="0"/>
              <a:buChar char="•"/>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p:txBody>
      </p:sp>
      <p:sp>
        <p:nvSpPr>
          <p:cNvPr id="7" name="Title 6"/>
          <p:cNvSpPr>
            <a:spLocks noGrp="1"/>
          </p:cNvSpPr>
          <p:nvPr>
            <p:ph type="title"/>
          </p:nvPr>
        </p:nvSpPr>
        <p:spPr/>
        <p:txBody>
          <a:bodyPr rtlCol="0">
            <a:normAutofit/>
          </a:bodyPr>
          <a:lstStyle>
            <a:lvl1pPr algn="ctr">
              <a:defRPr sz="3600">
                <a:solidFill>
                  <a:schemeClr val="accent1">
                    <a:lumMod val="75000"/>
                  </a:schemeClr>
                </a:solidFill>
                <a:effectLst/>
                <a:latin typeface="Calibri" pitchFamily="34" charset="0"/>
              </a:defRPr>
            </a:lvl1pPr>
            <a:extLst/>
          </a:lstStyle>
          <a:p>
            <a:r>
              <a:rPr kumimoji="0" lang="en-US" dirty="0" smtClean="0"/>
              <a:t>Click to edit Master title style</a:t>
            </a:r>
            <a:endParaRPr kumimoji="0" lang="en-US" dirty="0"/>
          </a:p>
        </p:txBody>
      </p:sp>
      <p:sp>
        <p:nvSpPr>
          <p:cNvPr id="8" name="TextBox 7"/>
          <p:cNvSpPr txBox="1">
            <a:spLocks noChangeArrowheads="1"/>
          </p:cNvSpPr>
          <p:nvPr userDrawn="1"/>
        </p:nvSpPr>
        <p:spPr bwMode="auto">
          <a:xfrm>
            <a:off x="165100" y="6351588"/>
            <a:ext cx="3822700" cy="369887"/>
          </a:xfrm>
          <a:prstGeom prst="rect">
            <a:avLst/>
          </a:prstGeom>
          <a:noFill/>
          <a:ln>
            <a:noFill/>
          </a:ln>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defRPr/>
            </a:pPr>
            <a:r>
              <a:rPr lang="en-US" dirty="0" smtClean="0">
                <a:solidFill>
                  <a:prstClr val="white">
                    <a:lumMod val="65000"/>
                  </a:prstClr>
                </a:solidFill>
                <a:latin typeface="Calibri" charset="0"/>
                <a:cs typeface="Arial" charset="0"/>
              </a:rPr>
              <a:t>Data Management Planning</a:t>
            </a:r>
            <a:endParaRPr lang="en-US" dirty="0">
              <a:solidFill>
                <a:prstClr val="white">
                  <a:lumMod val="65000"/>
                </a:prstClr>
              </a:solidFill>
              <a:latin typeface="Calibri" charset="0"/>
              <a:cs typeface="Arial" charset="0"/>
            </a:endParaRPr>
          </a:p>
        </p:txBody>
      </p:sp>
    </p:spTree>
    <p:extLst>
      <p:ext uri="{BB962C8B-B14F-4D97-AF65-F5344CB8AC3E}">
        <p14:creationId xmlns:p14="http://schemas.microsoft.com/office/powerpoint/2010/main" val="14839581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0AC13F-1D2F-0849-83ED-4ED1E2E9E0B2}" type="datetimeFigureOut">
              <a:rPr lang="en-US" smtClean="0"/>
              <a:t>8/29/16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789731-A746-844E-BF8E-88C39D2D62E5}" type="slidenum">
              <a:rPr lang="en-US" smtClean="0"/>
              <a:t>‹#›</a:t>
            </a:fld>
            <a:endParaRPr lang="en-US"/>
          </a:p>
        </p:txBody>
      </p:sp>
    </p:spTree>
    <p:extLst>
      <p:ext uri="{BB962C8B-B14F-4D97-AF65-F5344CB8AC3E}">
        <p14:creationId xmlns:p14="http://schemas.microsoft.com/office/powerpoint/2010/main" val="2059304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pPr>
            <a:fld id="{544213AF-26F6-41FA-8D85-E2C5388D6E58}" type="datetimeFigureOut">
              <a:rPr lang="en-US">
                <a:solidFill>
                  <a:prstClr val="white"/>
                </a:solidFill>
                <a:latin typeface="Arial" charset="0"/>
                <a:cs typeface="Arial" charset="0"/>
              </a:rPr>
              <a:pPr fontAlgn="base">
                <a:spcBef>
                  <a:spcPct val="0"/>
                </a:spcBef>
                <a:spcAft>
                  <a:spcPct val="0"/>
                </a:spcAft>
              </a:pPr>
              <a:t>8/29/16</a:t>
            </a:fld>
            <a:endParaRPr lang="en-US">
              <a:solidFill>
                <a:prstClr val="white"/>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pPr>
            <a:endParaRPr lang="en-US">
              <a:solidFill>
                <a:prstClr val="white"/>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CB9DC9EF-3C76-40B1-80BB-C16F094B3291}" type="slidenum">
              <a:rPr lang="en-US">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Tree>
    <p:extLst>
      <p:ext uri="{BB962C8B-B14F-4D97-AF65-F5344CB8AC3E}">
        <p14:creationId xmlns:p14="http://schemas.microsoft.com/office/powerpoint/2010/main" val="1368579903"/>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A3A2C96C-1B58-4276-BEB7-28F6AF83148B}" type="datetime1">
              <a:rPr lang="en-US">
                <a:solidFill>
                  <a:prstClr val="white"/>
                </a:solidFill>
                <a:latin typeface="Arial" charset="0"/>
                <a:cs typeface="Arial" charset="0"/>
              </a:rPr>
              <a:pPr fontAlgn="base">
                <a:spcBef>
                  <a:spcPct val="0"/>
                </a:spcBef>
                <a:spcAft>
                  <a:spcPct val="0"/>
                </a:spcAft>
                <a:defRPr/>
              </a:pPr>
              <a:t>8/29/16</a:t>
            </a:fld>
            <a:endParaRPr lang="en-US">
              <a:solidFill>
                <a:prstClr val="white"/>
              </a:solidFill>
              <a:latin typeface="Arial" charset="0"/>
              <a:cs typeface="Arial" charset="0"/>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white"/>
              </a:solidFill>
              <a:latin typeface="Arial" charset="0"/>
              <a:cs typeface="Arial" charset="0"/>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CF65A82D-AA3B-4069-A685-06D45ACE8252}" type="slidenum">
              <a:rPr lang="en-US">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344026205"/>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77EB716A-31D4-4E54-837E-37B2E7582279}"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8" name="Footer Placeholder 7"/>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4EFE714A-4105-46BF-A26D-3BE602A35DDB}"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47963533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4AA0BD95-F2CC-4400-8A72-8FE2E7A5EDA8}" type="datetime1">
              <a:rPr lang="en-US">
                <a:solidFill>
                  <a:prstClr val="white"/>
                </a:solidFill>
                <a:latin typeface="Arial" charset="0"/>
                <a:cs typeface="Arial" charset="0"/>
              </a:rPr>
              <a:pPr fontAlgn="base">
                <a:spcBef>
                  <a:spcPct val="0"/>
                </a:spcBef>
                <a:spcAft>
                  <a:spcPct val="0"/>
                </a:spcAft>
                <a:defRPr/>
              </a:pPr>
              <a:t>8/29/16</a:t>
            </a:fld>
            <a:endParaRPr lang="en-US">
              <a:solidFill>
                <a:prstClr val="white"/>
              </a:solidFill>
              <a:latin typeface="Arial" charset="0"/>
              <a:cs typeface="Arial" charset="0"/>
            </a:endParaRPr>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white"/>
              </a:solidFill>
              <a:latin typeface="Arial" charset="0"/>
              <a:cs typeface="Arial" charset="0"/>
            </a:endParaRPr>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7DDD2A2A-C79A-4606-8595-98E45A84C665}" type="slidenum">
              <a:rPr lang="en-US">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692305732"/>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E49D7EBF-2999-4BAE-812C-B8393CB22D7C}"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3" name="Footer Placeholder 2"/>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EA4111CA-5727-4EF5-86F7-1ECF489221FA}"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2001087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A03A7598-FD49-4FDB-BC6D-81E59DA42A8E}"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596891B9-39AB-4C72-8F0B-CFFE38DF7E57}"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546600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pPr fontAlgn="base">
              <a:spcBef>
                <a:spcPct val="0"/>
              </a:spcBef>
              <a:spcAft>
                <a:spcPct val="0"/>
              </a:spcAft>
              <a:defRPr/>
            </a:pPr>
            <a:fld id="{81C6A489-011B-4F10-A03F-77B1F2DCFD79}" type="datetime1">
              <a:rPr lang="en-US" smtClean="0">
                <a:solidFill>
                  <a:prstClr val="white"/>
                </a:solidFill>
                <a:latin typeface="Arial" charset="0"/>
                <a:cs typeface="Arial" charset="0"/>
              </a:rPr>
              <a:pPr fontAlgn="base">
                <a:spcBef>
                  <a:spcPct val="0"/>
                </a:spcBef>
                <a:spcAft>
                  <a:spcPct val="0"/>
                </a:spcAft>
                <a:defRPr/>
              </a:pPr>
              <a:t>8/29/16</a:t>
            </a:fld>
            <a:endParaRPr lang="en-US">
              <a:solidFill>
                <a:prstClr val="white"/>
              </a:solidFill>
              <a:latin typeface="Arial" charset="0"/>
              <a:cs typeface="Arial" charset="0"/>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pPr fontAlgn="base">
              <a:spcBef>
                <a:spcPct val="0"/>
              </a:spcBef>
              <a:spcAft>
                <a:spcPct val="0"/>
              </a:spcAft>
              <a:defRPr/>
            </a:pPr>
            <a:endParaRPr lang="en-US">
              <a:solidFill>
                <a:prstClr val="white"/>
              </a:solidFill>
              <a:latin typeface="Arial" charset="0"/>
              <a:cs typeface="Arial" charset="0"/>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pPr fontAlgn="base">
              <a:spcBef>
                <a:spcPct val="0"/>
              </a:spcBef>
              <a:spcAft>
                <a:spcPct val="0"/>
              </a:spcAft>
              <a:defRPr/>
            </a:pPr>
            <a:fld id="{CCA0A2C5-95DB-4765-A9D5-105B773BD9E1}" type="slidenum">
              <a:rPr lang="en-US" smtClean="0">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white"/>
              </a:solidFill>
              <a:latin typeface="Arial" charset="0"/>
              <a:cs typeface="Arial" charset="0"/>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white"/>
              </a:solidFill>
              <a:latin typeface="Arial" charset="0"/>
              <a:cs typeface="Arial" charset="0"/>
            </a:endParaRPr>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fontAlgn="base">
              <a:spcBef>
                <a:spcPct val="0"/>
              </a:spcBef>
              <a:spcAft>
                <a:spcPct val="0"/>
              </a:spcAft>
            </a:pPr>
            <a:endParaRPr lang="en-US">
              <a:solidFill>
                <a:prstClr val="white"/>
              </a:solidFill>
              <a:latin typeface="Calibri"/>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Tree>
    <p:extLst>
      <p:ext uri="{BB962C8B-B14F-4D97-AF65-F5344CB8AC3E}">
        <p14:creationId xmlns:p14="http://schemas.microsoft.com/office/powerpoint/2010/main" val="3013226359"/>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13765032-ED65-49A5-B3F0-7986E6674E5D}"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381F697F-DBC7-4F49-9ABB-ABDA29C4F2E1}"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30725144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40DA2899-F788-44D7-B852-4CE04C473A92}"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87B1593D-C512-4FBB-9F1C-6C385E2E3552}"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36876736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base">
              <a:spcBef>
                <a:spcPct val="0"/>
              </a:spcBef>
              <a:spcAft>
                <a:spcPct val="0"/>
              </a:spcAft>
            </a:pPr>
            <a:endParaRPr lang="en-US">
              <a:solidFill>
                <a:prstClr val="white"/>
              </a:solidFill>
              <a:latin typeface="Calibri"/>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black"/>
                </a:solidFill>
                <a:latin typeface="Arial" charset="0"/>
                <a:cs typeface="Arial" charset="0"/>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black"/>
                </a:solidFill>
                <a:latin typeface="Arial" charset="0"/>
                <a:cs typeface="Arial" charset="0"/>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fontAlgn="base">
                <a:spcBef>
                  <a:spcPct val="0"/>
                </a:spcBef>
                <a:spcAft>
                  <a:spcPct val="0"/>
                </a:spcAft>
              </a:pPr>
              <a:endParaRPr lang="en-US">
                <a:solidFill>
                  <a:prstClr val="white"/>
                </a:solidFill>
                <a:latin typeface="Calibri"/>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fontAlgn="base">
              <a:spcBef>
                <a:spcPct val="0"/>
              </a:spcBef>
              <a:spcAft>
                <a:spcPct val="0"/>
              </a:spcAft>
            </a:pPr>
            <a:fld id="{544213AF-26F6-41FA-8D85-E2C5388D6E58}" type="datetimeFigureOut">
              <a:rPr lang="en-US" smtClean="0">
                <a:latin typeface="Arial" charset="0"/>
                <a:cs typeface="Arial" charset="0"/>
              </a:rPr>
              <a:pPr fontAlgn="base">
                <a:spcBef>
                  <a:spcPct val="0"/>
                </a:spcBef>
                <a:spcAft>
                  <a:spcPct val="0"/>
                </a:spcAft>
              </a:pPr>
              <a:t>8/29/16</a:t>
            </a:fld>
            <a:endParaRPr lang="en-US" dirty="0">
              <a:latin typeface="Arial" charset="0"/>
              <a:cs typeface="Arial" charset="0"/>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fontAlgn="base">
              <a:spcBef>
                <a:spcPct val="0"/>
              </a:spcBef>
              <a:spcAft>
                <a:spcPct val="0"/>
              </a:spcAft>
              <a:defRPr/>
            </a:pPr>
            <a:endParaRPr lang="en-US">
              <a:solidFill>
                <a:srgbClr val="2DA2BF">
                  <a:tint val="20000"/>
                </a:srgbClr>
              </a:solidFill>
              <a:latin typeface="Arial" charset="0"/>
              <a:cs typeface="Arial" charset="0"/>
            </a:endParaRPr>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pPr fontAlgn="base">
              <a:spcBef>
                <a:spcPct val="0"/>
              </a:spcBef>
              <a:spcAft>
                <a:spcPct val="0"/>
              </a:spcAft>
            </a:pPr>
            <a:fld id="{D5BBC35B-A44B-4119-B8DA-DE9E3DFADA20}" type="slidenum">
              <a:rPr lang="en-US" smtClean="0">
                <a:latin typeface="Arial" charset="0"/>
                <a:cs typeface="Arial" charset="0"/>
              </a:rPr>
              <a:pPr fontAlgn="base">
                <a:spcBef>
                  <a:spcPct val="0"/>
                </a:spcBef>
                <a:spcAft>
                  <a:spcPct val="0"/>
                </a:spcAft>
              </a:pPr>
              <a:t>‹#›</a:t>
            </a:fld>
            <a:endParaRPr lang="en-US" dirty="0">
              <a:latin typeface="Arial" charset="0"/>
              <a:cs typeface="Arial" charset="0"/>
            </a:endParaRPr>
          </a:p>
        </p:txBody>
      </p:sp>
    </p:spTree>
    <p:extLst>
      <p:ext uri="{BB962C8B-B14F-4D97-AF65-F5344CB8AC3E}">
        <p14:creationId xmlns:p14="http://schemas.microsoft.com/office/powerpoint/2010/main" val="389048256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0AC13F-1D2F-0849-83ED-4ED1E2E9E0B2}" type="datetimeFigureOut">
              <a:rPr lang="en-US" smtClean="0"/>
              <a:t>8/29/16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789731-A746-844E-BF8E-88C39D2D62E5}" type="slidenum">
              <a:rPr lang="en-US" smtClean="0"/>
              <a:t>‹#›</a:t>
            </a:fld>
            <a:endParaRPr lang="en-US"/>
          </a:p>
        </p:txBody>
      </p:sp>
    </p:spTree>
    <p:extLst>
      <p:ext uri="{BB962C8B-B14F-4D97-AF65-F5344CB8AC3E}">
        <p14:creationId xmlns:p14="http://schemas.microsoft.com/office/powerpoint/2010/main" val="15823148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gn="l">
              <a:buSzPct val="90000"/>
              <a:buFont typeface="Arial" pitchFamily="34" charset="0"/>
              <a:buChar char="•"/>
              <a:defRPr sz="2400"/>
            </a:lvl1pPr>
            <a:lvl2pPr algn="l">
              <a:buSzPct val="100000"/>
              <a:defRPr sz="2000"/>
            </a:lvl2pPr>
            <a:lvl3pPr algn="l">
              <a:buClr>
                <a:schemeClr val="accent1"/>
              </a:buClr>
              <a:buSzPct val="95000"/>
              <a:buFont typeface="Arial" pitchFamily="34" charset="0"/>
              <a:buChar char="•"/>
              <a:defRPr sz="1800"/>
            </a:lvl3pPr>
            <a:lvl4pPr algn="l">
              <a:buClr>
                <a:schemeClr val="accent1"/>
              </a:buClr>
              <a:buSzPct val="70000"/>
              <a:buFont typeface="Courier New" pitchFamily="49" charset="0"/>
              <a:buNone/>
              <a:defRPr/>
            </a:lvl4pPr>
            <a:lvl5pPr algn="l">
              <a:buClr>
                <a:schemeClr val="accent1"/>
              </a:buClr>
              <a:buFont typeface="Arial" pitchFamily="34" charset="0"/>
              <a:buChar char="•"/>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p:txBody>
      </p:sp>
      <p:sp>
        <p:nvSpPr>
          <p:cNvPr id="7" name="Title 6"/>
          <p:cNvSpPr>
            <a:spLocks noGrp="1"/>
          </p:cNvSpPr>
          <p:nvPr>
            <p:ph type="title"/>
          </p:nvPr>
        </p:nvSpPr>
        <p:spPr/>
        <p:txBody>
          <a:bodyPr rtlCol="0">
            <a:normAutofit/>
          </a:bodyPr>
          <a:lstStyle>
            <a:lvl1pPr algn="ctr">
              <a:defRPr sz="3600">
                <a:solidFill>
                  <a:schemeClr val="accent1">
                    <a:lumMod val="75000"/>
                  </a:schemeClr>
                </a:solidFill>
                <a:effectLst/>
                <a:latin typeface="Calibri" pitchFamily="34" charset="0"/>
              </a:defRPr>
            </a:lvl1pPr>
            <a:extLst/>
          </a:lstStyle>
          <a:p>
            <a:r>
              <a:rPr kumimoji="0" lang="en-US" dirty="0" smtClean="0"/>
              <a:t>Click to edit Master title style</a:t>
            </a:r>
            <a:endParaRPr kumimoji="0" lang="en-US" dirty="0"/>
          </a:p>
        </p:txBody>
      </p:sp>
      <p:sp>
        <p:nvSpPr>
          <p:cNvPr id="8" name="TextBox 7"/>
          <p:cNvSpPr txBox="1">
            <a:spLocks noChangeArrowheads="1"/>
          </p:cNvSpPr>
          <p:nvPr userDrawn="1"/>
        </p:nvSpPr>
        <p:spPr bwMode="auto">
          <a:xfrm>
            <a:off x="165100" y="6351588"/>
            <a:ext cx="3822700" cy="369887"/>
          </a:xfrm>
          <a:prstGeom prst="rect">
            <a:avLst/>
          </a:prstGeom>
          <a:noFill/>
          <a:ln>
            <a:noFill/>
          </a:ln>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defRPr/>
            </a:pPr>
            <a:r>
              <a:rPr lang="en-US" dirty="0" smtClean="0">
                <a:solidFill>
                  <a:prstClr val="white">
                    <a:lumMod val="65000"/>
                  </a:prstClr>
                </a:solidFill>
                <a:latin typeface="Calibri" charset="0"/>
                <a:cs typeface="Arial" charset="0"/>
              </a:rPr>
              <a:t>Data Management Planning</a:t>
            </a:r>
            <a:endParaRPr lang="en-US" dirty="0">
              <a:solidFill>
                <a:prstClr val="white">
                  <a:lumMod val="65000"/>
                </a:prstClr>
              </a:solidFill>
              <a:latin typeface="Calibri" charset="0"/>
              <a:cs typeface="Arial" charset="0"/>
            </a:endParaRPr>
          </a:p>
        </p:txBody>
      </p:sp>
    </p:spTree>
    <p:extLst>
      <p:ext uri="{BB962C8B-B14F-4D97-AF65-F5344CB8AC3E}">
        <p14:creationId xmlns:p14="http://schemas.microsoft.com/office/powerpoint/2010/main" val="15131266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pPr>
            <a:fld id="{544213AF-26F6-41FA-8D85-E2C5388D6E58}" type="datetimeFigureOut">
              <a:rPr lang="en-US">
                <a:solidFill>
                  <a:prstClr val="white"/>
                </a:solidFill>
                <a:latin typeface="Arial" charset="0"/>
                <a:cs typeface="Arial" charset="0"/>
              </a:rPr>
              <a:pPr fontAlgn="base">
                <a:spcBef>
                  <a:spcPct val="0"/>
                </a:spcBef>
                <a:spcAft>
                  <a:spcPct val="0"/>
                </a:spcAft>
              </a:pPr>
              <a:t>8/29/16</a:t>
            </a:fld>
            <a:endParaRPr lang="en-US">
              <a:solidFill>
                <a:prstClr val="white"/>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pPr>
            <a:endParaRPr lang="en-US">
              <a:solidFill>
                <a:prstClr val="white"/>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CB9DC9EF-3C76-40B1-80BB-C16F094B3291}" type="slidenum">
              <a:rPr lang="en-US">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Tree>
    <p:extLst>
      <p:ext uri="{BB962C8B-B14F-4D97-AF65-F5344CB8AC3E}">
        <p14:creationId xmlns:p14="http://schemas.microsoft.com/office/powerpoint/2010/main" val="537297352"/>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A3A2C96C-1B58-4276-BEB7-28F6AF83148B}" type="datetime1">
              <a:rPr lang="en-US">
                <a:solidFill>
                  <a:prstClr val="white"/>
                </a:solidFill>
                <a:latin typeface="Arial" charset="0"/>
                <a:cs typeface="Arial" charset="0"/>
              </a:rPr>
              <a:pPr fontAlgn="base">
                <a:spcBef>
                  <a:spcPct val="0"/>
                </a:spcBef>
                <a:spcAft>
                  <a:spcPct val="0"/>
                </a:spcAft>
                <a:defRPr/>
              </a:pPr>
              <a:t>8/29/16</a:t>
            </a:fld>
            <a:endParaRPr lang="en-US">
              <a:solidFill>
                <a:prstClr val="white"/>
              </a:solidFill>
              <a:latin typeface="Arial" charset="0"/>
              <a:cs typeface="Arial" charset="0"/>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white"/>
              </a:solidFill>
              <a:latin typeface="Arial" charset="0"/>
              <a:cs typeface="Arial" charset="0"/>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CF65A82D-AA3B-4069-A685-06D45ACE8252}" type="slidenum">
              <a:rPr lang="en-US">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192682684"/>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77EB716A-31D4-4E54-837E-37B2E7582279}"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8" name="Footer Placeholder 7"/>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4EFE714A-4105-46BF-A26D-3BE602A35DDB}"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57293216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4AA0BD95-F2CC-4400-8A72-8FE2E7A5EDA8}" type="datetime1">
              <a:rPr lang="en-US">
                <a:solidFill>
                  <a:prstClr val="white"/>
                </a:solidFill>
                <a:latin typeface="Arial" charset="0"/>
                <a:cs typeface="Arial" charset="0"/>
              </a:rPr>
              <a:pPr fontAlgn="base">
                <a:spcBef>
                  <a:spcPct val="0"/>
                </a:spcBef>
                <a:spcAft>
                  <a:spcPct val="0"/>
                </a:spcAft>
                <a:defRPr/>
              </a:pPr>
              <a:t>8/29/16</a:t>
            </a:fld>
            <a:endParaRPr lang="en-US">
              <a:solidFill>
                <a:prstClr val="white"/>
              </a:solidFill>
              <a:latin typeface="Arial" charset="0"/>
              <a:cs typeface="Arial" charset="0"/>
            </a:endParaRPr>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white"/>
              </a:solidFill>
              <a:latin typeface="Arial" charset="0"/>
              <a:cs typeface="Arial" charset="0"/>
            </a:endParaRPr>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7DDD2A2A-C79A-4606-8595-98E45A84C665}" type="slidenum">
              <a:rPr lang="en-US">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470996801"/>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E49D7EBF-2999-4BAE-812C-B8393CB22D7C}"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3" name="Footer Placeholder 2"/>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EA4111CA-5727-4EF5-86F7-1ECF489221FA}"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79983301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A03A7598-FD49-4FDB-BC6D-81E59DA42A8E}"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596891B9-39AB-4C72-8F0B-CFFE38DF7E57}"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31324818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pPr fontAlgn="base">
              <a:spcBef>
                <a:spcPct val="0"/>
              </a:spcBef>
              <a:spcAft>
                <a:spcPct val="0"/>
              </a:spcAft>
              <a:defRPr/>
            </a:pPr>
            <a:fld id="{81C6A489-011B-4F10-A03F-77B1F2DCFD79}" type="datetime1">
              <a:rPr lang="en-US" smtClean="0">
                <a:solidFill>
                  <a:prstClr val="white"/>
                </a:solidFill>
                <a:latin typeface="Arial" charset="0"/>
                <a:cs typeface="Arial" charset="0"/>
              </a:rPr>
              <a:pPr fontAlgn="base">
                <a:spcBef>
                  <a:spcPct val="0"/>
                </a:spcBef>
                <a:spcAft>
                  <a:spcPct val="0"/>
                </a:spcAft>
                <a:defRPr/>
              </a:pPr>
              <a:t>8/29/16</a:t>
            </a:fld>
            <a:endParaRPr lang="en-US">
              <a:solidFill>
                <a:prstClr val="white"/>
              </a:solidFill>
              <a:latin typeface="Arial" charset="0"/>
              <a:cs typeface="Arial" charset="0"/>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pPr fontAlgn="base">
              <a:spcBef>
                <a:spcPct val="0"/>
              </a:spcBef>
              <a:spcAft>
                <a:spcPct val="0"/>
              </a:spcAft>
              <a:defRPr/>
            </a:pPr>
            <a:endParaRPr lang="en-US">
              <a:solidFill>
                <a:prstClr val="white"/>
              </a:solidFill>
              <a:latin typeface="Arial" charset="0"/>
              <a:cs typeface="Arial" charset="0"/>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pPr fontAlgn="base">
              <a:spcBef>
                <a:spcPct val="0"/>
              </a:spcBef>
              <a:spcAft>
                <a:spcPct val="0"/>
              </a:spcAft>
              <a:defRPr/>
            </a:pPr>
            <a:fld id="{CCA0A2C5-95DB-4765-A9D5-105B773BD9E1}" type="slidenum">
              <a:rPr lang="en-US" smtClean="0">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white"/>
              </a:solidFill>
              <a:latin typeface="Arial" charset="0"/>
              <a:cs typeface="Arial" charset="0"/>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white"/>
              </a:solidFill>
              <a:latin typeface="Arial" charset="0"/>
              <a:cs typeface="Arial" charset="0"/>
            </a:endParaRPr>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fontAlgn="base">
              <a:spcBef>
                <a:spcPct val="0"/>
              </a:spcBef>
              <a:spcAft>
                <a:spcPct val="0"/>
              </a:spcAft>
            </a:pPr>
            <a:endParaRPr lang="en-US">
              <a:solidFill>
                <a:prstClr val="white"/>
              </a:solidFill>
              <a:latin typeface="Calibri"/>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Tree>
    <p:extLst>
      <p:ext uri="{BB962C8B-B14F-4D97-AF65-F5344CB8AC3E}">
        <p14:creationId xmlns:p14="http://schemas.microsoft.com/office/powerpoint/2010/main" val="63294246"/>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13765032-ED65-49A5-B3F0-7986E6674E5D}"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381F697F-DBC7-4F49-9ABB-ABDA29C4F2E1}"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29905223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40DA2899-F788-44D7-B852-4CE04C473A92}"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87B1593D-C512-4FBB-9F1C-6C385E2E3552}"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18406796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AC13F-1D2F-0849-83ED-4ED1E2E9E0B2}" type="datetimeFigureOut">
              <a:rPr lang="en-US" smtClean="0"/>
              <a:t>8/29/16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789731-A746-844E-BF8E-88C39D2D62E5}" type="slidenum">
              <a:rPr lang="en-US" smtClean="0"/>
              <a:t>‹#›</a:t>
            </a:fld>
            <a:endParaRPr lang="en-US"/>
          </a:p>
        </p:txBody>
      </p:sp>
    </p:spTree>
    <p:extLst>
      <p:ext uri="{BB962C8B-B14F-4D97-AF65-F5344CB8AC3E}">
        <p14:creationId xmlns:p14="http://schemas.microsoft.com/office/powerpoint/2010/main" val="13900596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base">
              <a:spcBef>
                <a:spcPct val="0"/>
              </a:spcBef>
              <a:spcAft>
                <a:spcPct val="0"/>
              </a:spcAft>
            </a:pPr>
            <a:endParaRPr lang="en-US">
              <a:solidFill>
                <a:prstClr val="white"/>
              </a:solidFill>
              <a:latin typeface="Calibri"/>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black"/>
                </a:solidFill>
                <a:latin typeface="Arial" charset="0"/>
                <a:cs typeface="Arial" charset="0"/>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black"/>
                </a:solidFill>
                <a:latin typeface="Arial" charset="0"/>
                <a:cs typeface="Arial" charset="0"/>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fontAlgn="base">
                <a:spcBef>
                  <a:spcPct val="0"/>
                </a:spcBef>
                <a:spcAft>
                  <a:spcPct val="0"/>
                </a:spcAft>
              </a:pPr>
              <a:endParaRPr lang="en-US">
                <a:solidFill>
                  <a:prstClr val="white"/>
                </a:solidFill>
                <a:latin typeface="Calibri"/>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fontAlgn="base">
              <a:spcBef>
                <a:spcPct val="0"/>
              </a:spcBef>
              <a:spcAft>
                <a:spcPct val="0"/>
              </a:spcAft>
            </a:pPr>
            <a:fld id="{544213AF-26F6-41FA-8D85-E2C5388D6E58}" type="datetimeFigureOut">
              <a:rPr lang="en-US" smtClean="0">
                <a:latin typeface="Arial" charset="0"/>
                <a:cs typeface="Arial" charset="0"/>
              </a:rPr>
              <a:pPr fontAlgn="base">
                <a:spcBef>
                  <a:spcPct val="0"/>
                </a:spcBef>
                <a:spcAft>
                  <a:spcPct val="0"/>
                </a:spcAft>
              </a:pPr>
              <a:t>8/29/16</a:t>
            </a:fld>
            <a:endParaRPr lang="en-US" dirty="0">
              <a:latin typeface="Arial" charset="0"/>
              <a:cs typeface="Arial" charset="0"/>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fontAlgn="base">
              <a:spcBef>
                <a:spcPct val="0"/>
              </a:spcBef>
              <a:spcAft>
                <a:spcPct val="0"/>
              </a:spcAft>
              <a:defRPr/>
            </a:pPr>
            <a:endParaRPr lang="en-US">
              <a:solidFill>
                <a:srgbClr val="2DA2BF">
                  <a:tint val="20000"/>
                </a:srgbClr>
              </a:solidFill>
              <a:latin typeface="Arial" charset="0"/>
              <a:cs typeface="Arial" charset="0"/>
            </a:endParaRPr>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pPr fontAlgn="base">
              <a:spcBef>
                <a:spcPct val="0"/>
              </a:spcBef>
              <a:spcAft>
                <a:spcPct val="0"/>
              </a:spcAft>
            </a:pPr>
            <a:fld id="{D5BBC35B-A44B-4119-B8DA-DE9E3DFADA20}" type="slidenum">
              <a:rPr lang="en-US" smtClean="0">
                <a:latin typeface="Arial" charset="0"/>
                <a:cs typeface="Arial" charset="0"/>
              </a:rPr>
              <a:pPr fontAlgn="base">
                <a:spcBef>
                  <a:spcPct val="0"/>
                </a:spcBef>
                <a:spcAft>
                  <a:spcPct val="0"/>
                </a:spcAft>
              </a:pPr>
              <a:t>‹#›</a:t>
            </a:fld>
            <a:endParaRPr lang="en-US" dirty="0">
              <a:latin typeface="Arial" charset="0"/>
              <a:cs typeface="Arial" charset="0"/>
            </a:endParaRPr>
          </a:p>
        </p:txBody>
      </p:sp>
    </p:spTree>
    <p:extLst>
      <p:ext uri="{BB962C8B-B14F-4D97-AF65-F5344CB8AC3E}">
        <p14:creationId xmlns:p14="http://schemas.microsoft.com/office/powerpoint/2010/main" val="557714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gn="l">
              <a:buSzPct val="90000"/>
              <a:buFont typeface="Arial" pitchFamily="34" charset="0"/>
              <a:buChar char="•"/>
              <a:defRPr sz="2400"/>
            </a:lvl1pPr>
            <a:lvl2pPr algn="l">
              <a:buSzPct val="100000"/>
              <a:defRPr sz="2000"/>
            </a:lvl2pPr>
            <a:lvl3pPr algn="l">
              <a:buClr>
                <a:schemeClr val="accent1"/>
              </a:buClr>
              <a:buSzPct val="95000"/>
              <a:buFont typeface="Arial" pitchFamily="34" charset="0"/>
              <a:buChar char="•"/>
              <a:defRPr sz="1800"/>
            </a:lvl3pPr>
            <a:lvl4pPr algn="l">
              <a:buClr>
                <a:schemeClr val="accent1"/>
              </a:buClr>
              <a:buSzPct val="70000"/>
              <a:buFont typeface="Courier New" pitchFamily="49" charset="0"/>
              <a:buNone/>
              <a:defRPr/>
            </a:lvl4pPr>
            <a:lvl5pPr algn="l">
              <a:buClr>
                <a:schemeClr val="accent1"/>
              </a:buClr>
              <a:buFont typeface="Arial" pitchFamily="34" charset="0"/>
              <a:buChar char="•"/>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p:txBody>
      </p:sp>
      <p:sp>
        <p:nvSpPr>
          <p:cNvPr id="7" name="Title 6"/>
          <p:cNvSpPr>
            <a:spLocks noGrp="1"/>
          </p:cNvSpPr>
          <p:nvPr>
            <p:ph type="title"/>
          </p:nvPr>
        </p:nvSpPr>
        <p:spPr/>
        <p:txBody>
          <a:bodyPr rtlCol="0">
            <a:normAutofit/>
          </a:bodyPr>
          <a:lstStyle>
            <a:lvl1pPr algn="ctr">
              <a:defRPr sz="3600">
                <a:solidFill>
                  <a:schemeClr val="accent1">
                    <a:lumMod val="75000"/>
                  </a:schemeClr>
                </a:solidFill>
                <a:effectLst/>
                <a:latin typeface="Calibri" pitchFamily="34" charset="0"/>
              </a:defRPr>
            </a:lvl1pPr>
            <a:extLst/>
          </a:lstStyle>
          <a:p>
            <a:r>
              <a:rPr kumimoji="0" lang="en-US" dirty="0" smtClean="0"/>
              <a:t>Click to edit Master title style</a:t>
            </a:r>
            <a:endParaRPr kumimoji="0" lang="en-US" dirty="0"/>
          </a:p>
        </p:txBody>
      </p:sp>
      <p:sp>
        <p:nvSpPr>
          <p:cNvPr id="8" name="TextBox 7"/>
          <p:cNvSpPr txBox="1">
            <a:spLocks noChangeArrowheads="1"/>
          </p:cNvSpPr>
          <p:nvPr userDrawn="1"/>
        </p:nvSpPr>
        <p:spPr bwMode="auto">
          <a:xfrm>
            <a:off x="165100" y="6351588"/>
            <a:ext cx="3822700" cy="369887"/>
          </a:xfrm>
          <a:prstGeom prst="rect">
            <a:avLst/>
          </a:prstGeom>
          <a:noFill/>
          <a:ln>
            <a:noFill/>
          </a:ln>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defRPr/>
            </a:pPr>
            <a:r>
              <a:rPr lang="en-US" dirty="0" smtClean="0">
                <a:solidFill>
                  <a:prstClr val="white">
                    <a:lumMod val="65000"/>
                  </a:prstClr>
                </a:solidFill>
                <a:latin typeface="Calibri" charset="0"/>
                <a:cs typeface="Arial" charset="0"/>
              </a:rPr>
              <a:t>Data Management Planning</a:t>
            </a:r>
            <a:endParaRPr lang="en-US" dirty="0">
              <a:solidFill>
                <a:prstClr val="white">
                  <a:lumMod val="65000"/>
                </a:prstClr>
              </a:solidFill>
              <a:latin typeface="Calibri" charset="0"/>
              <a:cs typeface="Arial" charset="0"/>
            </a:endParaRPr>
          </a:p>
        </p:txBody>
      </p:sp>
    </p:spTree>
    <p:extLst>
      <p:ext uri="{BB962C8B-B14F-4D97-AF65-F5344CB8AC3E}">
        <p14:creationId xmlns:p14="http://schemas.microsoft.com/office/powerpoint/2010/main" val="4403054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pPr>
            <a:fld id="{544213AF-26F6-41FA-8D85-E2C5388D6E58}" type="datetimeFigureOut">
              <a:rPr lang="en-US">
                <a:solidFill>
                  <a:prstClr val="white"/>
                </a:solidFill>
                <a:latin typeface="Arial" charset="0"/>
                <a:cs typeface="Arial" charset="0"/>
              </a:rPr>
              <a:pPr fontAlgn="base">
                <a:spcBef>
                  <a:spcPct val="0"/>
                </a:spcBef>
                <a:spcAft>
                  <a:spcPct val="0"/>
                </a:spcAft>
              </a:pPr>
              <a:t>8/29/16</a:t>
            </a:fld>
            <a:endParaRPr lang="en-US">
              <a:solidFill>
                <a:prstClr val="white"/>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pPr>
            <a:endParaRPr lang="en-US">
              <a:solidFill>
                <a:prstClr val="white"/>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CB9DC9EF-3C76-40B1-80BB-C16F094B3291}" type="slidenum">
              <a:rPr lang="en-US">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Tree>
    <p:extLst>
      <p:ext uri="{BB962C8B-B14F-4D97-AF65-F5344CB8AC3E}">
        <p14:creationId xmlns:p14="http://schemas.microsoft.com/office/powerpoint/2010/main" val="541975614"/>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A3A2C96C-1B58-4276-BEB7-28F6AF83148B}" type="datetime1">
              <a:rPr lang="en-US">
                <a:solidFill>
                  <a:prstClr val="white"/>
                </a:solidFill>
                <a:latin typeface="Arial" charset="0"/>
                <a:cs typeface="Arial" charset="0"/>
              </a:rPr>
              <a:pPr fontAlgn="base">
                <a:spcBef>
                  <a:spcPct val="0"/>
                </a:spcBef>
                <a:spcAft>
                  <a:spcPct val="0"/>
                </a:spcAft>
                <a:defRPr/>
              </a:pPr>
              <a:t>8/29/16</a:t>
            </a:fld>
            <a:endParaRPr lang="en-US">
              <a:solidFill>
                <a:prstClr val="white"/>
              </a:solidFill>
              <a:latin typeface="Arial" charset="0"/>
              <a:cs typeface="Arial" charset="0"/>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white"/>
              </a:solidFill>
              <a:latin typeface="Arial" charset="0"/>
              <a:cs typeface="Arial" charset="0"/>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CF65A82D-AA3B-4069-A685-06D45ACE8252}" type="slidenum">
              <a:rPr lang="en-US">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34618455"/>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77EB716A-31D4-4E54-837E-37B2E7582279}"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8" name="Footer Placeholder 7"/>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4EFE714A-4105-46BF-A26D-3BE602A35DDB}"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13805458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4AA0BD95-F2CC-4400-8A72-8FE2E7A5EDA8}" type="datetime1">
              <a:rPr lang="en-US">
                <a:solidFill>
                  <a:prstClr val="white"/>
                </a:solidFill>
                <a:latin typeface="Arial" charset="0"/>
                <a:cs typeface="Arial" charset="0"/>
              </a:rPr>
              <a:pPr fontAlgn="base">
                <a:spcBef>
                  <a:spcPct val="0"/>
                </a:spcBef>
                <a:spcAft>
                  <a:spcPct val="0"/>
                </a:spcAft>
                <a:defRPr/>
              </a:pPr>
              <a:t>8/29/16</a:t>
            </a:fld>
            <a:endParaRPr lang="en-US">
              <a:solidFill>
                <a:prstClr val="white"/>
              </a:solidFill>
              <a:latin typeface="Arial" charset="0"/>
              <a:cs typeface="Arial" charset="0"/>
            </a:endParaRPr>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white"/>
              </a:solidFill>
              <a:latin typeface="Arial" charset="0"/>
              <a:cs typeface="Arial" charset="0"/>
            </a:endParaRPr>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7DDD2A2A-C79A-4606-8595-98E45A84C665}" type="slidenum">
              <a:rPr lang="en-US">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512014947"/>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E49D7EBF-2999-4BAE-812C-B8393CB22D7C}"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3" name="Footer Placeholder 2"/>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EA4111CA-5727-4EF5-86F7-1ECF489221FA}"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49786142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A03A7598-FD49-4FDB-BC6D-81E59DA42A8E}"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596891B9-39AB-4C72-8F0B-CFFE38DF7E57}"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325238141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pPr fontAlgn="base">
              <a:spcBef>
                <a:spcPct val="0"/>
              </a:spcBef>
              <a:spcAft>
                <a:spcPct val="0"/>
              </a:spcAft>
              <a:defRPr/>
            </a:pPr>
            <a:fld id="{81C6A489-011B-4F10-A03F-77B1F2DCFD79}" type="datetime1">
              <a:rPr lang="en-US" smtClean="0">
                <a:solidFill>
                  <a:prstClr val="white"/>
                </a:solidFill>
                <a:latin typeface="Arial" charset="0"/>
                <a:cs typeface="Arial" charset="0"/>
              </a:rPr>
              <a:pPr fontAlgn="base">
                <a:spcBef>
                  <a:spcPct val="0"/>
                </a:spcBef>
                <a:spcAft>
                  <a:spcPct val="0"/>
                </a:spcAft>
                <a:defRPr/>
              </a:pPr>
              <a:t>8/29/16</a:t>
            </a:fld>
            <a:endParaRPr lang="en-US">
              <a:solidFill>
                <a:prstClr val="white"/>
              </a:solidFill>
              <a:latin typeface="Arial" charset="0"/>
              <a:cs typeface="Arial" charset="0"/>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pPr fontAlgn="base">
              <a:spcBef>
                <a:spcPct val="0"/>
              </a:spcBef>
              <a:spcAft>
                <a:spcPct val="0"/>
              </a:spcAft>
              <a:defRPr/>
            </a:pPr>
            <a:endParaRPr lang="en-US">
              <a:solidFill>
                <a:prstClr val="white"/>
              </a:solidFill>
              <a:latin typeface="Arial" charset="0"/>
              <a:cs typeface="Arial" charset="0"/>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pPr fontAlgn="base">
              <a:spcBef>
                <a:spcPct val="0"/>
              </a:spcBef>
              <a:spcAft>
                <a:spcPct val="0"/>
              </a:spcAft>
              <a:defRPr/>
            </a:pPr>
            <a:fld id="{CCA0A2C5-95DB-4765-A9D5-105B773BD9E1}" type="slidenum">
              <a:rPr lang="en-US" smtClean="0">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white"/>
              </a:solidFill>
              <a:latin typeface="Arial" charset="0"/>
              <a:cs typeface="Arial" charset="0"/>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white"/>
              </a:solidFill>
              <a:latin typeface="Arial" charset="0"/>
              <a:cs typeface="Arial" charset="0"/>
            </a:endParaRPr>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fontAlgn="base">
              <a:spcBef>
                <a:spcPct val="0"/>
              </a:spcBef>
              <a:spcAft>
                <a:spcPct val="0"/>
              </a:spcAft>
            </a:pPr>
            <a:endParaRPr lang="en-US">
              <a:solidFill>
                <a:prstClr val="white"/>
              </a:solidFill>
              <a:latin typeface="Calibri"/>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Tree>
    <p:extLst>
      <p:ext uri="{BB962C8B-B14F-4D97-AF65-F5344CB8AC3E}">
        <p14:creationId xmlns:p14="http://schemas.microsoft.com/office/powerpoint/2010/main" val="1446113495"/>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13765032-ED65-49A5-B3F0-7986E6674E5D}"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381F697F-DBC7-4F49-9ABB-ABDA29C4F2E1}"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381784603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AC13F-1D2F-0849-83ED-4ED1E2E9E0B2}" type="datetimeFigureOut">
              <a:rPr lang="en-US" smtClean="0"/>
              <a:t>8/29/16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89731-A746-844E-BF8E-88C39D2D62E5}" type="slidenum">
              <a:rPr lang="en-US" smtClean="0"/>
              <a:t>‹#›</a:t>
            </a:fld>
            <a:endParaRPr lang="en-US"/>
          </a:p>
        </p:txBody>
      </p:sp>
    </p:spTree>
    <p:extLst>
      <p:ext uri="{BB962C8B-B14F-4D97-AF65-F5344CB8AC3E}">
        <p14:creationId xmlns:p14="http://schemas.microsoft.com/office/powerpoint/2010/main" val="287402355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40DA2899-F788-44D7-B852-4CE04C473A92}" type="datetime1">
              <a:rPr lang="en-US">
                <a:solidFill>
                  <a:prstClr val="black"/>
                </a:solidFill>
                <a:latin typeface="Arial" charset="0"/>
                <a:cs typeface="Arial" charset="0"/>
              </a:rPr>
              <a:pPr fontAlgn="base">
                <a:spcBef>
                  <a:spcPct val="0"/>
                </a:spcBef>
                <a:spcAft>
                  <a:spcPct val="0"/>
                </a:spcAft>
                <a:defRPr/>
              </a:pPr>
              <a:t>8/29/16</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87B1593D-C512-4FBB-9F1C-6C385E2E3552}"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38556306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base">
              <a:spcBef>
                <a:spcPct val="0"/>
              </a:spcBef>
              <a:spcAft>
                <a:spcPct val="0"/>
              </a:spcAft>
            </a:pPr>
            <a:endParaRPr lang="en-US">
              <a:solidFill>
                <a:prstClr val="white"/>
              </a:solidFill>
              <a:latin typeface="Calibri"/>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black"/>
                </a:solidFill>
                <a:latin typeface="Arial" charset="0"/>
                <a:cs typeface="Arial" charset="0"/>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black"/>
                </a:solidFill>
                <a:latin typeface="Arial" charset="0"/>
                <a:cs typeface="Arial" charset="0"/>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fontAlgn="base">
                <a:spcBef>
                  <a:spcPct val="0"/>
                </a:spcBef>
                <a:spcAft>
                  <a:spcPct val="0"/>
                </a:spcAft>
              </a:pPr>
              <a:endParaRPr lang="en-US">
                <a:solidFill>
                  <a:prstClr val="white"/>
                </a:solidFill>
                <a:latin typeface="Calibri"/>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fontAlgn="base">
              <a:spcBef>
                <a:spcPct val="0"/>
              </a:spcBef>
              <a:spcAft>
                <a:spcPct val="0"/>
              </a:spcAft>
            </a:pPr>
            <a:fld id="{544213AF-26F6-41FA-8D85-E2C5388D6E58}" type="datetimeFigureOut">
              <a:rPr lang="en-US" smtClean="0">
                <a:latin typeface="Arial" charset="0"/>
                <a:cs typeface="Arial" charset="0"/>
              </a:rPr>
              <a:pPr fontAlgn="base">
                <a:spcBef>
                  <a:spcPct val="0"/>
                </a:spcBef>
                <a:spcAft>
                  <a:spcPct val="0"/>
                </a:spcAft>
              </a:pPr>
              <a:t>8/30/16</a:t>
            </a:fld>
            <a:endParaRPr lang="en-US" dirty="0">
              <a:latin typeface="Arial" charset="0"/>
              <a:cs typeface="Arial" charset="0"/>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fontAlgn="base">
              <a:spcBef>
                <a:spcPct val="0"/>
              </a:spcBef>
              <a:spcAft>
                <a:spcPct val="0"/>
              </a:spcAft>
              <a:defRPr/>
            </a:pPr>
            <a:endParaRPr lang="en-US">
              <a:solidFill>
                <a:srgbClr val="2DA2BF">
                  <a:tint val="20000"/>
                </a:srgbClr>
              </a:solidFill>
              <a:latin typeface="Arial" charset="0"/>
              <a:cs typeface="Arial" charset="0"/>
            </a:endParaRPr>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pPr fontAlgn="base">
              <a:spcBef>
                <a:spcPct val="0"/>
              </a:spcBef>
              <a:spcAft>
                <a:spcPct val="0"/>
              </a:spcAft>
            </a:pPr>
            <a:fld id="{D5BBC35B-A44B-4119-B8DA-DE9E3DFADA20}" type="slidenum">
              <a:rPr lang="en-US" smtClean="0">
                <a:latin typeface="Arial" charset="0"/>
                <a:cs typeface="Arial" charset="0"/>
              </a:rPr>
              <a:pPr fontAlgn="base">
                <a:spcBef>
                  <a:spcPct val="0"/>
                </a:spcBef>
                <a:spcAft>
                  <a:spcPct val="0"/>
                </a:spcAft>
              </a:pPr>
              <a:t>‹#›</a:t>
            </a:fld>
            <a:endParaRPr lang="en-US" dirty="0">
              <a:latin typeface="Arial" charset="0"/>
              <a:cs typeface="Arial" charset="0"/>
            </a:endParaRPr>
          </a:p>
        </p:txBody>
      </p:sp>
    </p:spTree>
    <p:extLst>
      <p:ext uri="{BB962C8B-B14F-4D97-AF65-F5344CB8AC3E}">
        <p14:creationId xmlns:p14="http://schemas.microsoft.com/office/powerpoint/2010/main" val="142158222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gn="l">
              <a:buClr>
                <a:srgbClr val="177F8A"/>
              </a:buClr>
              <a:buSzPct val="90000"/>
              <a:buFont typeface="Arial" pitchFamily="34" charset="0"/>
              <a:buChar char="•"/>
              <a:defRPr sz="2400"/>
            </a:lvl1pPr>
            <a:lvl2pPr algn="l">
              <a:buSzPct val="100000"/>
              <a:buFont typeface="Courier New" pitchFamily="49" charset="0"/>
              <a:buChar char="o"/>
              <a:defRPr sz="2000"/>
            </a:lvl2pPr>
            <a:lvl3pPr algn="l">
              <a:buClr>
                <a:srgbClr val="177F8A"/>
              </a:buClr>
              <a:buSzPct val="95000"/>
              <a:buFont typeface="Arial" pitchFamily="34" charset="0"/>
              <a:buChar char="•"/>
              <a:defRPr sz="1800"/>
            </a:lvl3pPr>
            <a:lvl4pPr algn="l">
              <a:buClr>
                <a:schemeClr val="accent1"/>
              </a:buClr>
              <a:buSzPct val="70000"/>
              <a:buFont typeface="Courier New" pitchFamily="49" charset="0"/>
              <a:buNone/>
              <a:defRPr/>
            </a:lvl4pPr>
            <a:lvl5pPr algn="l">
              <a:buClr>
                <a:schemeClr val="accent1"/>
              </a:buClr>
              <a:buFont typeface="Arial" pitchFamily="34" charset="0"/>
              <a:buChar char="•"/>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p:txBody>
      </p:sp>
      <p:sp>
        <p:nvSpPr>
          <p:cNvPr id="7" name="Title 6"/>
          <p:cNvSpPr>
            <a:spLocks noGrp="1"/>
          </p:cNvSpPr>
          <p:nvPr>
            <p:ph type="title"/>
          </p:nvPr>
        </p:nvSpPr>
        <p:spPr/>
        <p:txBody>
          <a:bodyPr rtlCol="0">
            <a:normAutofit/>
          </a:bodyPr>
          <a:lstStyle>
            <a:lvl1pPr algn="ctr">
              <a:defRPr sz="3600">
                <a:solidFill>
                  <a:schemeClr val="accent1">
                    <a:lumMod val="75000"/>
                  </a:schemeClr>
                </a:solidFill>
                <a:effectLst/>
                <a:latin typeface="Calibri" pitchFamily="34" charset="0"/>
              </a:defRPr>
            </a:lvl1pPr>
            <a:extLst/>
          </a:lstStyle>
          <a:p>
            <a:r>
              <a:rPr kumimoji="0" lang="en-US" dirty="0" smtClean="0"/>
              <a:t>Click to edit Master title style</a:t>
            </a:r>
            <a:endParaRPr kumimoji="0" lang="en-US" dirty="0"/>
          </a:p>
        </p:txBody>
      </p:sp>
      <p:sp>
        <p:nvSpPr>
          <p:cNvPr id="8" name="TextBox 7"/>
          <p:cNvSpPr txBox="1">
            <a:spLocks noChangeArrowheads="1"/>
          </p:cNvSpPr>
          <p:nvPr userDrawn="1"/>
        </p:nvSpPr>
        <p:spPr bwMode="auto">
          <a:xfrm>
            <a:off x="165100" y="6351588"/>
            <a:ext cx="3822700" cy="369887"/>
          </a:xfrm>
          <a:prstGeom prst="rect">
            <a:avLst/>
          </a:prstGeom>
          <a:noFill/>
          <a:ln>
            <a:noFill/>
          </a:ln>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defRPr/>
            </a:pPr>
            <a:r>
              <a:rPr lang="en-US" dirty="0" smtClean="0">
                <a:solidFill>
                  <a:prstClr val="white">
                    <a:lumMod val="65000"/>
                  </a:prstClr>
                </a:solidFill>
                <a:latin typeface="Calibri" charset="0"/>
                <a:cs typeface="Arial" charset="0"/>
              </a:rPr>
              <a:t>What is Metadata</a:t>
            </a:r>
            <a:endParaRPr lang="en-US" dirty="0">
              <a:solidFill>
                <a:prstClr val="white">
                  <a:lumMod val="65000"/>
                </a:prstClr>
              </a:solidFill>
              <a:latin typeface="Calibri" charset="0"/>
              <a:cs typeface="Arial" charset="0"/>
            </a:endParaRPr>
          </a:p>
        </p:txBody>
      </p:sp>
    </p:spTree>
    <p:extLst>
      <p:ext uri="{BB962C8B-B14F-4D97-AF65-F5344CB8AC3E}">
        <p14:creationId xmlns:p14="http://schemas.microsoft.com/office/powerpoint/2010/main" val="408752045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pPr>
            <a:fld id="{544213AF-26F6-41FA-8D85-E2C5388D6E58}" type="datetimeFigureOut">
              <a:rPr lang="en-US">
                <a:solidFill>
                  <a:prstClr val="white"/>
                </a:solidFill>
                <a:latin typeface="Arial" charset="0"/>
                <a:cs typeface="Arial" charset="0"/>
              </a:rPr>
              <a:pPr fontAlgn="base">
                <a:spcBef>
                  <a:spcPct val="0"/>
                </a:spcBef>
                <a:spcAft>
                  <a:spcPct val="0"/>
                </a:spcAft>
              </a:pPr>
              <a:t>8/30/16</a:t>
            </a:fld>
            <a:endParaRPr lang="en-US">
              <a:solidFill>
                <a:prstClr val="white"/>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pPr>
            <a:endParaRPr lang="en-US">
              <a:solidFill>
                <a:prstClr val="white"/>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CB9DC9EF-3C76-40B1-80BB-C16F094B3291}" type="slidenum">
              <a:rPr lang="en-US">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Tree>
    <p:extLst>
      <p:ext uri="{BB962C8B-B14F-4D97-AF65-F5344CB8AC3E}">
        <p14:creationId xmlns:p14="http://schemas.microsoft.com/office/powerpoint/2010/main" val="2866579277"/>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A3A2C96C-1B58-4276-BEB7-28F6AF83148B}" type="datetime1">
              <a:rPr lang="en-US">
                <a:solidFill>
                  <a:prstClr val="white"/>
                </a:solidFill>
                <a:latin typeface="Arial" charset="0"/>
                <a:cs typeface="Arial" charset="0"/>
              </a:rPr>
              <a:pPr fontAlgn="base">
                <a:spcBef>
                  <a:spcPct val="0"/>
                </a:spcBef>
                <a:spcAft>
                  <a:spcPct val="0"/>
                </a:spcAft>
                <a:defRPr/>
              </a:pPr>
              <a:t>8/30/16</a:t>
            </a:fld>
            <a:endParaRPr lang="en-US">
              <a:solidFill>
                <a:prstClr val="white"/>
              </a:solidFill>
              <a:latin typeface="Arial" charset="0"/>
              <a:cs typeface="Arial" charset="0"/>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white"/>
              </a:solidFill>
              <a:latin typeface="Arial" charset="0"/>
              <a:cs typeface="Arial" charset="0"/>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CF65A82D-AA3B-4069-A685-06D45ACE8252}" type="slidenum">
              <a:rPr lang="en-US">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309991717"/>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77EB716A-31D4-4E54-837E-37B2E7582279}" type="datetime1">
              <a:rPr lang="en-US">
                <a:solidFill>
                  <a:prstClr val="black"/>
                </a:solidFill>
                <a:latin typeface="Arial" charset="0"/>
                <a:cs typeface="Arial" charset="0"/>
              </a:rPr>
              <a:pPr fontAlgn="base">
                <a:spcBef>
                  <a:spcPct val="0"/>
                </a:spcBef>
                <a:spcAft>
                  <a:spcPct val="0"/>
                </a:spcAft>
                <a:defRPr/>
              </a:pPr>
              <a:t>8/30/16</a:t>
            </a:fld>
            <a:endParaRPr lang="en-US">
              <a:solidFill>
                <a:prstClr val="black"/>
              </a:solidFill>
              <a:latin typeface="Arial" charset="0"/>
              <a:cs typeface="Arial" charset="0"/>
            </a:endParaRPr>
          </a:p>
        </p:txBody>
      </p:sp>
      <p:sp>
        <p:nvSpPr>
          <p:cNvPr id="8" name="Footer Placeholder 7"/>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4EFE714A-4105-46BF-A26D-3BE602A35DDB}"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598761146"/>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4AA0BD95-F2CC-4400-8A72-8FE2E7A5EDA8}" type="datetime1">
              <a:rPr lang="en-US">
                <a:solidFill>
                  <a:prstClr val="white"/>
                </a:solidFill>
                <a:latin typeface="Arial" charset="0"/>
                <a:cs typeface="Arial" charset="0"/>
              </a:rPr>
              <a:pPr fontAlgn="base">
                <a:spcBef>
                  <a:spcPct val="0"/>
                </a:spcBef>
                <a:spcAft>
                  <a:spcPct val="0"/>
                </a:spcAft>
                <a:defRPr/>
              </a:pPr>
              <a:t>8/30/16</a:t>
            </a:fld>
            <a:endParaRPr lang="en-US">
              <a:solidFill>
                <a:prstClr val="white"/>
              </a:solidFill>
              <a:latin typeface="Arial" charset="0"/>
              <a:cs typeface="Arial" charset="0"/>
            </a:endParaRPr>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white"/>
              </a:solidFill>
              <a:latin typeface="Arial" charset="0"/>
              <a:cs typeface="Arial" charset="0"/>
            </a:endParaRPr>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7DDD2A2A-C79A-4606-8595-98E45A84C665}" type="slidenum">
              <a:rPr lang="en-US">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3456302656"/>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E49D7EBF-2999-4BAE-812C-B8393CB22D7C}" type="datetime1">
              <a:rPr lang="en-US">
                <a:solidFill>
                  <a:prstClr val="black"/>
                </a:solidFill>
                <a:latin typeface="Arial" charset="0"/>
                <a:cs typeface="Arial" charset="0"/>
              </a:rPr>
              <a:pPr fontAlgn="base">
                <a:spcBef>
                  <a:spcPct val="0"/>
                </a:spcBef>
                <a:spcAft>
                  <a:spcPct val="0"/>
                </a:spcAft>
                <a:defRPr/>
              </a:pPr>
              <a:t>8/30/16</a:t>
            </a:fld>
            <a:endParaRPr lang="en-US">
              <a:solidFill>
                <a:prstClr val="black"/>
              </a:solidFill>
              <a:latin typeface="Arial" charset="0"/>
              <a:cs typeface="Arial" charset="0"/>
            </a:endParaRPr>
          </a:p>
        </p:txBody>
      </p:sp>
      <p:sp>
        <p:nvSpPr>
          <p:cNvPr id="3" name="Footer Placeholder 2"/>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EA4111CA-5727-4EF5-86F7-1ECF489221FA}"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30448879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A03A7598-FD49-4FDB-BC6D-81E59DA42A8E}" type="datetime1">
              <a:rPr lang="en-US">
                <a:solidFill>
                  <a:prstClr val="black"/>
                </a:solidFill>
                <a:latin typeface="Arial" charset="0"/>
                <a:cs typeface="Arial" charset="0"/>
              </a:rPr>
              <a:pPr fontAlgn="base">
                <a:spcBef>
                  <a:spcPct val="0"/>
                </a:spcBef>
                <a:spcAft>
                  <a:spcPct val="0"/>
                </a:spcAft>
                <a:defRPr/>
              </a:pPr>
              <a:t>8/30/16</a:t>
            </a:fld>
            <a:endParaRPr lang="en-US">
              <a:solidFill>
                <a:prstClr val="black"/>
              </a:solidFill>
              <a:latin typeface="Arial" charset="0"/>
              <a:cs typeface="Arial" charset="0"/>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596891B9-39AB-4C72-8F0B-CFFE38DF7E57}"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4102925822"/>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pPr fontAlgn="base">
              <a:spcBef>
                <a:spcPct val="0"/>
              </a:spcBef>
              <a:spcAft>
                <a:spcPct val="0"/>
              </a:spcAft>
              <a:defRPr/>
            </a:pPr>
            <a:fld id="{81C6A489-011B-4F10-A03F-77B1F2DCFD79}" type="datetime1">
              <a:rPr lang="en-US" smtClean="0">
                <a:solidFill>
                  <a:prstClr val="white"/>
                </a:solidFill>
                <a:latin typeface="Arial" charset="0"/>
                <a:cs typeface="Arial" charset="0"/>
              </a:rPr>
              <a:pPr fontAlgn="base">
                <a:spcBef>
                  <a:spcPct val="0"/>
                </a:spcBef>
                <a:spcAft>
                  <a:spcPct val="0"/>
                </a:spcAft>
                <a:defRPr/>
              </a:pPr>
              <a:t>8/30/16</a:t>
            </a:fld>
            <a:endParaRPr lang="en-US">
              <a:solidFill>
                <a:prstClr val="white"/>
              </a:solidFill>
              <a:latin typeface="Arial" charset="0"/>
              <a:cs typeface="Arial" charset="0"/>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pPr fontAlgn="base">
              <a:spcBef>
                <a:spcPct val="0"/>
              </a:spcBef>
              <a:spcAft>
                <a:spcPct val="0"/>
              </a:spcAft>
              <a:defRPr/>
            </a:pPr>
            <a:endParaRPr lang="en-US">
              <a:solidFill>
                <a:prstClr val="white"/>
              </a:solidFill>
              <a:latin typeface="Arial" charset="0"/>
              <a:cs typeface="Arial" charset="0"/>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pPr fontAlgn="base">
              <a:spcBef>
                <a:spcPct val="0"/>
              </a:spcBef>
              <a:spcAft>
                <a:spcPct val="0"/>
              </a:spcAft>
              <a:defRPr/>
            </a:pPr>
            <a:fld id="{CCA0A2C5-95DB-4765-A9D5-105B773BD9E1}" type="slidenum">
              <a:rPr lang="en-US" smtClean="0">
                <a:solidFill>
                  <a:prstClr val="white"/>
                </a:solidFill>
                <a:latin typeface="Arial" charset="0"/>
                <a:cs typeface="Arial" charset="0"/>
              </a:rPr>
              <a:pPr fontAlgn="base">
                <a:spcBef>
                  <a:spcPct val="0"/>
                </a:spcBef>
                <a:spcAft>
                  <a:spcPct val="0"/>
                </a:spcAft>
                <a:defRPr/>
              </a:pPr>
              <a:t>‹#›</a:t>
            </a:fld>
            <a:endParaRPr lang="en-US">
              <a:solidFill>
                <a:prstClr val="white"/>
              </a:solidFill>
              <a:latin typeface="Arial" charset="0"/>
              <a:cs typeface="Arial" charset="0"/>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white"/>
              </a:solidFill>
              <a:latin typeface="Arial" charset="0"/>
              <a:cs typeface="Arial" charset="0"/>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base">
              <a:spcBef>
                <a:spcPct val="0"/>
              </a:spcBef>
              <a:spcAft>
                <a:spcPct val="0"/>
              </a:spcAft>
            </a:pPr>
            <a:endParaRPr lang="en-US">
              <a:solidFill>
                <a:prstClr val="white"/>
              </a:solidFill>
              <a:latin typeface="Arial" charset="0"/>
              <a:cs typeface="Arial" charset="0"/>
            </a:endParaRPr>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fontAlgn="base">
              <a:spcBef>
                <a:spcPct val="0"/>
              </a:spcBef>
              <a:spcAft>
                <a:spcPct val="0"/>
              </a:spcAft>
            </a:pPr>
            <a:endParaRPr lang="en-US">
              <a:solidFill>
                <a:prstClr val="white"/>
              </a:solidFill>
              <a:latin typeface="Calibri"/>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base">
              <a:spcBef>
                <a:spcPct val="0"/>
              </a:spcBef>
              <a:spcAft>
                <a:spcPct val="0"/>
              </a:spcAft>
            </a:pPr>
            <a:endParaRPr lang="en-US">
              <a:solidFill>
                <a:prstClr val="white"/>
              </a:solidFill>
              <a:latin typeface="Calibri"/>
            </a:endParaRPr>
          </a:p>
        </p:txBody>
      </p:sp>
    </p:spTree>
    <p:extLst>
      <p:ext uri="{BB962C8B-B14F-4D97-AF65-F5344CB8AC3E}">
        <p14:creationId xmlns:p14="http://schemas.microsoft.com/office/powerpoint/2010/main" val="682357864"/>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AC13F-1D2F-0849-83ED-4ED1E2E9E0B2}" type="datetimeFigureOut">
              <a:rPr lang="en-US" smtClean="0"/>
              <a:t>8/29/16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89731-A746-844E-BF8E-88C39D2D62E5}" type="slidenum">
              <a:rPr lang="en-US" smtClean="0"/>
              <a:t>‹#›</a:t>
            </a:fld>
            <a:endParaRPr lang="en-US"/>
          </a:p>
        </p:txBody>
      </p:sp>
    </p:spTree>
    <p:extLst>
      <p:ext uri="{BB962C8B-B14F-4D97-AF65-F5344CB8AC3E}">
        <p14:creationId xmlns:p14="http://schemas.microsoft.com/office/powerpoint/2010/main" val="207921307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13765032-ED65-49A5-B3F0-7986E6674E5D}" type="datetime1">
              <a:rPr lang="en-US">
                <a:solidFill>
                  <a:prstClr val="black"/>
                </a:solidFill>
                <a:latin typeface="Arial" charset="0"/>
                <a:cs typeface="Arial" charset="0"/>
              </a:rPr>
              <a:pPr fontAlgn="base">
                <a:spcBef>
                  <a:spcPct val="0"/>
                </a:spcBef>
                <a:spcAft>
                  <a:spcPct val="0"/>
                </a:spcAft>
                <a:defRPr/>
              </a:pPr>
              <a:t>8/30/16</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381F697F-DBC7-4F49-9ABB-ABDA29C4F2E1}"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9733995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40DA2899-F788-44D7-B852-4CE04C473A92}" type="datetime1">
              <a:rPr lang="en-US">
                <a:solidFill>
                  <a:prstClr val="black"/>
                </a:solidFill>
                <a:latin typeface="Arial" charset="0"/>
                <a:cs typeface="Arial" charset="0"/>
              </a:rPr>
              <a:pPr fontAlgn="base">
                <a:spcBef>
                  <a:spcPct val="0"/>
                </a:spcBef>
                <a:spcAft>
                  <a:spcPct val="0"/>
                </a:spcAft>
                <a:defRPr/>
              </a:pPr>
              <a:t>8/30/16</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87B1593D-C512-4FBB-9F1C-6C385E2E3552}"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37986103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4" Type="http://schemas.openxmlformats.org/officeDocument/2006/relationships/image" Target="../media/image2.png"/><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theme" Target="../theme/theme4.xml"/><Relationship Id="rId14" Type="http://schemas.openxmlformats.org/officeDocument/2006/relationships/image" Target="../media/image2.png"/><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2" Type="http://schemas.openxmlformats.org/officeDocument/2006/relationships/theme" Target="../theme/theme5.xml"/><Relationship Id="rId13" Type="http://schemas.openxmlformats.org/officeDocument/2006/relationships/image" Target="../media/image2.png"/><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6.xml"/><Relationship Id="rId13" Type="http://schemas.openxmlformats.org/officeDocument/2006/relationships/image" Target="../media/image2.png"/><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theme" Target="../theme/theme7.xml"/><Relationship Id="rId13" Type="http://schemas.openxmlformats.org/officeDocument/2006/relationships/image" Target="../media/image2.png"/><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91.xml"/><Relationship Id="rId12" Type="http://schemas.openxmlformats.org/officeDocument/2006/relationships/theme" Target="../theme/theme8.xml"/><Relationship Id="rId13" Type="http://schemas.openxmlformats.org/officeDocument/2006/relationships/image" Target="../media/image2.png"/><Relationship Id="rId1" Type="http://schemas.openxmlformats.org/officeDocument/2006/relationships/slideLayout" Target="../slideLayouts/slideLayout81.xml"/><Relationship Id="rId2" Type="http://schemas.openxmlformats.org/officeDocument/2006/relationships/slideLayout" Target="../slideLayouts/slideLayout82.xml"/><Relationship Id="rId3" Type="http://schemas.openxmlformats.org/officeDocument/2006/relationships/slideLayout" Target="../slideLayouts/slideLayout83.xml"/><Relationship Id="rId4" Type="http://schemas.openxmlformats.org/officeDocument/2006/relationships/slideLayout" Target="../slideLayouts/slideLayout84.xml"/><Relationship Id="rId5" Type="http://schemas.openxmlformats.org/officeDocument/2006/relationships/slideLayout" Target="../slideLayouts/slideLayout85.xml"/><Relationship Id="rId6" Type="http://schemas.openxmlformats.org/officeDocument/2006/relationships/slideLayout" Target="../slideLayouts/slideLayout86.xml"/><Relationship Id="rId7" Type="http://schemas.openxmlformats.org/officeDocument/2006/relationships/slideLayout" Target="../slideLayouts/slideLayout87.xml"/><Relationship Id="rId8" Type="http://schemas.openxmlformats.org/officeDocument/2006/relationships/slideLayout" Target="../slideLayouts/slideLayout88.xml"/><Relationship Id="rId9" Type="http://schemas.openxmlformats.org/officeDocument/2006/relationships/slideLayout" Target="../slideLayouts/slideLayout89.xml"/><Relationship Id="rId10"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0AC13F-1D2F-0849-83ED-4ED1E2E9E0B2}" type="datetimeFigureOut">
              <a:rPr lang="en-US" smtClean="0"/>
              <a:t>8/29/16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789731-A746-844E-BF8E-88C39D2D62E5}" type="slidenum">
              <a:rPr lang="en-US" smtClean="0"/>
              <a:t>‹#›</a:t>
            </a:fld>
            <a:endParaRPr lang="en-US"/>
          </a:p>
        </p:txBody>
      </p:sp>
    </p:spTree>
    <p:extLst>
      <p:ext uri="{BB962C8B-B14F-4D97-AF65-F5344CB8AC3E}">
        <p14:creationId xmlns:p14="http://schemas.microsoft.com/office/powerpoint/2010/main" val="2608686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6"/>
          <p:cNvPicPr>
            <a:picLocks noChangeAspect="1"/>
          </p:cNvPicPr>
          <p:nvPr userDrawn="1"/>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6099175"/>
            <a:ext cx="241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894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xmlns:p14="http://schemas.microsoft.com/office/powerpoint/2010/main" spd="med">
    <p:fade/>
  </p:transition>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6"/>
          <p:cNvPicPr>
            <a:picLocks noChangeAspect="1"/>
          </p:cNvPicPr>
          <p:nvPr userDrawn="1"/>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6099175"/>
            <a:ext cx="241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796780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xmlns:p14="http://schemas.microsoft.com/office/powerpoint/2010/main" spd="med">
    <p:fade/>
  </p:transition>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6"/>
          <p:cNvPicPr>
            <a:picLocks noChangeAspect="1"/>
          </p:cNvPicPr>
          <p:nvPr userDrawn="1"/>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6099175"/>
            <a:ext cx="241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26102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ransition xmlns:p14="http://schemas.microsoft.com/office/powerpoint/2010/main" spd="med">
    <p:fade/>
  </p:transition>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6"/>
          <p:cNvPicPr>
            <a:picLocks noChangeAspect="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6099175"/>
            <a:ext cx="241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86573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ransition xmlns:p14="http://schemas.microsoft.com/office/powerpoint/2010/main" spd="med">
    <p:fade/>
  </p:transition>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6"/>
          <p:cNvPicPr>
            <a:picLocks noChangeAspect="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6099175"/>
            <a:ext cx="241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916155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ransition xmlns:p14="http://schemas.microsoft.com/office/powerpoint/2010/main" spd="med">
    <p:fade/>
  </p:transition>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6"/>
          <p:cNvPicPr>
            <a:picLocks noChangeAspect="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6099175"/>
            <a:ext cx="241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872944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ransition xmlns:p14="http://schemas.microsoft.com/office/powerpoint/2010/main" spd="med">
    <p:fade/>
  </p:transition>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6"/>
          <p:cNvPicPr>
            <a:picLocks noChangeAspect="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6099175"/>
            <a:ext cx="241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8969001"/>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ransition xmlns:p14="http://schemas.microsoft.com/office/powerpoint/2010/main" spd="med">
    <p:fade/>
  </p:transition>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71.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9.xml"/><Relationship Id="rId3" Type="http://schemas.openxmlformats.org/officeDocument/2006/relationships/hyperlink" Target="https://dmptool.org/public_dmp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10.xml"/><Relationship Id="rId3" Type="http://schemas.openxmlformats.org/officeDocument/2006/relationships/image" Target="../media/image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EEB 590: </a:t>
            </a:r>
            <a:r>
              <a:rPr lang="en-US" dirty="0" err="1" smtClean="0"/>
              <a:t>RStats</a:t>
            </a:r>
            <a:r>
              <a:rPr lang="en-US" dirty="0" smtClean="0"/>
              <a:t> Workshop</a:t>
            </a:r>
            <a:br>
              <a:rPr lang="en-US" dirty="0" smtClean="0"/>
            </a:br>
            <a:r>
              <a:rPr lang="en-US" i="1" dirty="0" smtClean="0"/>
              <a:t>Data Management</a:t>
            </a:r>
            <a:endParaRPr lang="en-US" i="1" dirty="0"/>
          </a:p>
        </p:txBody>
      </p:sp>
      <p:sp>
        <p:nvSpPr>
          <p:cNvPr id="3" name="Subtitle 2"/>
          <p:cNvSpPr>
            <a:spLocks noGrp="1"/>
          </p:cNvSpPr>
          <p:nvPr>
            <p:ph type="subTitle" idx="1"/>
          </p:nvPr>
        </p:nvSpPr>
        <p:spPr/>
        <p:txBody>
          <a:bodyPr/>
          <a:lstStyle/>
          <a:p>
            <a:r>
              <a:rPr lang="en-US" dirty="0" smtClean="0"/>
              <a:t>30 August 2016</a:t>
            </a:r>
            <a:endParaRPr lang="en-US" dirty="0"/>
          </a:p>
        </p:txBody>
      </p:sp>
    </p:spTree>
    <p:extLst>
      <p:ext uri="{BB962C8B-B14F-4D97-AF65-F5344CB8AC3E}">
        <p14:creationId xmlns:p14="http://schemas.microsoft.com/office/powerpoint/2010/main" val="239094680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13815"/>
          </a:xfrm>
        </p:spPr>
        <p:txBody>
          <a:bodyPr>
            <a:normAutofit/>
          </a:bodyPr>
          <a:lstStyle/>
          <a:p>
            <a:pPr marL="365760" lvl="3" indent="-256032">
              <a:spcBef>
                <a:spcPts val="400"/>
              </a:spcBef>
              <a:buSzPct val="90000"/>
              <a:buFont typeface="Arial" pitchFamily="34" charset="0"/>
              <a:buChar char="•"/>
            </a:pPr>
            <a:r>
              <a:rPr lang="en-US" sz="2800" dirty="0" smtClean="0"/>
              <a:t>Research is reproducible when: </a:t>
            </a:r>
          </a:p>
          <a:p>
            <a:pPr marL="594360" lvl="4" indent="-256032">
              <a:spcBef>
                <a:spcPts val="400"/>
              </a:spcBef>
              <a:buSzPct val="90000"/>
            </a:pPr>
            <a:r>
              <a:rPr lang="en-US" sz="2400" dirty="0" smtClean="0"/>
              <a:t>Data and code are organized such that others can re-create your results. </a:t>
            </a:r>
          </a:p>
          <a:p>
            <a:pPr marL="594360" lvl="4" indent="-256032">
              <a:spcBef>
                <a:spcPts val="400"/>
              </a:spcBef>
              <a:buSzPct val="90000"/>
            </a:pPr>
            <a:endParaRPr lang="en-US" sz="2400" dirty="0"/>
          </a:p>
          <a:p>
            <a:pPr marL="452628" lvl="3" indent="-342900">
              <a:spcBef>
                <a:spcPts val="400"/>
              </a:spcBef>
              <a:buSzPct val="90000"/>
              <a:buFont typeface="Arial"/>
              <a:buChar char="•"/>
            </a:pPr>
            <a:r>
              <a:rPr lang="en-US" sz="2500" dirty="0" smtClean="0"/>
              <a:t>Keys to reproducible research: </a:t>
            </a:r>
          </a:p>
          <a:p>
            <a:pPr marL="681228" lvl="4" indent="-342900">
              <a:spcBef>
                <a:spcPts val="400"/>
              </a:spcBef>
              <a:buSzPct val="90000"/>
              <a:buFont typeface="Arial"/>
              <a:buChar char="•"/>
            </a:pPr>
            <a:r>
              <a:rPr lang="en-US" sz="2400" dirty="0"/>
              <a:t>Data is saved in raw </a:t>
            </a:r>
            <a:r>
              <a:rPr lang="en-US" sz="2400" dirty="0" smtClean="0"/>
              <a:t>format.</a:t>
            </a:r>
            <a:endParaRPr lang="en-US" sz="2400" dirty="0"/>
          </a:p>
          <a:p>
            <a:pPr marL="681228" lvl="4" indent="-342900">
              <a:spcBef>
                <a:spcPts val="400"/>
              </a:spcBef>
              <a:buSzPct val="90000"/>
              <a:buFont typeface="Arial"/>
              <a:buChar char="•"/>
            </a:pPr>
            <a:r>
              <a:rPr lang="en-US" sz="2400" i="1" dirty="0" smtClean="0"/>
              <a:t>Everything</a:t>
            </a:r>
            <a:r>
              <a:rPr lang="en-US" sz="2400" dirty="0" smtClean="0"/>
              <a:t> is done via code, not hand-editing, copy/paste, or point/click. </a:t>
            </a:r>
          </a:p>
          <a:p>
            <a:pPr marL="681228" lvl="4" indent="-342900">
              <a:spcBef>
                <a:spcPts val="400"/>
              </a:spcBef>
              <a:buSzPct val="90000"/>
              <a:buFont typeface="Arial"/>
              <a:buChar char="•"/>
            </a:pPr>
            <a:r>
              <a:rPr lang="en-US" sz="2400" dirty="0" smtClean="0"/>
              <a:t>Code is well-documented so others can follow what you did, ideally in a reproducible report (e.g. </a:t>
            </a:r>
            <a:r>
              <a:rPr lang="en-US" sz="2400" dirty="0" err="1" smtClean="0"/>
              <a:t>Rnotebook</a:t>
            </a:r>
            <a:r>
              <a:rPr lang="en-US" sz="2400" dirty="0" smtClean="0"/>
              <a:t>, or </a:t>
            </a:r>
            <a:r>
              <a:rPr lang="en-US" sz="2400" dirty="0" err="1" smtClean="0"/>
              <a:t>Rmarkdown</a:t>
            </a:r>
            <a:r>
              <a:rPr lang="en-US" sz="2400" dirty="0" smtClean="0"/>
              <a:t>/</a:t>
            </a:r>
            <a:r>
              <a:rPr lang="en-US" sz="2400" dirty="0" err="1" smtClean="0"/>
              <a:t>knitr</a:t>
            </a:r>
            <a:r>
              <a:rPr lang="en-US" sz="2400" dirty="0" smtClean="0"/>
              <a:t>)</a:t>
            </a:r>
          </a:p>
          <a:p>
            <a:pPr marL="681228" lvl="4" indent="-342900">
              <a:spcBef>
                <a:spcPts val="400"/>
              </a:spcBef>
              <a:buSzPct val="90000"/>
              <a:buFont typeface="Arial"/>
              <a:buChar char="•"/>
            </a:pPr>
            <a:endParaRPr lang="en-US" sz="2400" dirty="0" smtClean="0"/>
          </a:p>
          <a:p>
            <a:pPr marL="452628" lvl="3" indent="-342900">
              <a:spcBef>
                <a:spcPts val="400"/>
              </a:spcBef>
              <a:buSzPct val="90000"/>
              <a:buFont typeface="Arial"/>
              <a:buChar char="•"/>
            </a:pPr>
            <a:endParaRPr lang="en-US" sz="2500" dirty="0" smtClean="0"/>
          </a:p>
          <a:p>
            <a:pPr marL="594360" lvl="4" indent="-256032">
              <a:spcBef>
                <a:spcPts val="400"/>
              </a:spcBef>
              <a:buSzPct val="90000"/>
            </a:pPr>
            <a:endParaRPr lang="en-US" sz="2400" dirty="0"/>
          </a:p>
          <a:p>
            <a:endParaRPr lang="en-US" dirty="0"/>
          </a:p>
        </p:txBody>
      </p:sp>
      <p:sp>
        <p:nvSpPr>
          <p:cNvPr id="3" name="Title 2"/>
          <p:cNvSpPr>
            <a:spLocks noGrp="1"/>
          </p:cNvSpPr>
          <p:nvPr>
            <p:ph type="title"/>
          </p:nvPr>
        </p:nvSpPr>
        <p:spPr/>
        <p:txBody>
          <a:bodyPr/>
          <a:lstStyle/>
          <a:p>
            <a:r>
              <a:rPr lang="en-US" dirty="0" smtClean="0">
                <a:solidFill>
                  <a:schemeClr val="tx1"/>
                </a:solidFill>
              </a:rPr>
              <a:t>Reproducible research</a:t>
            </a:r>
            <a:endParaRPr lang="en-US" dirty="0">
              <a:solidFill>
                <a:schemeClr val="tx1"/>
              </a:solidFill>
            </a:endParaRPr>
          </a:p>
        </p:txBody>
      </p:sp>
    </p:spTree>
    <p:extLst>
      <p:ext uri="{BB962C8B-B14F-4D97-AF65-F5344CB8AC3E}">
        <p14:creationId xmlns:p14="http://schemas.microsoft.com/office/powerpoint/2010/main" val="3005285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t>2a. Data management plan</a:t>
            </a:r>
            <a:endParaRPr lang="en-US" dirty="0"/>
          </a:p>
        </p:txBody>
      </p:sp>
    </p:spTree>
    <p:extLst>
      <p:ext uri="{BB962C8B-B14F-4D97-AF65-F5344CB8AC3E}">
        <p14:creationId xmlns:p14="http://schemas.microsoft.com/office/powerpoint/2010/main" val="31325753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chemeClr val="accent1">
                  <a:lumMod val="75000"/>
                </a:schemeClr>
              </a:buClr>
              <a:buSzPct val="95000"/>
            </a:pPr>
            <a:r>
              <a:rPr lang="en-US" dirty="0" smtClean="0">
                <a:ea typeface="ＭＳ Ｐゴシック" pitchFamily="34" charset="-128"/>
              </a:rPr>
              <a:t>Formal document </a:t>
            </a:r>
          </a:p>
          <a:p>
            <a:pPr>
              <a:buClr>
                <a:schemeClr val="accent1">
                  <a:lumMod val="75000"/>
                </a:schemeClr>
              </a:buClr>
              <a:buSzPct val="95000"/>
            </a:pPr>
            <a:r>
              <a:rPr lang="en-US" dirty="0" smtClean="0">
                <a:ea typeface="ＭＳ Ｐゴシック" pitchFamily="34" charset="-128"/>
              </a:rPr>
              <a:t>Outlines what you will do with your data </a:t>
            </a:r>
            <a:r>
              <a:rPr lang="en-US" b="1" dirty="0" smtClean="0">
                <a:ea typeface="ＭＳ Ｐゴシック" pitchFamily="34" charset="-128"/>
              </a:rPr>
              <a:t>during</a:t>
            </a:r>
            <a:r>
              <a:rPr lang="en-US" dirty="0" smtClean="0">
                <a:ea typeface="ＭＳ Ｐゴシック" pitchFamily="34" charset="-128"/>
              </a:rPr>
              <a:t> and </a:t>
            </a:r>
            <a:r>
              <a:rPr lang="en-US" b="1" dirty="0" smtClean="0">
                <a:ea typeface="ＭＳ Ｐゴシック" pitchFamily="34" charset="-128"/>
              </a:rPr>
              <a:t>after</a:t>
            </a:r>
            <a:r>
              <a:rPr lang="en-US" dirty="0" smtClean="0">
                <a:ea typeface="ＭＳ Ｐゴシック" pitchFamily="34" charset="-128"/>
              </a:rPr>
              <a:t> you complete your research</a:t>
            </a:r>
          </a:p>
          <a:p>
            <a:pPr>
              <a:buClr>
                <a:schemeClr val="accent1">
                  <a:lumMod val="75000"/>
                </a:schemeClr>
              </a:buClr>
              <a:buSzPct val="95000"/>
            </a:pPr>
            <a:r>
              <a:rPr lang="en-US" dirty="0" smtClean="0">
                <a:ea typeface="ＭＳ Ｐゴシック" pitchFamily="34" charset="-128"/>
              </a:rPr>
              <a:t>Ensures your data is safe for the </a:t>
            </a:r>
            <a:r>
              <a:rPr lang="en-US" b="1" dirty="0" smtClean="0">
                <a:ea typeface="ＭＳ Ｐゴシック" pitchFamily="34" charset="-128"/>
              </a:rPr>
              <a:t>present</a:t>
            </a:r>
            <a:r>
              <a:rPr lang="en-US" dirty="0" smtClean="0">
                <a:ea typeface="ＭＳ Ｐゴシック" pitchFamily="34" charset="-128"/>
              </a:rPr>
              <a:t> and the </a:t>
            </a:r>
            <a:r>
              <a:rPr lang="en-US" b="1" dirty="0" smtClean="0">
                <a:ea typeface="ＭＳ Ｐゴシック" pitchFamily="34" charset="-128"/>
              </a:rPr>
              <a:t>future</a:t>
            </a:r>
            <a:endParaRPr lang="en-US" sz="2400" b="1"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What is a Data Management Plan?</a:t>
            </a:r>
          </a:p>
        </p:txBody>
      </p:sp>
      <p:sp>
        <p:nvSpPr>
          <p:cNvPr id="4" name="TextBox 4"/>
          <p:cNvSpPr txBox="1">
            <a:spLocks noChangeArrowheads="1"/>
          </p:cNvSpPr>
          <p:nvPr/>
        </p:nvSpPr>
        <p:spPr bwMode="auto">
          <a:xfrm>
            <a:off x="719138" y="3309938"/>
            <a:ext cx="3602037" cy="307975"/>
          </a:xfrm>
          <a:prstGeom prst="rect">
            <a:avLst/>
          </a:prstGeom>
          <a:noFill/>
          <a:ln w="9525">
            <a:noFill/>
            <a:miter lim="800000"/>
            <a:headEnd/>
            <a:tailEnd/>
          </a:ln>
        </p:spPr>
        <p:txBody>
          <a:bodyPr>
            <a:prstTxWarp prst="textNoShape">
              <a:avLst/>
            </a:prstTxWarp>
            <a:spAutoFit/>
          </a:bodyPr>
          <a:lstStyle/>
          <a:p>
            <a:pPr fontAlgn="base">
              <a:spcBef>
                <a:spcPct val="0"/>
              </a:spcBef>
              <a:spcAft>
                <a:spcPct val="0"/>
              </a:spcAft>
            </a:pPr>
            <a:r>
              <a:rPr lang="en-US" sz="1400" i="1" dirty="0">
                <a:solidFill>
                  <a:prstClr val="black"/>
                </a:solidFill>
                <a:latin typeface="Calibri" charset="0"/>
                <a:cs typeface="Arial" charset="0"/>
              </a:rPr>
              <a:t>From University of Virginia Library</a:t>
            </a:r>
          </a:p>
        </p:txBody>
      </p:sp>
    </p:spTree>
    <p:extLst>
      <p:ext uri="{BB962C8B-B14F-4D97-AF65-F5344CB8AC3E}">
        <p14:creationId xmlns:p14="http://schemas.microsoft.com/office/powerpoint/2010/main" val="238962974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566928" indent="-457200">
              <a:buClr>
                <a:schemeClr val="accent1">
                  <a:lumMod val="75000"/>
                </a:schemeClr>
              </a:buClr>
              <a:buSzPct val="100000"/>
              <a:buFont typeface="+mj-lt"/>
              <a:buAutoNum type="arabicPeriod"/>
            </a:pPr>
            <a:r>
              <a:rPr lang="en-US" dirty="0" smtClean="0">
                <a:ea typeface="ＭＳ Ｐゴシック" pitchFamily="34" charset="-128"/>
              </a:rPr>
              <a:t>Information about data &amp; data format</a:t>
            </a:r>
          </a:p>
          <a:p>
            <a:pPr marL="566928" indent="-457200">
              <a:buClr>
                <a:schemeClr val="accent1">
                  <a:lumMod val="75000"/>
                </a:schemeClr>
              </a:buClr>
              <a:buSzPct val="100000"/>
              <a:buFont typeface="+mj-lt"/>
              <a:buAutoNum type="arabicPeriod"/>
            </a:pPr>
            <a:r>
              <a:rPr lang="en-US" dirty="0" smtClean="0">
                <a:ea typeface="ＭＳ Ｐゴシック" pitchFamily="34" charset="-128"/>
              </a:rPr>
              <a:t>Metadata content and format</a:t>
            </a:r>
          </a:p>
          <a:p>
            <a:pPr marL="566928" indent="-457200">
              <a:buClr>
                <a:schemeClr val="accent1">
                  <a:lumMod val="75000"/>
                </a:schemeClr>
              </a:buClr>
              <a:buSzPct val="100000"/>
              <a:buFont typeface="+mj-lt"/>
              <a:buAutoNum type="arabicPeriod"/>
            </a:pPr>
            <a:r>
              <a:rPr lang="en-US" dirty="0" smtClean="0">
                <a:ea typeface="ＭＳ Ｐゴシック" pitchFamily="34" charset="-128"/>
              </a:rPr>
              <a:t>Policies for access, sharing and re-use</a:t>
            </a:r>
          </a:p>
          <a:p>
            <a:pPr marL="566928" indent="-457200">
              <a:buClr>
                <a:schemeClr val="accent1">
                  <a:lumMod val="75000"/>
                </a:schemeClr>
              </a:buClr>
              <a:buSzPct val="100000"/>
              <a:buFont typeface="+mj-lt"/>
              <a:buAutoNum type="arabicPeriod"/>
            </a:pPr>
            <a:r>
              <a:rPr lang="en-US" dirty="0" smtClean="0">
                <a:ea typeface="ＭＳ Ｐゴシック" pitchFamily="34" charset="-128"/>
              </a:rPr>
              <a:t>Long-term storage and data management</a:t>
            </a:r>
          </a:p>
          <a:p>
            <a:pPr marL="566928" indent="-457200">
              <a:buClr>
                <a:schemeClr val="accent1">
                  <a:lumMod val="75000"/>
                </a:schemeClr>
              </a:buClr>
              <a:buSzPct val="100000"/>
              <a:buFont typeface="+mj-lt"/>
              <a:buAutoNum type="arabicPeriod"/>
            </a:pPr>
            <a:r>
              <a:rPr lang="en-US" dirty="0" smtClean="0">
                <a:ea typeface="ＭＳ Ｐゴシック" pitchFamily="34" charset="-128"/>
              </a:rPr>
              <a:t>Budget</a:t>
            </a: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Components of a </a:t>
            </a:r>
            <a:r>
              <a:rPr lang="en-US" dirty="0">
                <a:ea typeface="ＭＳ Ｐゴシック" pitchFamily="34" charset="-128"/>
              </a:rPr>
              <a:t>G</a:t>
            </a:r>
            <a:r>
              <a:rPr lang="en-US" dirty="0" smtClean="0">
                <a:ea typeface="ＭＳ Ｐゴシック" pitchFamily="34" charset="-128"/>
              </a:rPr>
              <a:t>eneral DMP</a:t>
            </a:r>
          </a:p>
        </p:txBody>
      </p:sp>
    </p:spTree>
    <p:extLst>
      <p:ext uri="{BB962C8B-B14F-4D97-AF65-F5344CB8AC3E}">
        <p14:creationId xmlns:p14="http://schemas.microsoft.com/office/powerpoint/2010/main" val="79723743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Tools for Creating Data Management Plans	</a:t>
            </a:r>
            <a:endParaRPr lang="en-US" dirty="0"/>
          </a:p>
        </p:txBody>
      </p:sp>
      <p:pic>
        <p:nvPicPr>
          <p:cNvPr id="4" name="Picture 3" descr="Screen Shot 2012-04-27 at 11.29.50 AM.png"/>
          <p:cNvPicPr>
            <a:picLocks noChangeAspect="1"/>
          </p:cNvPicPr>
          <p:nvPr/>
        </p:nvPicPr>
        <p:blipFill rotWithShape="1">
          <a:blip r:embed="rId3">
            <a:extLst>
              <a:ext uri="{28A0092B-C50C-407E-A947-70E740481C1C}">
                <a14:useLocalDpi xmlns:a14="http://schemas.microsoft.com/office/drawing/2010/main" val="0"/>
              </a:ext>
            </a:extLst>
          </a:blip>
          <a:srcRect l="7083" t="14184" r="9306" b="7389"/>
          <a:stretch/>
        </p:blipFill>
        <p:spPr>
          <a:xfrm>
            <a:off x="4318000" y="1417638"/>
            <a:ext cx="4368800" cy="2622659"/>
          </a:xfrm>
          <a:prstGeom prst="rect">
            <a:avLst/>
          </a:prstGeom>
        </p:spPr>
      </p:pic>
      <p:pic>
        <p:nvPicPr>
          <p:cNvPr id="5" name="Picture 4" descr="Screen Shot 2012-04-27 at 11.29.34 AM.png"/>
          <p:cNvPicPr>
            <a:picLocks noChangeAspect="1"/>
          </p:cNvPicPr>
          <p:nvPr/>
        </p:nvPicPr>
        <p:blipFill rotWithShape="1">
          <a:blip r:embed="rId4">
            <a:extLst>
              <a:ext uri="{28A0092B-C50C-407E-A947-70E740481C1C}">
                <a14:useLocalDpi xmlns:a14="http://schemas.microsoft.com/office/drawing/2010/main" val="0"/>
              </a:ext>
            </a:extLst>
          </a:blip>
          <a:srcRect l="3750" t="12977" r="17083" b="9457"/>
          <a:stretch/>
        </p:blipFill>
        <p:spPr>
          <a:xfrm>
            <a:off x="993005" y="3697794"/>
            <a:ext cx="3986598" cy="2499806"/>
          </a:xfrm>
          <a:prstGeom prst="rect">
            <a:avLst/>
          </a:prstGeom>
        </p:spPr>
      </p:pic>
      <p:sp>
        <p:nvSpPr>
          <p:cNvPr id="7" name="TextBox 6"/>
          <p:cNvSpPr txBox="1"/>
          <p:nvPr/>
        </p:nvSpPr>
        <p:spPr>
          <a:xfrm>
            <a:off x="1905001" y="2328308"/>
            <a:ext cx="2057400" cy="461665"/>
          </a:xfrm>
          <a:prstGeom prst="rect">
            <a:avLst/>
          </a:prstGeom>
          <a:noFill/>
        </p:spPr>
        <p:txBody>
          <a:bodyPr wrap="square" rtlCol="0">
            <a:spAutoFit/>
          </a:bodyPr>
          <a:lstStyle/>
          <a:p>
            <a:pPr fontAlgn="base">
              <a:spcBef>
                <a:spcPct val="0"/>
              </a:spcBef>
              <a:spcAft>
                <a:spcPct val="0"/>
              </a:spcAft>
            </a:pPr>
            <a:r>
              <a:rPr lang="en-US" sz="2400" b="1" dirty="0" err="1">
                <a:solidFill>
                  <a:prstClr val="black"/>
                </a:solidFill>
                <a:latin typeface="Calibri"/>
                <a:cs typeface="Calibri"/>
              </a:rPr>
              <a:t>dmp.cdlib.org</a:t>
            </a:r>
            <a:endParaRPr lang="en-US" sz="2400" b="1" dirty="0">
              <a:solidFill>
                <a:prstClr val="black"/>
              </a:solidFill>
              <a:latin typeface="Calibri"/>
              <a:cs typeface="Calibri"/>
            </a:endParaRPr>
          </a:p>
        </p:txBody>
      </p:sp>
      <p:sp>
        <p:nvSpPr>
          <p:cNvPr id="8" name="TextBox 7"/>
          <p:cNvSpPr txBox="1"/>
          <p:nvPr/>
        </p:nvSpPr>
        <p:spPr>
          <a:xfrm>
            <a:off x="5588000" y="4199607"/>
            <a:ext cx="3225800" cy="461665"/>
          </a:xfrm>
          <a:prstGeom prst="rect">
            <a:avLst/>
          </a:prstGeom>
          <a:noFill/>
        </p:spPr>
        <p:txBody>
          <a:bodyPr wrap="square" rtlCol="0">
            <a:spAutoFit/>
          </a:bodyPr>
          <a:lstStyle/>
          <a:p>
            <a:pPr fontAlgn="base">
              <a:spcBef>
                <a:spcPct val="0"/>
              </a:spcBef>
              <a:spcAft>
                <a:spcPct val="0"/>
              </a:spcAft>
            </a:pPr>
            <a:r>
              <a:rPr lang="en-US" sz="2400" b="1" dirty="0" err="1">
                <a:solidFill>
                  <a:prstClr val="black"/>
                </a:solidFill>
                <a:latin typeface="Calibri"/>
                <a:cs typeface="Calibri"/>
              </a:rPr>
              <a:t>dmponline.dcc.ac.uk</a:t>
            </a:r>
            <a:endParaRPr lang="en-US" sz="2400" b="1" dirty="0">
              <a:solidFill>
                <a:prstClr val="black"/>
              </a:solidFill>
              <a:latin typeface="Calibri"/>
              <a:cs typeface="Calibri"/>
            </a:endParaRPr>
          </a:p>
        </p:txBody>
      </p:sp>
    </p:spTree>
    <p:extLst>
      <p:ext uri="{BB962C8B-B14F-4D97-AF65-F5344CB8AC3E}">
        <p14:creationId xmlns:p14="http://schemas.microsoft.com/office/powerpoint/2010/main" val="1033947725"/>
      </p:ext>
    </p:extLst>
  </p:cSld>
  <p:clrMapOvr>
    <a:masterClrMapping/>
  </p:clrMapOvr>
  <p:transition xmlns:p14="http://schemas.microsoft.com/office/powerpoint/2010/mai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https://dmptool.org/</a:t>
            </a:r>
            <a:r>
              <a:rPr lang="en-US" dirty="0" smtClean="0">
                <a:hlinkClick r:id="rId3"/>
              </a:rPr>
              <a:t>public_dmps</a:t>
            </a:r>
            <a:endParaRPr lang="en-US" dirty="0" smtClean="0"/>
          </a:p>
          <a:p>
            <a:endParaRPr lang="en-US" dirty="0" smtClean="0"/>
          </a:p>
          <a:p>
            <a:endParaRPr lang="en-US" dirty="0"/>
          </a:p>
          <a:p>
            <a:r>
              <a:rPr lang="en-US" dirty="0" smtClean="0"/>
              <a:t>One to check out: </a:t>
            </a:r>
            <a:r>
              <a:rPr lang="en-US" dirty="0"/>
              <a:t>https://</a:t>
            </a:r>
            <a:r>
              <a:rPr lang="en-US" dirty="0" err="1"/>
              <a:t>dmptool.org</a:t>
            </a:r>
            <a:r>
              <a:rPr lang="en-US" dirty="0"/>
              <a:t>/plans/20143.pdf</a:t>
            </a:r>
            <a:r>
              <a:rPr lang="en-US" dirty="0"/>
              <a:t> </a:t>
            </a:r>
            <a:endParaRPr lang="en-US" dirty="0" smtClean="0"/>
          </a:p>
          <a:p>
            <a:endParaRPr lang="en-US" dirty="0"/>
          </a:p>
          <a:p>
            <a:endParaRPr lang="en-US" dirty="0" smtClean="0"/>
          </a:p>
          <a:p>
            <a:endParaRPr lang="en-US" dirty="0"/>
          </a:p>
          <a:p>
            <a:r>
              <a:rPr lang="en-US" dirty="0" smtClean="0"/>
              <a:t>You should have a data management plan for your own dataset. If you don’t already, use </a:t>
            </a:r>
            <a:r>
              <a:rPr lang="en-US" dirty="0" err="1" smtClean="0"/>
              <a:t>dmptool.org</a:t>
            </a:r>
            <a:r>
              <a:rPr lang="en-US" dirty="0" smtClean="0"/>
              <a:t> to create one. Start it now, and save it to your repository along with your final project. </a:t>
            </a:r>
            <a:endParaRPr lang="en-US" dirty="0"/>
          </a:p>
          <a:p>
            <a:endParaRPr lang="en-US" dirty="0"/>
          </a:p>
        </p:txBody>
      </p:sp>
      <p:sp>
        <p:nvSpPr>
          <p:cNvPr id="3" name="Title 2"/>
          <p:cNvSpPr>
            <a:spLocks noGrp="1"/>
          </p:cNvSpPr>
          <p:nvPr>
            <p:ph type="title"/>
          </p:nvPr>
        </p:nvSpPr>
        <p:spPr/>
        <p:txBody>
          <a:bodyPr/>
          <a:lstStyle/>
          <a:p>
            <a:r>
              <a:rPr lang="en-US" dirty="0" smtClean="0"/>
              <a:t>Find a data management plan online</a:t>
            </a:r>
            <a:endParaRPr lang="en-US" dirty="0"/>
          </a:p>
        </p:txBody>
      </p:sp>
    </p:spTree>
    <p:extLst>
      <p:ext uri="{BB962C8B-B14F-4D97-AF65-F5344CB8AC3E}">
        <p14:creationId xmlns:p14="http://schemas.microsoft.com/office/powerpoint/2010/main" val="79229659"/>
      </p:ext>
    </p:extLst>
  </p:cSld>
  <p:clrMapOvr>
    <a:masterClrMapping/>
  </p:clrMapOvr>
  <p:transition xmlns:p14="http://schemas.microsoft.com/office/powerpoint/2010/mai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2b. Collecting data</a:t>
            </a:r>
            <a:endParaRPr lang="en-US" dirty="0"/>
          </a:p>
        </p:txBody>
      </p:sp>
      <p:sp>
        <p:nvSpPr>
          <p:cNvPr id="3" name="Content Placeholder 2"/>
          <p:cNvSpPr>
            <a:spLocks noGrp="1"/>
          </p:cNvSpPr>
          <p:nvPr>
            <p:ph idx="1"/>
          </p:nvPr>
        </p:nvSpPr>
        <p:spPr/>
        <p:txBody>
          <a:bodyPr/>
          <a:lstStyle/>
          <a:p>
            <a:r>
              <a:rPr lang="en-US" dirty="0" smtClean="0"/>
              <a:t>What should you use to collect data? </a:t>
            </a:r>
          </a:p>
          <a:p>
            <a:pPr lvl="1"/>
            <a:r>
              <a:rPr lang="en-US" dirty="0" smtClean="0"/>
              <a:t>Field notebook or datasheet or electronic data entry?  </a:t>
            </a:r>
          </a:p>
        </p:txBody>
      </p:sp>
    </p:spTree>
    <p:extLst>
      <p:ext uri="{BB962C8B-B14F-4D97-AF65-F5344CB8AC3E}">
        <p14:creationId xmlns:p14="http://schemas.microsoft.com/office/powerpoint/2010/main" val="1598370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good datasheets</a:t>
            </a:r>
            <a:endParaRPr lang="en-US" dirty="0"/>
          </a:p>
        </p:txBody>
      </p:sp>
      <p:sp>
        <p:nvSpPr>
          <p:cNvPr id="3" name="Content Placeholder 2"/>
          <p:cNvSpPr>
            <a:spLocks noGrp="1"/>
          </p:cNvSpPr>
          <p:nvPr>
            <p:ph idx="1"/>
          </p:nvPr>
        </p:nvSpPr>
        <p:spPr/>
        <p:txBody>
          <a:bodyPr/>
          <a:lstStyle/>
          <a:p>
            <a:r>
              <a:rPr lang="en-US" dirty="0" smtClean="0"/>
              <a:t>Evaluate the datasheet in </a:t>
            </a:r>
            <a:r>
              <a:rPr lang="en-US" dirty="0" err="1" smtClean="0"/>
              <a:t>GitHub</a:t>
            </a:r>
            <a:r>
              <a:rPr lang="en-US" dirty="0" smtClean="0"/>
              <a:t> called “</a:t>
            </a:r>
            <a:r>
              <a:rPr lang="en-US" dirty="0" err="1" smtClean="0"/>
              <a:t>ExampleDatasheet.csv</a:t>
            </a:r>
            <a:r>
              <a:rPr lang="en-US" dirty="0" smtClean="0"/>
              <a:t>”</a:t>
            </a:r>
          </a:p>
          <a:p>
            <a:r>
              <a:rPr lang="en-US" dirty="0" smtClean="0"/>
              <a:t>What is good about it? </a:t>
            </a:r>
          </a:p>
          <a:p>
            <a:r>
              <a:rPr lang="en-US" dirty="0" smtClean="0"/>
              <a:t>What would you change? </a:t>
            </a:r>
            <a:endParaRPr lang="en-US" dirty="0"/>
          </a:p>
        </p:txBody>
      </p:sp>
    </p:spTree>
    <p:extLst>
      <p:ext uri="{BB962C8B-B14F-4D97-AF65-F5344CB8AC3E}">
        <p14:creationId xmlns:p14="http://schemas.microsoft.com/office/powerpoint/2010/main" val="1142565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good datasheets</a:t>
            </a:r>
            <a:endParaRPr lang="en-US" dirty="0"/>
          </a:p>
        </p:txBody>
      </p:sp>
      <p:sp>
        <p:nvSpPr>
          <p:cNvPr id="3" name="Content Placeholder 2"/>
          <p:cNvSpPr>
            <a:spLocks noGrp="1"/>
          </p:cNvSpPr>
          <p:nvPr>
            <p:ph idx="1"/>
          </p:nvPr>
        </p:nvSpPr>
        <p:spPr/>
        <p:txBody>
          <a:bodyPr/>
          <a:lstStyle/>
          <a:p>
            <a:r>
              <a:rPr lang="en-US" dirty="0" smtClean="0"/>
              <a:t>Organization - what does a row mean? </a:t>
            </a:r>
          </a:p>
          <a:p>
            <a:r>
              <a:rPr lang="en-US" dirty="0" smtClean="0"/>
              <a:t>"Column variable, row observation"</a:t>
            </a:r>
          </a:p>
          <a:p>
            <a:r>
              <a:rPr lang="en-US" dirty="0" smtClean="0"/>
              <a:t>Units of measurement clearly demarcated on datasheet</a:t>
            </a:r>
          </a:p>
          <a:p>
            <a:r>
              <a:rPr lang="en-US" dirty="0" smtClean="0"/>
              <a:t>Use consistent codes (guide to codes at bottom)</a:t>
            </a:r>
          </a:p>
          <a:p>
            <a:r>
              <a:rPr lang="en-US" dirty="0" smtClean="0"/>
              <a:t>Enough space to record data clearly</a:t>
            </a:r>
          </a:p>
          <a:p>
            <a:r>
              <a:rPr lang="en-US" dirty="0" smtClean="0"/>
              <a:t>Room for notes</a:t>
            </a:r>
          </a:p>
        </p:txBody>
      </p:sp>
    </p:spTree>
    <p:extLst>
      <p:ext uri="{BB962C8B-B14F-4D97-AF65-F5344CB8AC3E}">
        <p14:creationId xmlns:p14="http://schemas.microsoft.com/office/powerpoint/2010/main" val="2105374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2c. Entering Data</a:t>
            </a:r>
            <a:endParaRPr lang="en-US" dirty="0"/>
          </a:p>
        </p:txBody>
      </p:sp>
      <p:sp>
        <p:nvSpPr>
          <p:cNvPr id="3" name="Content Placeholder 2"/>
          <p:cNvSpPr>
            <a:spLocks noGrp="1"/>
          </p:cNvSpPr>
          <p:nvPr>
            <p:ph idx="1"/>
          </p:nvPr>
        </p:nvSpPr>
        <p:spPr/>
        <p:txBody>
          <a:bodyPr/>
          <a:lstStyle/>
          <a:p>
            <a:r>
              <a:rPr lang="en-US" dirty="0" smtClean="0"/>
              <a:t>What format? </a:t>
            </a:r>
          </a:p>
          <a:p>
            <a:pPr lvl="1"/>
            <a:r>
              <a:rPr lang="en-US" dirty="0" smtClean="0"/>
              <a:t>Excel </a:t>
            </a:r>
            <a:r>
              <a:rPr lang="en-US" dirty="0" err="1" smtClean="0"/>
              <a:t>vs</a:t>
            </a:r>
            <a:r>
              <a:rPr lang="en-US" dirty="0" smtClean="0"/>
              <a:t> </a:t>
            </a:r>
            <a:r>
              <a:rPr lang="en-US" dirty="0" err="1" smtClean="0"/>
              <a:t>csv</a:t>
            </a:r>
            <a:r>
              <a:rPr lang="en-US" dirty="0" smtClean="0"/>
              <a:t> </a:t>
            </a:r>
            <a:r>
              <a:rPr lang="en-US" dirty="0" err="1" smtClean="0"/>
              <a:t>vs</a:t>
            </a:r>
            <a:r>
              <a:rPr lang="en-US" dirty="0" smtClean="0"/>
              <a:t> txt </a:t>
            </a:r>
            <a:r>
              <a:rPr lang="en-US" dirty="0" err="1" smtClean="0"/>
              <a:t>vs</a:t>
            </a:r>
            <a:r>
              <a:rPr lang="en-US" dirty="0" smtClean="0"/>
              <a:t> other formats</a:t>
            </a:r>
          </a:p>
          <a:p>
            <a:pPr lvl="1"/>
            <a:r>
              <a:rPr lang="en-US" dirty="0" err="1" smtClean="0"/>
              <a:t>Readxl</a:t>
            </a:r>
            <a:r>
              <a:rPr lang="en-US" dirty="0" smtClean="0"/>
              <a:t> is a good package if use Excel</a:t>
            </a:r>
          </a:p>
          <a:p>
            <a:endParaRPr lang="en-US" dirty="0"/>
          </a:p>
        </p:txBody>
      </p:sp>
    </p:spTree>
    <p:extLst>
      <p:ext uri="{BB962C8B-B14F-4D97-AF65-F5344CB8AC3E}">
        <p14:creationId xmlns:p14="http://schemas.microsoft.com/office/powerpoint/2010/main" val="1724619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Nuts &amp; bolts</a:t>
            </a:r>
          </a:p>
          <a:p>
            <a:r>
              <a:rPr lang="en-US" dirty="0" smtClean="0"/>
              <a:t>Data management- from conception to reproducible, analyzable, and shareable data</a:t>
            </a:r>
          </a:p>
          <a:p>
            <a:pPr lvl="1"/>
            <a:r>
              <a:rPr lang="en-US" dirty="0" smtClean="0"/>
              <a:t>Data management plan</a:t>
            </a:r>
          </a:p>
          <a:p>
            <a:pPr lvl="1"/>
            <a:r>
              <a:rPr lang="en-US" dirty="0" smtClean="0"/>
              <a:t>Collecting data</a:t>
            </a:r>
          </a:p>
          <a:p>
            <a:pPr lvl="1"/>
            <a:r>
              <a:rPr lang="en-US" dirty="0" smtClean="0"/>
              <a:t>Entering data</a:t>
            </a:r>
          </a:p>
          <a:p>
            <a:pPr lvl="1"/>
            <a:r>
              <a:rPr lang="en-US" dirty="0" smtClean="0"/>
              <a:t>Cleaning data</a:t>
            </a:r>
          </a:p>
          <a:p>
            <a:pPr lvl="1"/>
            <a:r>
              <a:rPr lang="en-US" dirty="0" smtClean="0"/>
              <a:t>Metadata</a:t>
            </a:r>
          </a:p>
          <a:p>
            <a:pPr lvl="1"/>
            <a:r>
              <a:rPr lang="en-US" dirty="0" smtClean="0"/>
              <a:t>Preserving data</a:t>
            </a:r>
            <a:endParaRPr lang="en-US" dirty="0"/>
          </a:p>
        </p:txBody>
      </p:sp>
    </p:spTree>
    <p:extLst>
      <p:ext uri="{BB962C8B-B14F-4D97-AF65-F5344CB8AC3E}">
        <p14:creationId xmlns:p14="http://schemas.microsoft.com/office/powerpoint/2010/main" val="36140879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in data entry</a:t>
            </a:r>
            <a:endParaRPr lang="en-US" dirty="0"/>
          </a:p>
        </p:txBody>
      </p:sp>
      <p:sp>
        <p:nvSpPr>
          <p:cNvPr id="3" name="Content Placeholder 2"/>
          <p:cNvSpPr>
            <a:spLocks noGrp="1"/>
          </p:cNvSpPr>
          <p:nvPr>
            <p:ph idx="1"/>
          </p:nvPr>
        </p:nvSpPr>
        <p:spPr/>
        <p:txBody>
          <a:bodyPr/>
          <a:lstStyle/>
          <a:p>
            <a:r>
              <a:rPr lang="en-US" dirty="0" smtClean="0"/>
              <a:t>Hadley Wickham's Tidy Data (http://</a:t>
            </a:r>
            <a:r>
              <a:rPr lang="en-US" dirty="0" err="1" smtClean="0"/>
              <a:t>vita.had.co.nz</a:t>
            </a:r>
            <a:r>
              <a:rPr lang="en-US" dirty="0" smtClean="0"/>
              <a:t>/papers/tidy-</a:t>
            </a:r>
            <a:r>
              <a:rPr lang="en-US" dirty="0" err="1" smtClean="0"/>
              <a:t>data.pdf</a:t>
            </a:r>
            <a:r>
              <a:rPr lang="en-US" dirty="0" smtClean="0"/>
              <a:t>)</a:t>
            </a:r>
          </a:p>
          <a:p>
            <a:r>
              <a:rPr lang="en-US" dirty="0" smtClean="0"/>
              <a:t>In tidy data:</a:t>
            </a:r>
          </a:p>
          <a:p>
            <a:pPr lvl="1"/>
            <a:r>
              <a:rPr lang="en-US" dirty="0" smtClean="0"/>
              <a:t>Each variable forms a column.</a:t>
            </a:r>
          </a:p>
          <a:p>
            <a:pPr lvl="1"/>
            <a:r>
              <a:rPr lang="en-US" dirty="0" smtClean="0"/>
              <a:t>Each observation forms a row.</a:t>
            </a:r>
          </a:p>
          <a:p>
            <a:pPr lvl="1"/>
            <a:r>
              <a:rPr lang="en-US" dirty="0" smtClean="0"/>
              <a:t>Each type of observational unit forms a table.</a:t>
            </a:r>
          </a:p>
          <a:p>
            <a:endParaRPr lang="en-US" dirty="0"/>
          </a:p>
        </p:txBody>
      </p:sp>
    </p:spTree>
    <p:extLst>
      <p:ext uri="{BB962C8B-B14F-4D97-AF65-F5344CB8AC3E}">
        <p14:creationId xmlns:p14="http://schemas.microsoft.com/office/powerpoint/2010/main" val="3335654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What’s wrong with this database?</a:t>
            </a:r>
          </a:p>
          <a:p>
            <a:r>
              <a:rPr lang="en-US" dirty="0" smtClean="0"/>
              <a:t>Look at  </a:t>
            </a:r>
            <a:r>
              <a:rPr lang="en-US" dirty="0" err="1" smtClean="0"/>
              <a:t>preycapture_asentered</a:t>
            </a:r>
            <a:endParaRPr lang="en-US" dirty="0"/>
          </a:p>
        </p:txBody>
      </p:sp>
    </p:spTree>
    <p:extLst>
      <p:ext uri="{BB962C8B-B14F-4D97-AF65-F5344CB8AC3E}">
        <p14:creationId xmlns:p14="http://schemas.microsoft.com/office/powerpoint/2010/main" val="2519909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314"/>
            <a:ext cx="8229600" cy="1143000"/>
          </a:xfrm>
        </p:spPr>
        <p:txBody>
          <a:bodyPr/>
          <a:lstStyle/>
          <a:p>
            <a:r>
              <a:rPr lang="en-US" dirty="0" smtClean="0"/>
              <a:t>Best practices in data entry cont.</a:t>
            </a:r>
            <a:endParaRPr lang="en-US" dirty="0"/>
          </a:p>
        </p:txBody>
      </p:sp>
      <p:sp>
        <p:nvSpPr>
          <p:cNvPr id="3" name="Content Placeholder 2"/>
          <p:cNvSpPr>
            <a:spLocks noGrp="1"/>
          </p:cNvSpPr>
          <p:nvPr>
            <p:ph idx="1"/>
          </p:nvPr>
        </p:nvSpPr>
        <p:spPr>
          <a:xfrm>
            <a:off x="457200" y="1066686"/>
            <a:ext cx="8229600" cy="5634643"/>
          </a:xfrm>
        </p:spPr>
        <p:txBody>
          <a:bodyPr>
            <a:normAutofit fontScale="77500" lnSpcReduction="20000"/>
          </a:bodyPr>
          <a:lstStyle/>
          <a:p>
            <a:pPr marL="514350" indent="-514350">
              <a:buFont typeface="+mj-lt"/>
              <a:buAutoNum type="arabicPeriod"/>
            </a:pPr>
            <a:r>
              <a:rPr lang="en-US" dirty="0" smtClean="0"/>
              <a:t>Name columns with R in mind</a:t>
            </a:r>
          </a:p>
          <a:p>
            <a:pPr marL="514350" indent="-514350">
              <a:buFont typeface="+mj-lt"/>
              <a:buAutoNum type="arabicPeriod"/>
            </a:pPr>
            <a:r>
              <a:rPr lang="en-US" dirty="0" smtClean="0"/>
              <a:t>Use consistent codes (if Excel, consider data validation)</a:t>
            </a:r>
          </a:p>
          <a:p>
            <a:pPr marL="514350" indent="-514350">
              <a:buFont typeface="+mj-lt"/>
              <a:buAutoNum type="arabicPeriod"/>
            </a:pPr>
            <a:r>
              <a:rPr lang="en-US" dirty="0" smtClean="0"/>
              <a:t>Remember, case matters in R (upper </a:t>
            </a:r>
            <a:r>
              <a:rPr lang="en-US" dirty="0" err="1" smtClean="0"/>
              <a:t>vs</a:t>
            </a:r>
            <a:r>
              <a:rPr lang="en-US" dirty="0" smtClean="0"/>
              <a:t> lower)</a:t>
            </a:r>
          </a:p>
          <a:p>
            <a:pPr marL="514350" indent="-514350">
              <a:buFont typeface="+mj-lt"/>
              <a:buAutoNum type="arabicPeriod"/>
            </a:pPr>
            <a:r>
              <a:rPr lang="en-US" dirty="0" smtClean="0"/>
              <a:t>Store with appropriate date/time formats</a:t>
            </a:r>
          </a:p>
          <a:p>
            <a:pPr marL="514350" indent="-514350">
              <a:buFont typeface="+mj-lt"/>
              <a:buAutoNum type="arabicPeriod"/>
            </a:pPr>
            <a:r>
              <a:rPr lang="en-US" dirty="0" smtClean="0"/>
              <a:t>Identify estimated data (should not be entered in a manner identical to measured data)</a:t>
            </a:r>
          </a:p>
          <a:p>
            <a:pPr marL="514350" indent="-514350">
              <a:buFont typeface="+mj-lt"/>
              <a:buAutoNum type="arabicPeriod"/>
            </a:pPr>
            <a:r>
              <a:rPr lang="en-US" dirty="0" smtClean="0"/>
              <a:t>Identify missing values and define missing value codes; make sure true zeros are distinguished from missing data. </a:t>
            </a:r>
          </a:p>
          <a:p>
            <a:pPr marL="514350" indent="-514350">
              <a:buFont typeface="+mj-lt"/>
              <a:buAutoNum type="arabicPeriod"/>
            </a:pPr>
            <a:r>
              <a:rPr lang="en-US" dirty="0" smtClean="0"/>
              <a:t>Separate data from notes</a:t>
            </a:r>
          </a:p>
          <a:p>
            <a:pPr marL="514350" indent="-514350">
              <a:buFont typeface="+mj-lt"/>
              <a:buAutoNum type="arabicPeriod"/>
            </a:pPr>
            <a:r>
              <a:rPr lang="en-US" dirty="0" smtClean="0"/>
              <a:t>Use R-safe delimiters (avoid commas within a cell, symbols)</a:t>
            </a:r>
          </a:p>
          <a:p>
            <a:pPr marL="914400" lvl="1" indent="-514350">
              <a:buFont typeface="+mj-lt"/>
              <a:buAutoNum type="arabicPeriod"/>
            </a:pPr>
            <a:r>
              <a:rPr lang="en-US" dirty="0" smtClean="0"/>
              <a:t>Avoid using delimiters that also occur in the data fields or avoid putting delimiters in data field. </a:t>
            </a:r>
          </a:p>
          <a:p>
            <a:pPr marL="914400" lvl="1" indent="-514350">
              <a:buFont typeface="+mj-lt"/>
              <a:buAutoNum type="arabicPeriod"/>
            </a:pPr>
            <a:r>
              <a:rPr lang="en-US" dirty="0" smtClean="0"/>
              <a:t>If this cannot be avoided, enclose data fields that also contain a delimiter in single or double quotes.</a:t>
            </a:r>
          </a:p>
        </p:txBody>
      </p:sp>
    </p:spTree>
    <p:extLst>
      <p:ext uri="{BB962C8B-B14F-4D97-AF65-F5344CB8AC3E}">
        <p14:creationId xmlns:p14="http://schemas.microsoft.com/office/powerpoint/2010/main" val="1670818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Raw data </a:t>
            </a:r>
            <a:r>
              <a:rPr lang="en-US" dirty="0" err="1" smtClean="0"/>
              <a:t>vs</a:t>
            </a:r>
            <a:r>
              <a:rPr lang="en-US" dirty="0" smtClean="0"/>
              <a:t> processed data</a:t>
            </a:r>
            <a:endParaRPr lang="en-US" dirty="0"/>
          </a:p>
        </p:txBody>
      </p:sp>
      <p:sp>
        <p:nvSpPr>
          <p:cNvPr id="3" name="Content Placeholder 2"/>
          <p:cNvSpPr>
            <a:spLocks noGrp="1"/>
          </p:cNvSpPr>
          <p:nvPr>
            <p:ph idx="1"/>
          </p:nvPr>
        </p:nvSpPr>
        <p:spPr/>
        <p:txBody>
          <a:bodyPr/>
          <a:lstStyle/>
          <a:p>
            <a:r>
              <a:rPr lang="en-US" dirty="0" smtClean="0"/>
              <a:t>Can create a new </a:t>
            </a:r>
            <a:r>
              <a:rPr lang="en-US" dirty="0" err="1" smtClean="0"/>
              <a:t>datafile</a:t>
            </a:r>
            <a:r>
              <a:rPr lang="en-US" dirty="0" smtClean="0"/>
              <a:t> each time you enter data, then use script to compile data files</a:t>
            </a:r>
          </a:p>
          <a:p>
            <a:r>
              <a:rPr lang="en-US" dirty="0" smtClean="0"/>
              <a:t>Save raw data files, and never touch them again. </a:t>
            </a:r>
            <a:endParaRPr lang="en-US" dirty="0"/>
          </a:p>
        </p:txBody>
      </p:sp>
    </p:spTree>
    <p:extLst>
      <p:ext uri="{BB962C8B-B14F-4D97-AF65-F5344CB8AC3E}">
        <p14:creationId xmlns:p14="http://schemas.microsoft.com/office/powerpoint/2010/main" val="687747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Double-checking</a:t>
            </a:r>
          </a:p>
          <a:p>
            <a:r>
              <a:rPr lang="en-US" dirty="0" smtClean="0"/>
              <a:t>Cleaning data</a:t>
            </a:r>
          </a:p>
          <a:p>
            <a:r>
              <a:rPr lang="en-US" dirty="0" smtClean="0"/>
              <a:t>Reproducibility is key (therefore do it in a script)</a:t>
            </a:r>
          </a:p>
          <a:p>
            <a:r>
              <a:rPr lang="en-US" dirty="0" err="1" smtClean="0"/>
              <a:t>RNotebook</a:t>
            </a:r>
            <a:r>
              <a:rPr lang="en-US" dirty="0" smtClean="0"/>
              <a:t> is great! </a:t>
            </a:r>
          </a:p>
          <a:p>
            <a:r>
              <a:rPr lang="en-US" dirty="0" smtClean="0"/>
              <a:t>Look for inconsistencies in naming/codes</a:t>
            </a:r>
          </a:p>
          <a:p>
            <a:r>
              <a:rPr lang="en-US" dirty="0" smtClean="0"/>
              <a:t>Look for outliers in numerical data</a:t>
            </a:r>
          </a:p>
          <a:p>
            <a:r>
              <a:rPr lang="en-US" dirty="0" smtClean="0"/>
              <a:t>Look for leading or trailing spaces</a:t>
            </a:r>
          </a:p>
          <a:p>
            <a:r>
              <a:rPr lang="en-US" dirty="0" smtClean="0"/>
              <a:t>Mark problematic data with QC flags (note in Notes section)</a:t>
            </a:r>
          </a:p>
          <a:p>
            <a:r>
              <a:rPr lang="en-US" dirty="0" smtClean="0"/>
              <a:t>From </a:t>
            </a:r>
            <a:r>
              <a:rPr lang="en-US" dirty="0" err="1" smtClean="0"/>
              <a:t>dyamic</a:t>
            </a:r>
            <a:r>
              <a:rPr lang="en-US" dirty="0" smtClean="0"/>
              <a:t> ecology: </a:t>
            </a:r>
          </a:p>
          <a:p>
            <a:r>
              <a:rPr lang="en-US" dirty="0" smtClean="0"/>
              <a:t>tons of tools for data cleaning. In business called ETL (extract, transform and load). Data Carpentry uses </a:t>
            </a:r>
            <a:r>
              <a:rPr lang="en-US" dirty="0" err="1" smtClean="0"/>
              <a:t>OpenRefine</a:t>
            </a:r>
            <a:r>
              <a:rPr lang="en-US" dirty="0" smtClean="0"/>
              <a:t>. I like </a:t>
            </a:r>
            <a:r>
              <a:rPr lang="en-US" dirty="0" err="1" smtClean="0"/>
              <a:t>awk</a:t>
            </a:r>
            <a:r>
              <a:rPr lang="en-US" dirty="0" smtClean="0"/>
              <a:t>. Many </a:t>
            </a:r>
            <a:r>
              <a:rPr lang="en-US" dirty="0" err="1" smtClean="0"/>
              <a:t>bioinformaticians</a:t>
            </a:r>
            <a:r>
              <a:rPr lang="en-US" dirty="0" smtClean="0"/>
              <a:t> prefer PERL. You could write VBA scripts in Excel. And R. hand editing Excel spreadsheets is right out. </a:t>
            </a:r>
          </a:p>
          <a:p>
            <a:r>
              <a:rPr lang="en-US" dirty="0" smtClean="0"/>
              <a:t>Always check against raw data to make sure things ran as you expected it</a:t>
            </a:r>
          </a:p>
          <a:p>
            <a:endParaRPr lang="en-US" dirty="0"/>
          </a:p>
        </p:txBody>
      </p:sp>
    </p:spTree>
    <p:extLst>
      <p:ext uri="{BB962C8B-B14F-4D97-AF65-F5344CB8AC3E}">
        <p14:creationId xmlns:p14="http://schemas.microsoft.com/office/powerpoint/2010/main" val="2678202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92500"/>
          </a:bodyPr>
          <a:lstStyle/>
          <a:p>
            <a:r>
              <a:rPr lang="en-US" dirty="0" smtClean="0"/>
              <a:t>Find errors in this database (</a:t>
            </a:r>
            <a:r>
              <a:rPr lang="en-US" dirty="0" err="1" smtClean="0"/>
              <a:t>SaipanGuamTransplant_asentered.csv</a:t>
            </a:r>
            <a:r>
              <a:rPr lang="en-US" dirty="0" smtClean="0"/>
              <a:t>). </a:t>
            </a:r>
          </a:p>
          <a:p>
            <a:r>
              <a:rPr lang="en-US" dirty="0" smtClean="0"/>
              <a:t>Some common things you can fix</a:t>
            </a:r>
          </a:p>
          <a:p>
            <a:pPr lvl="1"/>
            <a:r>
              <a:rPr lang="en-US" dirty="0" smtClean="0"/>
              <a:t>Case (</a:t>
            </a:r>
            <a:r>
              <a:rPr lang="en-US" dirty="0" err="1" smtClean="0"/>
              <a:t>tolower</a:t>
            </a:r>
            <a:r>
              <a:rPr lang="en-US" dirty="0" smtClean="0"/>
              <a:t>), date format</a:t>
            </a:r>
          </a:p>
          <a:p>
            <a:pPr lvl="1"/>
            <a:r>
              <a:rPr lang="en-US" dirty="0" err="1" smtClean="0"/>
              <a:t>Tidyr</a:t>
            </a:r>
            <a:r>
              <a:rPr lang="en-US" dirty="0" smtClean="0"/>
              <a:t> </a:t>
            </a:r>
          </a:p>
          <a:p>
            <a:pPr lvl="2"/>
            <a:r>
              <a:rPr lang="en-US" dirty="0" smtClean="0"/>
              <a:t>Wide to long, long to wide</a:t>
            </a:r>
          </a:p>
          <a:p>
            <a:pPr lvl="2"/>
            <a:r>
              <a:rPr lang="en-US" dirty="0" smtClean="0"/>
              <a:t>One column into several</a:t>
            </a:r>
          </a:p>
          <a:p>
            <a:pPr lvl="2"/>
            <a:r>
              <a:rPr lang="en-US" dirty="0" smtClean="0"/>
              <a:t>Several columns into one</a:t>
            </a:r>
          </a:p>
          <a:p>
            <a:r>
              <a:rPr lang="en-US" dirty="0" smtClean="0"/>
              <a:t>We’ll work more on cleaning datasets next week. </a:t>
            </a:r>
            <a:endParaRPr lang="en-US" dirty="0"/>
          </a:p>
        </p:txBody>
      </p:sp>
    </p:spTree>
    <p:extLst>
      <p:ext uri="{BB962C8B-B14F-4D97-AF65-F5344CB8AC3E}">
        <p14:creationId xmlns:p14="http://schemas.microsoft.com/office/powerpoint/2010/main" val="1656448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SzPct val="100000"/>
              <a:buNone/>
            </a:pPr>
            <a:r>
              <a:rPr lang="en-US" b="1" dirty="0" smtClean="0">
                <a:ea typeface="ＭＳ Ｐゴシック" pitchFamily="34" charset="-128"/>
              </a:rPr>
              <a:t>Metadata is: Data ‘reporting’</a:t>
            </a:r>
          </a:p>
          <a:p>
            <a:pPr>
              <a:buSzPct val="100000"/>
            </a:pPr>
            <a:endParaRPr lang="en-US" dirty="0" smtClean="0">
              <a:ea typeface="ＭＳ Ｐゴシック" pitchFamily="34" charset="-128"/>
            </a:endParaRPr>
          </a:p>
          <a:p>
            <a:pPr>
              <a:buSzPct val="100000"/>
            </a:pPr>
            <a:r>
              <a:rPr lang="en-US" dirty="0" smtClean="0">
                <a:ea typeface="ＭＳ Ｐゴシック" pitchFamily="34" charset="-128"/>
              </a:rPr>
              <a:t> </a:t>
            </a:r>
            <a:r>
              <a:rPr lang="en-US" b="1" dirty="0" smtClean="0">
                <a:ea typeface="ＭＳ Ｐゴシック" pitchFamily="34" charset="-128"/>
              </a:rPr>
              <a:t>WHO</a:t>
            </a:r>
            <a:r>
              <a:rPr lang="en-US" dirty="0" smtClean="0">
                <a:ea typeface="ＭＳ Ｐゴシック" pitchFamily="34" charset="-128"/>
              </a:rPr>
              <a:t> created the data?</a:t>
            </a:r>
          </a:p>
          <a:p>
            <a:pPr>
              <a:buSzPct val="100000"/>
            </a:pPr>
            <a:r>
              <a:rPr lang="en-US" dirty="0" smtClean="0">
                <a:ea typeface="ＭＳ Ｐゴシック" pitchFamily="34" charset="-128"/>
              </a:rPr>
              <a:t> </a:t>
            </a:r>
            <a:r>
              <a:rPr lang="en-US" b="1" dirty="0" smtClean="0">
                <a:ea typeface="ＭＳ Ｐゴシック" pitchFamily="34" charset="-128"/>
              </a:rPr>
              <a:t>WHAT</a:t>
            </a:r>
            <a:r>
              <a:rPr lang="en-US" dirty="0" smtClean="0">
                <a:ea typeface="ＭＳ Ｐゴシック" pitchFamily="34" charset="-128"/>
              </a:rPr>
              <a:t> is the content of the data?</a:t>
            </a:r>
          </a:p>
          <a:p>
            <a:pPr>
              <a:buSzPct val="100000"/>
            </a:pPr>
            <a:r>
              <a:rPr lang="en-US" dirty="0" smtClean="0">
                <a:ea typeface="ＭＳ Ｐゴシック" pitchFamily="34" charset="-128"/>
              </a:rPr>
              <a:t> </a:t>
            </a:r>
            <a:r>
              <a:rPr lang="en-US" b="1" dirty="0" smtClean="0">
                <a:ea typeface="ＭＳ Ｐゴシック" pitchFamily="34" charset="-128"/>
              </a:rPr>
              <a:t>WHEN</a:t>
            </a:r>
            <a:r>
              <a:rPr lang="en-US" dirty="0" smtClean="0">
                <a:ea typeface="ＭＳ Ｐゴシック" pitchFamily="34" charset="-128"/>
              </a:rPr>
              <a:t> were the data created?</a:t>
            </a:r>
          </a:p>
          <a:p>
            <a:pPr>
              <a:buSzPct val="100000"/>
            </a:pPr>
            <a:r>
              <a:rPr lang="en-US" dirty="0" smtClean="0">
                <a:ea typeface="ＭＳ Ｐゴシック" pitchFamily="34" charset="-128"/>
              </a:rPr>
              <a:t> </a:t>
            </a:r>
            <a:r>
              <a:rPr lang="en-US" b="1" dirty="0" smtClean="0">
                <a:ea typeface="ＭＳ Ｐゴシック" pitchFamily="34" charset="-128"/>
              </a:rPr>
              <a:t>WHERE</a:t>
            </a:r>
            <a:r>
              <a:rPr lang="en-US" dirty="0" smtClean="0">
                <a:ea typeface="ＭＳ Ｐゴシック" pitchFamily="34" charset="-128"/>
              </a:rPr>
              <a:t> is it geographically?</a:t>
            </a:r>
          </a:p>
          <a:p>
            <a:pPr>
              <a:buSzPct val="100000"/>
            </a:pPr>
            <a:r>
              <a:rPr lang="en-US" dirty="0" smtClean="0">
                <a:ea typeface="ＭＳ Ｐゴシック" pitchFamily="34" charset="-128"/>
              </a:rPr>
              <a:t> </a:t>
            </a:r>
            <a:r>
              <a:rPr lang="en-US" b="1" dirty="0" smtClean="0">
                <a:ea typeface="ＭＳ Ｐゴシック" pitchFamily="34" charset="-128"/>
              </a:rPr>
              <a:t>HOW</a:t>
            </a:r>
            <a:r>
              <a:rPr lang="en-US" dirty="0" smtClean="0">
                <a:ea typeface="ＭＳ Ｐゴシック" pitchFamily="34" charset="-128"/>
              </a:rPr>
              <a:t> were the data developed?</a:t>
            </a:r>
          </a:p>
          <a:p>
            <a:pPr>
              <a:buSzPct val="100000"/>
            </a:pPr>
            <a:r>
              <a:rPr lang="en-US" dirty="0" smtClean="0">
                <a:ea typeface="ＭＳ Ｐゴシック" pitchFamily="34" charset="-128"/>
              </a:rPr>
              <a:t> </a:t>
            </a:r>
            <a:r>
              <a:rPr lang="en-US" b="1" dirty="0" smtClean="0">
                <a:ea typeface="ＭＳ Ｐゴシック" pitchFamily="34" charset="-128"/>
              </a:rPr>
              <a:t>WHY</a:t>
            </a:r>
            <a:r>
              <a:rPr lang="en-US" dirty="0" smtClean="0">
                <a:ea typeface="ＭＳ Ｐゴシック" pitchFamily="34" charset="-128"/>
              </a:rPr>
              <a:t> were the data developed?</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What is Metadata?</a:t>
            </a:r>
          </a:p>
        </p:txBody>
      </p:sp>
      <p:sp>
        <p:nvSpPr>
          <p:cNvPr id="6" name="TextBox 5"/>
          <p:cNvSpPr txBox="1"/>
          <p:nvPr/>
        </p:nvSpPr>
        <p:spPr>
          <a:xfrm rot="16200000">
            <a:off x="7043490" y="3771964"/>
            <a:ext cx="2676102" cy="230832"/>
          </a:xfrm>
          <a:prstGeom prst="rect">
            <a:avLst/>
          </a:prstGeom>
          <a:noFill/>
        </p:spPr>
        <p:txBody>
          <a:bodyPr wrap="square" rtlCol="0">
            <a:spAutoFit/>
          </a:bodyPr>
          <a:lstStyle/>
          <a:p>
            <a:pPr fontAlgn="base">
              <a:spcBef>
                <a:spcPct val="0"/>
              </a:spcBef>
              <a:spcAft>
                <a:spcPct val="0"/>
              </a:spcAft>
            </a:pPr>
            <a:r>
              <a:rPr lang="en-US" sz="900" dirty="0">
                <a:solidFill>
                  <a:prstClr val="white">
                    <a:lumMod val="75000"/>
                  </a:prstClr>
                </a:solidFill>
                <a:latin typeface="Arial" charset="0"/>
                <a:cs typeface="Arial" charset="0"/>
              </a:rPr>
              <a:t>Photo by Michelle Chang. All Rights Reserved</a:t>
            </a:r>
            <a:endParaRPr lang="en-US" sz="900" dirty="0">
              <a:solidFill>
                <a:prstClr val="white">
                  <a:lumMod val="75000"/>
                </a:prstClr>
              </a:solidFill>
              <a:latin typeface="Arial" charset="0"/>
              <a:cs typeface="Arial" charset="0"/>
            </a:endParaRPr>
          </a:p>
        </p:txBody>
      </p:sp>
      <p:sp>
        <p:nvSpPr>
          <p:cNvPr id="2" name="AutoShape 2" descr="https://fbcdn-sphotos-a.akamaihd.net/hphotos-ak-snc7/4175_747810285091_6005554_42724344_4675688_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prstClr val="black"/>
              </a:solidFill>
              <a:latin typeface="Arial" charset="0"/>
              <a:cs typeface="Arial" charset="0"/>
            </a:endParaRPr>
          </a:p>
        </p:txBody>
      </p:sp>
      <p:sp>
        <p:nvSpPr>
          <p:cNvPr id="3" name="AutoShape 4" descr="https://fbcdn-sphotos-a.akamaihd.net/hphotos-ak-snc7/4175_747810285091_6005554_42724344_4675688_n.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prstClr val="black"/>
              </a:solidFill>
              <a:latin typeface="Arial" charset="0"/>
              <a:cs typeface="Arial" charset="0"/>
            </a:endParaRPr>
          </a:p>
        </p:txBody>
      </p:sp>
      <p:pic>
        <p:nvPicPr>
          <p:cNvPr id="1029" name="Picture 5" descr="\\babylon\co2012\mchang\Desktop\4175_747810285091_6005554_42724344_4675688_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350" y="1869000"/>
            <a:ext cx="2455875" cy="327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82803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459390" y="1533183"/>
            <a:ext cx="7993117" cy="4737551"/>
          </a:xfrm>
        </p:spPr>
        <p:txBody>
          <a:bodyPr>
            <a:noAutofit/>
          </a:bodyPr>
          <a:lstStyle/>
          <a:p>
            <a:pPr>
              <a:buSzPct val="100000"/>
            </a:pPr>
            <a:r>
              <a:rPr lang="en-US" b="1" dirty="0">
                <a:ea typeface="ＭＳ Ｐゴシック" pitchFamily="34" charset="-128"/>
              </a:rPr>
              <a:t>Ecological Metadata Language (EML)</a:t>
            </a:r>
          </a:p>
          <a:p>
            <a:pPr lvl="1"/>
            <a:r>
              <a:rPr lang="en-US" dirty="0">
                <a:ea typeface="ＭＳ Ｐゴシック" pitchFamily="34" charset="-128"/>
              </a:rPr>
              <a:t>Focus on ecological data</a:t>
            </a:r>
          </a:p>
          <a:p>
            <a:pPr lvl="1"/>
            <a:r>
              <a:rPr lang="en-US" dirty="0">
                <a:ea typeface="ＭＳ Ｐゴシック" pitchFamily="34" charset="-128"/>
              </a:rPr>
              <a:t>http://</a:t>
            </a:r>
            <a:r>
              <a:rPr lang="en-US" dirty="0" err="1">
                <a:ea typeface="ＭＳ Ｐゴシック" pitchFamily="34" charset="-128"/>
              </a:rPr>
              <a:t>knb.ecoinformatics.org</a:t>
            </a:r>
            <a:r>
              <a:rPr lang="en-US" dirty="0">
                <a:ea typeface="ＭＳ Ｐゴシック" pitchFamily="34" charset="-128"/>
              </a:rPr>
              <a:t>/</a:t>
            </a:r>
            <a:r>
              <a:rPr lang="en-US" dirty="0" err="1">
                <a:ea typeface="ＭＳ Ｐゴシック" pitchFamily="34" charset="-128"/>
              </a:rPr>
              <a:t>eml_metadata_guide.html</a:t>
            </a:r>
            <a:endParaRPr lang="en-US" dirty="0">
              <a:ea typeface="ＭＳ Ｐゴシック" pitchFamily="34" charset="-128"/>
            </a:endParaRPr>
          </a:p>
          <a:p>
            <a:pPr>
              <a:buSzPct val="100000"/>
            </a:pPr>
            <a:r>
              <a:rPr lang="en-US" b="1" dirty="0">
                <a:ea typeface="ＭＳ Ｐゴシック" pitchFamily="34" charset="-128"/>
              </a:rPr>
              <a:t>Darwin Core</a:t>
            </a:r>
          </a:p>
          <a:p>
            <a:pPr lvl="1"/>
            <a:r>
              <a:rPr lang="en-US" dirty="0">
                <a:ea typeface="ＭＳ Ｐゴシック" pitchFamily="34" charset="-128"/>
              </a:rPr>
              <a:t>Emphasis on museum specimens</a:t>
            </a:r>
          </a:p>
          <a:p>
            <a:pPr lvl="1"/>
            <a:r>
              <a:rPr lang="en-US" dirty="0">
                <a:ea typeface="ＭＳ Ｐゴシック" pitchFamily="34" charset="-128"/>
              </a:rPr>
              <a:t>http://</a:t>
            </a:r>
            <a:r>
              <a:rPr lang="en-US" dirty="0" err="1">
                <a:ea typeface="ＭＳ Ｐゴシック" pitchFamily="34" charset="-128"/>
              </a:rPr>
              <a:t>rs.tdwg.org</a:t>
            </a:r>
            <a:r>
              <a:rPr lang="en-US" dirty="0">
                <a:ea typeface="ＭＳ Ｐゴシック" pitchFamily="34" charset="-128"/>
              </a:rPr>
              <a:t>/</a:t>
            </a:r>
            <a:r>
              <a:rPr lang="en-US" dirty="0" err="1">
                <a:ea typeface="ＭＳ Ｐゴシック" pitchFamily="34" charset="-128"/>
              </a:rPr>
              <a:t>dwc</a:t>
            </a:r>
            <a:r>
              <a:rPr lang="en-US" dirty="0">
                <a:ea typeface="ＭＳ Ｐゴシック" pitchFamily="34" charset="-128"/>
              </a:rPr>
              <a:t>/</a:t>
            </a:r>
            <a:r>
              <a:rPr lang="en-US" dirty="0" err="1">
                <a:ea typeface="ＭＳ Ｐゴシック" pitchFamily="34" charset="-128"/>
              </a:rPr>
              <a:t>index.htm</a:t>
            </a:r>
            <a:endParaRPr lang="en-US" dirty="0">
              <a:ea typeface="ＭＳ Ｐゴシック" pitchFamily="34" charset="-128"/>
            </a:endParaRPr>
          </a:p>
          <a:p>
            <a:pPr>
              <a:buSzPct val="100000"/>
            </a:pPr>
            <a:r>
              <a:rPr lang="en-US" b="1" dirty="0">
                <a:ea typeface="ＭＳ Ｐゴシック" pitchFamily="34" charset="-128"/>
              </a:rPr>
              <a:t>Geography Markup Language (GML)</a:t>
            </a:r>
          </a:p>
          <a:p>
            <a:pPr lvl="1"/>
            <a:r>
              <a:rPr lang="en-US" dirty="0">
                <a:ea typeface="ＭＳ Ｐゴシック" pitchFamily="34" charset="-128"/>
              </a:rPr>
              <a:t>Emphasis on geographic features (roads, highways, bridges)</a:t>
            </a:r>
          </a:p>
          <a:p>
            <a:pPr lvl="1"/>
            <a:r>
              <a:rPr lang="en-US" dirty="0">
                <a:ea typeface="ＭＳ Ｐゴシック" pitchFamily="34" charset="-128"/>
              </a:rPr>
              <a:t>http://</a:t>
            </a:r>
            <a:r>
              <a:rPr lang="en-US" dirty="0" err="1">
                <a:ea typeface="ＭＳ Ｐゴシック" pitchFamily="34" charset="-128"/>
              </a:rPr>
              <a:t>www.opengeospatial.org</a:t>
            </a:r>
            <a:r>
              <a:rPr lang="en-US" dirty="0">
                <a:ea typeface="ＭＳ Ｐゴシック" pitchFamily="34" charset="-128"/>
              </a:rPr>
              <a:t>/standards/</a:t>
            </a:r>
            <a:r>
              <a:rPr lang="en-US" dirty="0" err="1">
                <a:ea typeface="ＭＳ Ｐゴシック" pitchFamily="34" charset="-128"/>
              </a:rPr>
              <a:t>gml</a:t>
            </a:r>
            <a:endParaRPr lang="en-US" dirty="0">
              <a:ea typeface="ＭＳ Ｐゴシック" pitchFamily="34" charset="-128"/>
            </a:endParaRPr>
          </a:p>
          <a:p>
            <a:pPr>
              <a:buClr>
                <a:srgbClr val="177F8A"/>
              </a:buClr>
              <a:buSzPct val="100000"/>
              <a:buNone/>
            </a:pPr>
            <a:endParaRPr lang="en-US" sz="2000" dirty="0" smtClean="0">
              <a:ea typeface="ＭＳ Ｐゴシック" pitchFamily="34" charset="-128"/>
            </a:endParaRPr>
          </a:p>
          <a:p>
            <a:pPr>
              <a:buFont typeface="Arial" pitchFamily="34" charset="0"/>
              <a:buChar char="•"/>
            </a:pPr>
            <a:endParaRPr lang="en-US" sz="20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Multiple Metadata Standards Exist: Examples</a:t>
            </a:r>
          </a:p>
        </p:txBody>
      </p:sp>
    </p:spTree>
    <p:extLst>
      <p:ext uri="{BB962C8B-B14F-4D97-AF65-F5344CB8AC3E}">
        <p14:creationId xmlns:p14="http://schemas.microsoft.com/office/powerpoint/2010/main" val="26075494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748301"/>
            <a:ext cx="7993117" cy="4737551"/>
          </a:xfrm>
        </p:spPr>
        <p:txBody>
          <a:bodyPr>
            <a:noAutofit/>
          </a:bodyPr>
          <a:lstStyle/>
          <a:p>
            <a:pPr>
              <a:buClr>
                <a:schemeClr val="accent1">
                  <a:lumMod val="75000"/>
                </a:schemeClr>
              </a:buClr>
              <a:buSzPct val="95000"/>
            </a:pPr>
            <a:r>
              <a:rPr lang="en-US" dirty="0">
                <a:ea typeface="ＭＳ Ｐゴシック" pitchFamily="34" charset="-128"/>
              </a:rPr>
              <a:t>Organize your </a:t>
            </a:r>
            <a:r>
              <a:rPr lang="en-US" dirty="0" smtClean="0">
                <a:ea typeface="ＭＳ Ｐゴシック" pitchFamily="34" charset="-128"/>
              </a:rPr>
              <a:t>information</a:t>
            </a:r>
          </a:p>
          <a:p>
            <a:pPr lvl="1">
              <a:buClr>
                <a:schemeClr val="accent1">
                  <a:lumMod val="75000"/>
                </a:schemeClr>
              </a:buClr>
              <a:buSzPct val="90000"/>
            </a:pPr>
            <a:r>
              <a:rPr lang="en-US" dirty="0" smtClean="0">
                <a:ea typeface="ＭＳ Ｐゴシック" pitchFamily="34" charset="-128"/>
              </a:rPr>
              <a:t>Did you write a project abstract to obtain funding for your proposal? Re-use it in your metadata! </a:t>
            </a:r>
          </a:p>
          <a:p>
            <a:pPr lvl="1">
              <a:buClr>
                <a:schemeClr val="accent1">
                  <a:lumMod val="75000"/>
                </a:schemeClr>
              </a:buClr>
              <a:buSzPct val="90000"/>
            </a:pPr>
            <a:r>
              <a:rPr lang="en-US" dirty="0" smtClean="0">
                <a:ea typeface="ＭＳ Ｐゴシック" pitchFamily="34" charset="-128"/>
              </a:rPr>
              <a:t>Did you use a lab notebook or other notes during the data development process that define measurements and other parameters? </a:t>
            </a:r>
          </a:p>
          <a:p>
            <a:pPr lvl="1">
              <a:buClr>
                <a:schemeClr val="accent1">
                  <a:lumMod val="75000"/>
                </a:schemeClr>
              </a:buClr>
              <a:buSzPct val="90000"/>
            </a:pPr>
            <a:r>
              <a:rPr lang="en-US" dirty="0" smtClean="0">
                <a:ea typeface="ＭＳ Ｐゴシック" pitchFamily="34" charset="-128"/>
              </a:rPr>
              <a:t>Do you have the contact information for colleagues you worked with?</a:t>
            </a:r>
          </a:p>
          <a:p>
            <a:pPr lvl="1">
              <a:buClr>
                <a:schemeClr val="accent1">
                  <a:lumMod val="75000"/>
                </a:schemeClr>
              </a:buClr>
              <a:buSzPct val="90000"/>
            </a:pPr>
            <a:r>
              <a:rPr lang="en-US" dirty="0" smtClean="0">
                <a:ea typeface="ＭＳ Ｐゴシック" pitchFamily="34" charset="-128"/>
              </a:rPr>
              <a:t>What about citations for other data sources you used in your project?</a:t>
            </a:r>
            <a:endParaRPr lang="en-US" dirty="0">
              <a:ea typeface="ＭＳ Ｐゴシック" pitchFamily="34" charset="-128"/>
            </a:endParaRPr>
          </a:p>
          <a:p>
            <a:pPr>
              <a:buClr>
                <a:schemeClr val="accent1">
                  <a:lumMod val="75000"/>
                </a:schemeClr>
              </a:buClr>
              <a:buSzPct val="95000"/>
            </a:pPr>
            <a:r>
              <a:rPr lang="en-US" dirty="0">
                <a:ea typeface="ＭＳ Ｐゴシック" pitchFamily="34" charset="-128"/>
              </a:rPr>
              <a:t>Write your metadata </a:t>
            </a:r>
            <a:r>
              <a:rPr lang="en-US" dirty="0" smtClean="0">
                <a:ea typeface="ＭＳ Ｐゴシック" pitchFamily="34" charset="-128"/>
              </a:rPr>
              <a:t>using a metadata tool</a:t>
            </a:r>
            <a:endParaRPr lang="en-US" dirty="0">
              <a:ea typeface="ＭＳ Ｐゴシック" pitchFamily="34" charset="-128"/>
            </a:endParaRPr>
          </a:p>
          <a:p>
            <a:pPr>
              <a:buClr>
                <a:schemeClr val="accent1">
                  <a:lumMod val="75000"/>
                </a:schemeClr>
              </a:buClr>
              <a:buSzPct val="95000"/>
            </a:pPr>
            <a:r>
              <a:rPr lang="en-US" dirty="0">
                <a:ea typeface="ＭＳ Ｐゴシック" pitchFamily="34" charset="-128"/>
              </a:rPr>
              <a:t>Review for accuracy and completeness</a:t>
            </a:r>
          </a:p>
          <a:p>
            <a:pPr>
              <a:buClr>
                <a:schemeClr val="accent1">
                  <a:lumMod val="75000"/>
                </a:schemeClr>
              </a:buClr>
              <a:buSzPct val="95000"/>
            </a:pPr>
            <a:r>
              <a:rPr lang="en-US" dirty="0">
                <a:ea typeface="ＭＳ Ｐゴシック" pitchFamily="34" charset="-128"/>
              </a:rPr>
              <a:t>Have someone else read your record</a:t>
            </a:r>
          </a:p>
          <a:p>
            <a:pPr>
              <a:buClr>
                <a:schemeClr val="accent1">
                  <a:lumMod val="75000"/>
                </a:schemeClr>
              </a:buClr>
              <a:buSzPct val="95000"/>
            </a:pPr>
            <a:r>
              <a:rPr lang="en-US" dirty="0">
                <a:ea typeface="ＭＳ Ｐゴシック" pitchFamily="34" charset="-128"/>
              </a:rPr>
              <a:t>Revise the record, based on comments from your reviewer</a:t>
            </a:r>
          </a:p>
          <a:p>
            <a:pPr>
              <a:buClr>
                <a:schemeClr val="accent1">
                  <a:lumMod val="75000"/>
                </a:schemeClr>
              </a:buClr>
              <a:buSzPct val="95000"/>
            </a:pPr>
            <a:r>
              <a:rPr lang="en-US" dirty="0">
                <a:ea typeface="ＭＳ Ｐゴシック" pitchFamily="34" charset="-128"/>
              </a:rPr>
              <a:t>Review once more before you publish</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0"/>
            <a:ext cx="9144000" cy="701018"/>
          </a:xfrm>
        </p:spPr>
        <p:txBody>
          <a:bodyPr>
            <a:normAutofit/>
          </a:bodyPr>
          <a:lstStyle/>
          <a:p>
            <a:r>
              <a:rPr lang="en-US" dirty="0">
                <a:ea typeface="ＭＳ Ｐゴシック" pitchFamily="34" charset="-128"/>
              </a:rPr>
              <a:t>Steps to Create Quality Metadata</a:t>
            </a:r>
            <a:endParaRPr lang="en-US" dirty="0" smtClean="0">
              <a:ea typeface="ＭＳ Ｐゴシック" pitchFamily="34" charset="-128"/>
            </a:endParaRPr>
          </a:p>
        </p:txBody>
      </p:sp>
    </p:spTree>
    <p:extLst>
      <p:ext uri="{BB962C8B-B14F-4D97-AF65-F5344CB8AC3E}">
        <p14:creationId xmlns:p14="http://schemas.microsoft.com/office/powerpoint/2010/main" val="19427678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Preserving data</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Short term storage</a:t>
            </a:r>
          </a:p>
          <a:p>
            <a:pPr lvl="1"/>
            <a:r>
              <a:rPr lang="en-US" dirty="0" smtClean="0"/>
              <a:t>Duplicate versions of hard copies of data</a:t>
            </a:r>
          </a:p>
          <a:p>
            <a:pPr lvl="1"/>
            <a:r>
              <a:rPr lang="en-US" dirty="0" smtClean="0"/>
              <a:t>Back up electronic copies of data both on site and offsite (e.g. ISU network, </a:t>
            </a:r>
            <a:r>
              <a:rPr lang="en-US" dirty="0" err="1" smtClean="0"/>
              <a:t>CyBox</a:t>
            </a:r>
            <a:r>
              <a:rPr lang="en-US" dirty="0" smtClean="0"/>
              <a:t>, </a:t>
            </a:r>
            <a:r>
              <a:rPr lang="en-US" dirty="0" err="1" smtClean="0"/>
              <a:t>Dropbox</a:t>
            </a:r>
            <a:r>
              <a:rPr lang="en-US" dirty="0" smtClean="0"/>
              <a:t>, </a:t>
            </a:r>
            <a:r>
              <a:rPr lang="en-US" dirty="0" err="1" smtClean="0"/>
              <a:t>GitHub</a:t>
            </a:r>
            <a:r>
              <a:rPr lang="en-US" dirty="0" smtClean="0"/>
              <a:t>)</a:t>
            </a:r>
          </a:p>
          <a:p>
            <a:r>
              <a:rPr lang="en-US" dirty="0" smtClean="0"/>
              <a:t>Long term storage</a:t>
            </a:r>
          </a:p>
          <a:p>
            <a:r>
              <a:rPr lang="en-US" dirty="0" smtClean="0"/>
              <a:t>Data sharing</a:t>
            </a:r>
          </a:p>
          <a:p>
            <a:pPr lvl="1"/>
            <a:r>
              <a:rPr lang="en-US" dirty="0" smtClean="0"/>
              <a:t>Dryad – data underlying scientific &amp; medical pubs</a:t>
            </a:r>
          </a:p>
          <a:p>
            <a:pPr lvl="1"/>
            <a:r>
              <a:rPr lang="en-US" dirty="0" err="1" smtClean="0"/>
              <a:t>Figshare</a:t>
            </a:r>
            <a:r>
              <a:rPr lang="en-US" dirty="0" smtClean="0"/>
              <a:t> – any data, published or unpublished; get a DOI for each submission with all support files</a:t>
            </a:r>
          </a:p>
          <a:p>
            <a:pPr lvl="1"/>
            <a:r>
              <a:rPr lang="en-US" dirty="0" smtClean="0"/>
              <a:t>Taxon or field-specific (e.g. ITIS, NCBI, GBIF, </a:t>
            </a:r>
            <a:r>
              <a:rPr lang="en-US" dirty="0" err="1" smtClean="0"/>
              <a:t>FlyBase</a:t>
            </a:r>
            <a:r>
              <a:rPr lang="en-US" dirty="0" smtClean="0"/>
              <a:t>)</a:t>
            </a:r>
            <a:endParaRPr lang="en-US" dirty="0"/>
          </a:p>
        </p:txBody>
      </p:sp>
    </p:spTree>
    <p:extLst>
      <p:ext uri="{BB962C8B-B14F-4D97-AF65-F5344CB8AC3E}">
        <p14:creationId xmlns:p14="http://schemas.microsoft.com/office/powerpoint/2010/main" val="2579988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Nuts &amp; Bolts</a:t>
            </a:r>
            <a:endParaRPr lang="en-US" dirty="0"/>
          </a:p>
        </p:txBody>
      </p:sp>
      <p:sp>
        <p:nvSpPr>
          <p:cNvPr id="3" name="Content Placeholder 2"/>
          <p:cNvSpPr>
            <a:spLocks noGrp="1"/>
          </p:cNvSpPr>
          <p:nvPr>
            <p:ph idx="1"/>
          </p:nvPr>
        </p:nvSpPr>
        <p:spPr/>
        <p:txBody>
          <a:bodyPr/>
          <a:lstStyle/>
          <a:p>
            <a:pPr lvl="1"/>
            <a:r>
              <a:rPr lang="en-US" dirty="0"/>
              <a:t>Can everyone access </a:t>
            </a:r>
            <a:r>
              <a:rPr lang="en-US" dirty="0" err="1"/>
              <a:t>GitHub</a:t>
            </a:r>
            <a:r>
              <a:rPr lang="en-US" dirty="0"/>
              <a:t> from </a:t>
            </a:r>
            <a:r>
              <a:rPr lang="en-US" dirty="0" err="1"/>
              <a:t>RStudio</a:t>
            </a:r>
            <a:r>
              <a:rPr lang="en-US" dirty="0"/>
              <a:t>? </a:t>
            </a:r>
          </a:p>
          <a:p>
            <a:pPr lvl="1"/>
            <a:r>
              <a:rPr lang="en-US" dirty="0"/>
              <a:t>Jitter</a:t>
            </a:r>
          </a:p>
          <a:p>
            <a:pPr lvl="1"/>
            <a:r>
              <a:rPr lang="en-US" dirty="0"/>
              <a:t>Repositories - each person make their own repository for their own </a:t>
            </a:r>
            <a:r>
              <a:rPr lang="en-US" dirty="0" smtClean="0"/>
              <a:t>work</a:t>
            </a:r>
            <a:endParaRPr lang="en-US" dirty="0"/>
          </a:p>
        </p:txBody>
      </p:sp>
    </p:spTree>
    <p:extLst>
      <p:ext uri="{BB962C8B-B14F-4D97-AF65-F5344CB8AC3E}">
        <p14:creationId xmlns:p14="http://schemas.microsoft.com/office/powerpoint/2010/main" val="28326681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082"/>
            <a:ext cx="8229600" cy="1143000"/>
          </a:xfrm>
        </p:spPr>
        <p:txBody>
          <a:bodyPr/>
          <a:lstStyle/>
          <a:p>
            <a:r>
              <a:rPr lang="en-US" dirty="0" smtClean="0"/>
              <a:t>Dryad – data sharing</a:t>
            </a:r>
            <a:endParaRPr lang="en-US" dirty="0"/>
          </a:p>
        </p:txBody>
      </p:sp>
      <p:sp>
        <p:nvSpPr>
          <p:cNvPr id="3" name="Content Placeholder 2"/>
          <p:cNvSpPr>
            <a:spLocks noGrp="1"/>
          </p:cNvSpPr>
          <p:nvPr>
            <p:ph idx="1"/>
          </p:nvPr>
        </p:nvSpPr>
        <p:spPr>
          <a:xfrm>
            <a:off x="229210" y="845487"/>
            <a:ext cx="8686800" cy="6193939"/>
          </a:xfrm>
        </p:spPr>
        <p:txBody>
          <a:bodyPr>
            <a:normAutofit fontScale="70000" lnSpcReduction="20000"/>
          </a:bodyPr>
          <a:lstStyle/>
          <a:p>
            <a:pPr marL="0" indent="0">
              <a:buNone/>
            </a:pPr>
            <a:r>
              <a:rPr lang="en-US" b="1" dirty="0" smtClean="0"/>
              <a:t>How can I make my data submission as accessible and reusable as possible?</a:t>
            </a:r>
          </a:p>
          <a:p>
            <a:r>
              <a:rPr lang="en-US" dirty="0" smtClean="0"/>
              <a:t>Provide ALL files needed to replicate your results, including code. One way to help ensure completeness is to explicitly link your data files (through their titles/descriptions) to the figures and analyses in your publication.</a:t>
            </a:r>
          </a:p>
          <a:p>
            <a:r>
              <a:rPr lang="en-US" dirty="0" smtClean="0"/>
              <a:t>Submit your data files in non-proprietary formats from which data can be easily extracted (e.g., CSV rather than PDF).</a:t>
            </a:r>
          </a:p>
          <a:p>
            <a:r>
              <a:rPr lang="en-US" dirty="0" smtClean="0"/>
              <a:t>Keep your file names short, informative, unique, and free of special characters.</a:t>
            </a:r>
          </a:p>
          <a:p>
            <a:r>
              <a:rPr lang="en-US" dirty="0" smtClean="0"/>
              <a:t>Consider submitting your data files in multiple formats if you think that will enhance their ability to be reanalyzed. View additional guidance and a list preferred Dryad file formats.</a:t>
            </a:r>
          </a:p>
          <a:p>
            <a:r>
              <a:rPr lang="en-US" dirty="0" smtClean="0"/>
              <a:t>Provide descriptive information within your data files (e.g., column headers in a spreadsheet).</a:t>
            </a:r>
          </a:p>
          <a:p>
            <a:r>
              <a:rPr lang="en-US" dirty="0" smtClean="0"/>
              <a:t>Provide a ReadMe file that provides contextual information about the data file so that it can be interpreted correctly.</a:t>
            </a:r>
          </a:p>
          <a:p>
            <a:r>
              <a:rPr lang="en-US" dirty="0" smtClean="0"/>
              <a:t>Provide titles, descriptions and keywords for your </a:t>
            </a:r>
            <a:r>
              <a:rPr lang="en-US" dirty="0" err="1" smtClean="0"/>
              <a:t>datafiles</a:t>
            </a:r>
            <a:r>
              <a:rPr lang="en-US" dirty="0" smtClean="0"/>
              <a:t>, to make the data more discoverable and to assist in understanding the relationship of the </a:t>
            </a:r>
            <a:r>
              <a:rPr lang="en-US" dirty="0" err="1" smtClean="0"/>
              <a:t>datafile</a:t>
            </a:r>
            <a:r>
              <a:rPr lang="en-US" dirty="0" smtClean="0"/>
              <a:t> to the publication.</a:t>
            </a:r>
            <a:endParaRPr lang="en-US" dirty="0"/>
          </a:p>
        </p:txBody>
      </p:sp>
    </p:spTree>
    <p:extLst>
      <p:ext uri="{BB962C8B-B14F-4D97-AF65-F5344CB8AC3E}">
        <p14:creationId xmlns:p14="http://schemas.microsoft.com/office/powerpoint/2010/main" val="18440533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Data </a:t>
            </a:r>
            <a:r>
              <a:rPr lang="en-US" dirty="0"/>
              <a:t>M</a:t>
            </a:r>
            <a:r>
              <a:rPr lang="en-US" dirty="0" smtClean="0"/>
              <a:t>anagement Overview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252250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375810" y="1546767"/>
            <a:ext cx="7993117" cy="3648417"/>
          </a:xfrm>
        </p:spPr>
        <p:txBody>
          <a:bodyPr>
            <a:noAutofit/>
          </a:bodyPr>
          <a:lstStyle/>
          <a:p>
            <a:pPr>
              <a:buClr>
                <a:schemeClr val="accent1">
                  <a:lumMod val="75000"/>
                </a:schemeClr>
              </a:buClr>
              <a:buSzPct val="100000"/>
            </a:pPr>
            <a:r>
              <a:rPr lang="en-US" dirty="0" smtClean="0">
                <a:ea typeface="ＭＳ Ｐゴシック" pitchFamily="34" charset="-128"/>
              </a:rPr>
              <a:t>Manage your data for yourself: </a:t>
            </a:r>
          </a:p>
          <a:p>
            <a:pPr lvl="1">
              <a:buClr>
                <a:schemeClr val="accent1">
                  <a:lumMod val="75000"/>
                </a:schemeClr>
              </a:buClr>
              <a:buSzPct val="90000"/>
              <a:buFont typeface="Courier New" pitchFamily="49" charset="0"/>
              <a:buChar char="o"/>
            </a:pPr>
            <a:r>
              <a:rPr lang="en-US" dirty="0" smtClean="0">
                <a:ea typeface="ＭＳ Ｐゴシック" pitchFamily="34" charset="-128"/>
              </a:rPr>
              <a:t>Keep yourself organized – be able to find your files (data inputs, analytic scripts, outputs at various stages of the analytic process, </a:t>
            </a:r>
            <a:r>
              <a:rPr lang="en-US" dirty="0" err="1" smtClean="0">
                <a:ea typeface="ＭＳ Ｐゴシック" pitchFamily="34" charset="-128"/>
              </a:rPr>
              <a:t>etc</a:t>
            </a:r>
            <a:r>
              <a:rPr lang="en-US" dirty="0" smtClean="0">
                <a:ea typeface="ＭＳ Ｐゴシック" pitchFamily="34" charset="-128"/>
              </a:rPr>
              <a:t>) </a:t>
            </a:r>
            <a:endParaRPr lang="en-US" dirty="0">
              <a:ea typeface="ＭＳ Ｐゴシック" pitchFamily="34" charset="-128"/>
            </a:endParaRPr>
          </a:p>
          <a:p>
            <a:pPr lvl="1">
              <a:buClr>
                <a:schemeClr val="accent1">
                  <a:lumMod val="75000"/>
                </a:schemeClr>
              </a:buClr>
              <a:buSzPct val="90000"/>
              <a:buFont typeface="Courier New" pitchFamily="49" charset="0"/>
              <a:buChar char="o"/>
            </a:pPr>
            <a:r>
              <a:rPr lang="en-US" dirty="0">
                <a:ea typeface="ＭＳ Ｐゴシック" pitchFamily="34" charset="-128"/>
              </a:rPr>
              <a:t>T</a:t>
            </a:r>
            <a:r>
              <a:rPr lang="en-US" dirty="0" smtClean="0">
                <a:ea typeface="ＭＳ Ｐゴシック" pitchFamily="34" charset="-128"/>
              </a:rPr>
              <a:t>rack your science processes for reproducibility – be able to match up your outputs with exact inputs and transformations that produced them</a:t>
            </a:r>
          </a:p>
          <a:p>
            <a:pPr lvl="1">
              <a:buClr>
                <a:schemeClr val="accent1">
                  <a:lumMod val="75000"/>
                </a:schemeClr>
              </a:buClr>
              <a:buSzPct val="90000"/>
              <a:buFont typeface="Courier New" pitchFamily="49" charset="0"/>
              <a:buChar char="o"/>
            </a:pPr>
            <a:r>
              <a:rPr lang="en-US" dirty="0" smtClean="0">
                <a:ea typeface="ＭＳ Ｐゴシック" pitchFamily="34" charset="-128"/>
              </a:rPr>
              <a:t>Better control versions of data – identify easily versions that can be periodically purged</a:t>
            </a:r>
          </a:p>
          <a:p>
            <a:pPr lvl="1">
              <a:buClr>
                <a:schemeClr val="accent1">
                  <a:lumMod val="75000"/>
                </a:schemeClr>
              </a:buClr>
              <a:buSzPct val="90000"/>
              <a:buFont typeface="Courier New" pitchFamily="49" charset="0"/>
              <a:buChar char="o"/>
            </a:pPr>
            <a:r>
              <a:rPr lang="en-US" dirty="0" smtClean="0">
                <a:ea typeface="ＭＳ Ｐゴシック" pitchFamily="34" charset="-128"/>
              </a:rPr>
              <a:t>Quality control your data more efficiently</a:t>
            </a:r>
          </a:p>
          <a:p>
            <a:pPr marL="393192" lvl="1" indent="0">
              <a:buClr>
                <a:srgbClr val="177F8A"/>
              </a:buClr>
              <a:buNone/>
            </a:pPr>
            <a:endParaRPr lang="en-US" sz="2000" dirty="0" smtClean="0">
              <a:ea typeface="ＭＳ Ｐゴシック" pitchFamily="34" charset="-128"/>
            </a:endParaRPr>
          </a:p>
        </p:txBody>
      </p:sp>
      <p:sp>
        <p:nvSpPr>
          <p:cNvPr id="13314" name="Title 1"/>
          <p:cNvSpPr>
            <a:spLocks noGrp="1"/>
          </p:cNvSpPr>
          <p:nvPr>
            <p:ph type="title"/>
          </p:nvPr>
        </p:nvSpPr>
        <p:spPr>
          <a:xfrm>
            <a:off x="0" y="378367"/>
            <a:ext cx="9144000" cy="934079"/>
          </a:xfrm>
        </p:spPr>
        <p:txBody>
          <a:bodyPr>
            <a:noAutofit/>
          </a:bodyPr>
          <a:lstStyle/>
          <a:p>
            <a:r>
              <a:rPr lang="en-US" dirty="0" smtClean="0">
                <a:ea typeface="ＭＳ Ｐゴシック" pitchFamily="34" charset="-128"/>
              </a:rPr>
              <a:t>Why Manage Data: </a:t>
            </a:r>
            <a:br>
              <a:rPr lang="en-US" dirty="0" smtClean="0">
                <a:ea typeface="ＭＳ Ｐゴシック" pitchFamily="34" charset="-128"/>
              </a:rPr>
            </a:br>
            <a:r>
              <a:rPr lang="en-US" dirty="0" smtClean="0">
                <a:ea typeface="ＭＳ Ｐゴシック" pitchFamily="34" charset="-128"/>
              </a:rPr>
              <a:t>Researcher Perspective</a:t>
            </a:r>
          </a:p>
        </p:txBody>
      </p:sp>
    </p:spTree>
    <p:extLst>
      <p:ext uri="{BB962C8B-B14F-4D97-AF65-F5344CB8AC3E}">
        <p14:creationId xmlns:p14="http://schemas.microsoft.com/office/powerpoint/2010/main" val="9318739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375810" y="1575359"/>
            <a:ext cx="7993117" cy="3648417"/>
          </a:xfrm>
        </p:spPr>
        <p:txBody>
          <a:bodyPr>
            <a:noAutofit/>
          </a:bodyPr>
          <a:lstStyle/>
          <a:p>
            <a:pPr lvl="1">
              <a:buClr>
                <a:schemeClr val="accent1">
                  <a:lumMod val="75000"/>
                </a:schemeClr>
              </a:buClr>
              <a:buFont typeface="Arial" pitchFamily="34" charset="0"/>
              <a:buChar char="•"/>
            </a:pPr>
            <a:r>
              <a:rPr lang="en-US" sz="2400" dirty="0" smtClean="0">
                <a:ea typeface="ＭＳ Ｐゴシック" pitchFamily="34" charset="-128"/>
              </a:rPr>
              <a:t>Make </a:t>
            </a:r>
            <a:r>
              <a:rPr lang="en-US" sz="2400" dirty="0">
                <a:ea typeface="ＭＳ Ｐゴシック" pitchFamily="34" charset="-128"/>
              </a:rPr>
              <a:t>backups to avoid data loss</a:t>
            </a:r>
          </a:p>
          <a:p>
            <a:pPr lvl="1">
              <a:buClr>
                <a:schemeClr val="accent1">
                  <a:lumMod val="75000"/>
                </a:schemeClr>
              </a:buClr>
              <a:buFont typeface="Arial" pitchFamily="34" charset="0"/>
              <a:buChar char="•"/>
            </a:pPr>
            <a:r>
              <a:rPr lang="en-US" sz="2400" dirty="0">
                <a:ea typeface="ＭＳ Ｐゴシック" pitchFamily="34" charset="-128"/>
              </a:rPr>
              <a:t>Format your data for re-use (by yourself or others)</a:t>
            </a:r>
          </a:p>
          <a:p>
            <a:pPr lvl="1">
              <a:buClr>
                <a:schemeClr val="accent1">
                  <a:lumMod val="75000"/>
                </a:schemeClr>
              </a:buClr>
              <a:buFont typeface="Arial" pitchFamily="34" charset="0"/>
              <a:buChar char="•"/>
            </a:pPr>
            <a:r>
              <a:rPr lang="en-US" sz="2400" dirty="0" smtClean="0">
                <a:ea typeface="ＭＳ Ｐゴシック" pitchFamily="34" charset="-128"/>
              </a:rPr>
              <a:t>Be prepared: Document </a:t>
            </a:r>
            <a:r>
              <a:rPr lang="en-US" sz="2400" dirty="0">
                <a:ea typeface="ＭＳ Ｐゴシック" pitchFamily="34" charset="-128"/>
              </a:rPr>
              <a:t>your data for your own </a:t>
            </a:r>
            <a:r>
              <a:rPr lang="en-US" sz="2400" dirty="0" smtClean="0">
                <a:ea typeface="ＭＳ Ｐゴシック" pitchFamily="34" charset="-128"/>
              </a:rPr>
              <a:t>recollection, accountability, </a:t>
            </a:r>
            <a:r>
              <a:rPr lang="en-US" sz="2400" dirty="0">
                <a:ea typeface="ＭＳ Ｐゴシック" pitchFamily="34" charset="-128"/>
              </a:rPr>
              <a:t>and re-use (by yourself or others) </a:t>
            </a:r>
            <a:endParaRPr lang="en-US" sz="2400" dirty="0" smtClean="0">
              <a:ea typeface="ＭＳ Ｐゴシック" pitchFamily="34" charset="-128"/>
            </a:endParaRPr>
          </a:p>
          <a:p>
            <a:pPr lvl="1">
              <a:buClr>
                <a:schemeClr val="accent1">
                  <a:lumMod val="75000"/>
                </a:schemeClr>
              </a:buClr>
              <a:buFont typeface="Arial" pitchFamily="34" charset="0"/>
              <a:buChar char="•"/>
            </a:pPr>
            <a:r>
              <a:rPr lang="en-US" sz="2400" dirty="0" smtClean="0">
                <a:ea typeface="ＭＳ Ｐゴシック" pitchFamily="34" charset="-128"/>
              </a:rPr>
              <a:t>Prepare </a:t>
            </a:r>
            <a:r>
              <a:rPr lang="en-US" sz="2400" dirty="0">
                <a:ea typeface="ＭＳ Ｐゴシック" pitchFamily="34" charset="-128"/>
              </a:rPr>
              <a:t>it to share it – gain credibility </a:t>
            </a:r>
            <a:endParaRPr lang="en-US" sz="2400" dirty="0" smtClean="0">
              <a:ea typeface="ＭＳ Ｐゴシック" pitchFamily="34" charset="-128"/>
            </a:endParaRPr>
          </a:p>
          <a:p>
            <a:pPr marL="393192" lvl="1" indent="0">
              <a:buClr>
                <a:schemeClr val="accent1">
                  <a:lumMod val="75000"/>
                </a:schemeClr>
              </a:buClr>
              <a:buNone/>
            </a:pPr>
            <a:r>
              <a:rPr lang="en-US" sz="2400" dirty="0">
                <a:ea typeface="ＭＳ Ｐゴシック" pitchFamily="34" charset="-128"/>
              </a:rPr>
              <a:t> </a:t>
            </a:r>
            <a:r>
              <a:rPr lang="en-US" sz="2400" dirty="0" smtClean="0">
                <a:ea typeface="ＭＳ Ｐゴシック" pitchFamily="34" charset="-128"/>
              </a:rPr>
              <a:t>   and recognition for your science efforts!</a:t>
            </a:r>
            <a:endParaRPr lang="en-US" sz="2400" dirty="0">
              <a:ea typeface="ＭＳ Ｐゴシック" pitchFamily="34" charset="-128"/>
            </a:endParaRPr>
          </a:p>
          <a:p>
            <a:pPr marL="393192" lvl="1" indent="0">
              <a:buClr>
                <a:srgbClr val="177F8A"/>
              </a:buClr>
              <a:buNone/>
            </a:pPr>
            <a:endParaRPr lang="en-US" sz="2400" dirty="0" smtClean="0">
              <a:ea typeface="ＭＳ Ｐゴシック" pitchFamily="34" charset="-128"/>
            </a:endParaRPr>
          </a:p>
        </p:txBody>
      </p:sp>
      <p:sp>
        <p:nvSpPr>
          <p:cNvPr id="13314" name="Title 1"/>
          <p:cNvSpPr>
            <a:spLocks noGrp="1"/>
          </p:cNvSpPr>
          <p:nvPr>
            <p:ph type="title"/>
          </p:nvPr>
        </p:nvSpPr>
        <p:spPr>
          <a:xfrm>
            <a:off x="0" y="494973"/>
            <a:ext cx="9144000" cy="701018"/>
          </a:xfrm>
        </p:spPr>
        <p:txBody>
          <a:bodyPr>
            <a:noAutofit/>
          </a:bodyPr>
          <a:lstStyle/>
          <a:p>
            <a:r>
              <a:rPr lang="en-US" dirty="0" smtClean="0">
                <a:ea typeface="ＭＳ Ｐゴシック" pitchFamily="34" charset="-128"/>
              </a:rPr>
              <a:t>Why Data Management: </a:t>
            </a:r>
            <a:br>
              <a:rPr lang="en-US" dirty="0" smtClean="0">
                <a:ea typeface="ＭＳ Ｐゴシック" pitchFamily="34" charset="-128"/>
              </a:rPr>
            </a:br>
            <a:r>
              <a:rPr lang="en-US" dirty="0" smtClean="0">
                <a:ea typeface="ＭＳ Ｐゴシック" pitchFamily="34" charset="-128"/>
              </a:rPr>
              <a:t>Researcher Perspective</a:t>
            </a:r>
          </a:p>
        </p:txBody>
      </p:sp>
      <p:pic>
        <p:nvPicPr>
          <p:cNvPr id="13316" name="Picture 4" descr="C:\Users\emcee\Desktop\UWW ResN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116" y="3650194"/>
            <a:ext cx="2066237" cy="20662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6200000">
            <a:off x="7204575" y="4326024"/>
            <a:ext cx="2676102" cy="230832"/>
          </a:xfrm>
          <a:prstGeom prst="rect">
            <a:avLst/>
          </a:prstGeom>
          <a:noFill/>
        </p:spPr>
        <p:txBody>
          <a:bodyPr wrap="square" rtlCol="0">
            <a:spAutoFit/>
          </a:bodyPr>
          <a:lstStyle/>
          <a:p>
            <a:pPr fontAlgn="base">
              <a:spcBef>
                <a:spcPct val="0"/>
              </a:spcBef>
              <a:spcAft>
                <a:spcPct val="0"/>
              </a:spcAft>
            </a:pPr>
            <a:r>
              <a:rPr lang="en-US" sz="900" dirty="0">
                <a:solidFill>
                  <a:prstClr val="white">
                    <a:lumMod val="75000"/>
                  </a:prstClr>
                </a:solidFill>
                <a:latin typeface="Arial" charset="0"/>
                <a:cs typeface="Arial" charset="0"/>
              </a:rPr>
              <a:t>CC image by UWW </a:t>
            </a:r>
            <a:r>
              <a:rPr lang="en-US" sz="900" dirty="0" err="1">
                <a:solidFill>
                  <a:prstClr val="white">
                    <a:lumMod val="75000"/>
                  </a:prstClr>
                </a:solidFill>
                <a:latin typeface="Arial" charset="0"/>
                <a:cs typeface="Arial" charset="0"/>
              </a:rPr>
              <a:t>ResNet</a:t>
            </a:r>
            <a:r>
              <a:rPr lang="en-US" sz="900" dirty="0">
                <a:solidFill>
                  <a:prstClr val="white">
                    <a:lumMod val="75000"/>
                  </a:prstClr>
                </a:solidFill>
                <a:latin typeface="Arial" charset="0"/>
                <a:cs typeface="Arial" charset="0"/>
              </a:rPr>
              <a:t> on Flickr</a:t>
            </a:r>
            <a:endParaRPr lang="en-US" sz="900" dirty="0">
              <a:solidFill>
                <a:prstClr val="white">
                  <a:lumMod val="75000"/>
                </a:prstClr>
              </a:solidFill>
              <a:latin typeface="Arial" charset="0"/>
              <a:cs typeface="Arial" charset="0"/>
            </a:endParaRPr>
          </a:p>
        </p:txBody>
      </p:sp>
    </p:spTree>
    <p:extLst>
      <p:ext uri="{BB962C8B-B14F-4D97-AF65-F5344CB8AC3E}">
        <p14:creationId xmlns:p14="http://schemas.microsoft.com/office/powerpoint/2010/main" val="17435240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319991" y="1543829"/>
            <a:ext cx="8332097" cy="4804407"/>
          </a:xfrm>
        </p:spPr>
        <p:txBody>
          <a:bodyPr>
            <a:noAutofit/>
          </a:bodyPr>
          <a:lstStyle/>
          <a:p>
            <a:pPr>
              <a:buClr>
                <a:schemeClr val="accent1">
                  <a:lumMod val="75000"/>
                </a:schemeClr>
              </a:buClr>
              <a:buSzPct val="100000"/>
            </a:pPr>
            <a:r>
              <a:rPr lang="en-US" dirty="0" smtClean="0">
                <a:ea typeface="ＭＳ Ｐゴシック" pitchFamily="34" charset="-128"/>
              </a:rPr>
              <a:t>Data is a valuable asset – it is expensive and time </a:t>
            </a:r>
            <a:r>
              <a:rPr lang="en-US" dirty="0">
                <a:ea typeface="ＭＳ Ｐゴシック" pitchFamily="34" charset="-128"/>
              </a:rPr>
              <a:t>consuming to collect </a:t>
            </a:r>
            <a:endParaRPr lang="en-US" dirty="0" smtClean="0">
              <a:ea typeface="ＭＳ Ｐゴシック" pitchFamily="34" charset="-128"/>
            </a:endParaRPr>
          </a:p>
          <a:p>
            <a:pPr>
              <a:buClr>
                <a:schemeClr val="accent1">
                  <a:lumMod val="75000"/>
                </a:schemeClr>
              </a:buClr>
            </a:pPr>
            <a:r>
              <a:rPr lang="en-US" dirty="0" smtClean="0">
                <a:ea typeface="ＭＳ Ｐゴシック" pitchFamily="34" charset="-128"/>
              </a:rPr>
              <a:t>Data should be managed to:</a:t>
            </a:r>
          </a:p>
          <a:p>
            <a:pPr lvl="1">
              <a:buClr>
                <a:schemeClr val="accent1">
                  <a:lumMod val="75000"/>
                </a:schemeClr>
              </a:buClr>
              <a:buSzPct val="90000"/>
              <a:buFont typeface="Courier New" pitchFamily="49" charset="0"/>
              <a:buChar char="o"/>
            </a:pPr>
            <a:r>
              <a:rPr lang="en-US" dirty="0">
                <a:ea typeface="ＭＳ Ｐゴシック" pitchFamily="34" charset="-128"/>
              </a:rPr>
              <a:t>m</a:t>
            </a:r>
            <a:r>
              <a:rPr lang="en-US" dirty="0" smtClean="0">
                <a:ea typeface="ＭＳ Ｐゴシック" pitchFamily="34" charset="-128"/>
              </a:rPr>
              <a:t>aximize </a:t>
            </a:r>
            <a:r>
              <a:rPr lang="en-US" dirty="0">
                <a:ea typeface="ＭＳ Ｐゴシック" pitchFamily="34" charset="-128"/>
              </a:rPr>
              <a:t>the effective use and value of data and information </a:t>
            </a:r>
            <a:r>
              <a:rPr lang="en-US" dirty="0" smtClean="0">
                <a:ea typeface="ＭＳ Ｐゴシック" pitchFamily="34" charset="-128"/>
              </a:rPr>
              <a:t>assets</a:t>
            </a:r>
          </a:p>
          <a:p>
            <a:pPr lvl="1">
              <a:buClr>
                <a:schemeClr val="accent1">
                  <a:lumMod val="75000"/>
                </a:schemeClr>
              </a:buClr>
              <a:buSzPct val="90000"/>
              <a:buFont typeface="Courier New" pitchFamily="49" charset="0"/>
              <a:buChar char="o"/>
            </a:pPr>
            <a:r>
              <a:rPr lang="en-US" dirty="0" smtClean="0">
                <a:ea typeface="ＭＳ Ｐゴシック" pitchFamily="34" charset="-128"/>
              </a:rPr>
              <a:t>continually </a:t>
            </a:r>
            <a:r>
              <a:rPr lang="en-US" dirty="0">
                <a:ea typeface="ＭＳ Ｐゴシック" pitchFamily="34" charset="-128"/>
              </a:rPr>
              <a:t>improve the quality </a:t>
            </a:r>
            <a:r>
              <a:rPr lang="en-US" dirty="0" smtClean="0">
                <a:ea typeface="ＭＳ Ｐゴシック" pitchFamily="34" charset="-128"/>
              </a:rPr>
              <a:t>including</a:t>
            </a:r>
            <a:r>
              <a:rPr lang="en-US" dirty="0">
                <a:ea typeface="ＭＳ Ｐゴシック" pitchFamily="34" charset="-128"/>
              </a:rPr>
              <a:t>: data accuracy, integrity, integration, timeliness of data capture and presentation, relevance and </a:t>
            </a:r>
            <a:r>
              <a:rPr lang="en-US" dirty="0" smtClean="0">
                <a:ea typeface="ＭＳ Ｐゴシック" pitchFamily="34" charset="-128"/>
              </a:rPr>
              <a:t>usefulness</a:t>
            </a:r>
          </a:p>
          <a:p>
            <a:pPr lvl="1">
              <a:buClr>
                <a:schemeClr val="accent1">
                  <a:lumMod val="75000"/>
                </a:schemeClr>
              </a:buClr>
              <a:buSzPct val="90000"/>
              <a:buFont typeface="Courier New" pitchFamily="49" charset="0"/>
              <a:buChar char="o"/>
            </a:pPr>
            <a:r>
              <a:rPr lang="en-US" dirty="0">
                <a:ea typeface="ＭＳ Ｐゴシック" pitchFamily="34" charset="-128"/>
              </a:rPr>
              <a:t>e</a:t>
            </a:r>
            <a:r>
              <a:rPr lang="en-US" dirty="0" smtClean="0">
                <a:ea typeface="ＭＳ Ｐゴシック" pitchFamily="34" charset="-128"/>
              </a:rPr>
              <a:t>nsure </a:t>
            </a:r>
            <a:r>
              <a:rPr lang="en-US" dirty="0">
                <a:ea typeface="ＭＳ Ｐゴシック" pitchFamily="34" charset="-128"/>
              </a:rPr>
              <a:t>appropriate use of data and </a:t>
            </a:r>
            <a:r>
              <a:rPr lang="en-US" dirty="0" smtClean="0">
                <a:ea typeface="ＭＳ Ｐゴシック" pitchFamily="34" charset="-128"/>
              </a:rPr>
              <a:t>information</a:t>
            </a:r>
          </a:p>
          <a:p>
            <a:pPr lvl="1">
              <a:buClr>
                <a:schemeClr val="accent1">
                  <a:lumMod val="75000"/>
                </a:schemeClr>
              </a:buClr>
              <a:buSzPct val="90000"/>
              <a:buFont typeface="Courier New" pitchFamily="49" charset="0"/>
              <a:buChar char="o"/>
            </a:pPr>
            <a:r>
              <a:rPr lang="en-US" dirty="0" smtClean="0">
                <a:ea typeface="ＭＳ Ｐゴシック" pitchFamily="34" charset="-128"/>
              </a:rPr>
              <a:t>facilitate </a:t>
            </a:r>
            <a:r>
              <a:rPr lang="en-US" dirty="0">
                <a:ea typeface="ＭＳ Ｐゴシック" pitchFamily="34" charset="-128"/>
              </a:rPr>
              <a:t>data </a:t>
            </a:r>
            <a:r>
              <a:rPr lang="en-US" dirty="0" smtClean="0">
                <a:ea typeface="ＭＳ Ｐゴシック" pitchFamily="34" charset="-128"/>
              </a:rPr>
              <a:t>sharing</a:t>
            </a:r>
          </a:p>
          <a:p>
            <a:pPr lvl="1">
              <a:buClr>
                <a:schemeClr val="accent1">
                  <a:lumMod val="75000"/>
                </a:schemeClr>
              </a:buClr>
              <a:buSzPct val="90000"/>
              <a:buFont typeface="Courier New" pitchFamily="49" charset="0"/>
              <a:buChar char="o"/>
            </a:pPr>
            <a:r>
              <a:rPr lang="en-US" dirty="0" smtClean="0">
                <a:ea typeface="ＭＳ Ｐゴシック" pitchFamily="34" charset="-128"/>
              </a:rPr>
              <a:t>ensure </a:t>
            </a:r>
            <a:r>
              <a:rPr lang="en-US" dirty="0">
                <a:ea typeface="ＭＳ Ｐゴシック" pitchFamily="34" charset="-128"/>
              </a:rPr>
              <a:t>sustainability and accessibility in long term for </a:t>
            </a:r>
            <a:r>
              <a:rPr lang="en-US" dirty="0" smtClean="0">
                <a:ea typeface="ＭＳ Ｐゴシック" pitchFamily="34" charset="-128"/>
              </a:rPr>
              <a:t>re</a:t>
            </a:r>
            <a:r>
              <a:rPr lang="en-US" dirty="0">
                <a:ea typeface="ＭＳ Ｐゴシック" pitchFamily="34" charset="-128"/>
              </a:rPr>
              <a:t>-use in science</a:t>
            </a:r>
          </a:p>
          <a:p>
            <a:pPr marL="109728" indent="0">
              <a:buClr>
                <a:srgbClr val="177F8A"/>
              </a:buClr>
              <a:buNone/>
            </a:pPr>
            <a:endParaRPr lang="en-US" dirty="0">
              <a:ea typeface="ＭＳ Ｐゴシック" pitchFamily="34" charset="-128"/>
            </a:endParaRPr>
          </a:p>
          <a:p>
            <a:pPr marL="109728" indent="0">
              <a:buClr>
                <a:srgbClr val="177F8A"/>
              </a:buClr>
              <a:buNone/>
            </a:pPr>
            <a:endParaRPr lang="en-US" dirty="0" smtClean="0">
              <a:ea typeface="ＭＳ Ｐゴシック" pitchFamily="34" charset="-128"/>
            </a:endParaRPr>
          </a:p>
          <a:p>
            <a:pPr marL="109728" indent="0">
              <a:buClr>
                <a:srgbClr val="177F8A"/>
              </a:buClr>
              <a:buSzPct val="100000"/>
              <a:buNone/>
            </a:pPr>
            <a:endParaRPr lang="en-US" dirty="0" smtClean="0">
              <a:ea typeface="ＭＳ Ｐゴシック" pitchFamily="34" charset="-128"/>
            </a:endParaRPr>
          </a:p>
        </p:txBody>
      </p:sp>
      <p:sp>
        <p:nvSpPr>
          <p:cNvPr id="13314" name="Title 1"/>
          <p:cNvSpPr>
            <a:spLocks noGrp="1"/>
          </p:cNvSpPr>
          <p:nvPr>
            <p:ph type="title"/>
          </p:nvPr>
        </p:nvSpPr>
        <p:spPr>
          <a:xfrm>
            <a:off x="0" y="506607"/>
            <a:ext cx="9144000" cy="701018"/>
          </a:xfrm>
        </p:spPr>
        <p:txBody>
          <a:bodyPr>
            <a:noAutofit/>
          </a:bodyPr>
          <a:lstStyle/>
          <a:p>
            <a:r>
              <a:rPr lang="en-US" dirty="0" smtClean="0">
                <a:ea typeface="ＭＳ Ｐゴシック" pitchFamily="34" charset="-128"/>
              </a:rPr>
              <a:t>Why Data Management: </a:t>
            </a:r>
            <a:br>
              <a:rPr lang="en-US" dirty="0" smtClean="0">
                <a:ea typeface="ＭＳ Ｐゴシック" pitchFamily="34" charset="-128"/>
              </a:rPr>
            </a:br>
            <a:r>
              <a:rPr lang="en-US" dirty="0" smtClean="0">
                <a:ea typeface="ＭＳ Ｐゴシック" pitchFamily="34" charset="-128"/>
              </a:rPr>
              <a:t>Foundation to Advance Science </a:t>
            </a:r>
          </a:p>
        </p:txBody>
      </p:sp>
    </p:spTree>
    <p:extLst>
      <p:ext uri="{BB962C8B-B14F-4D97-AF65-F5344CB8AC3E}">
        <p14:creationId xmlns:p14="http://schemas.microsoft.com/office/powerpoint/2010/main" val="413826802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273269" y="178681"/>
            <a:ext cx="8576442" cy="843443"/>
          </a:xfrm>
        </p:spPr>
        <p:txBody>
          <a:bodyPr>
            <a:normAutofit/>
          </a:bodyPr>
          <a:lstStyle/>
          <a:p>
            <a:r>
              <a:rPr lang="en-US" dirty="0" smtClean="0">
                <a:ea typeface="ＭＳ Ｐゴシック" pitchFamily="34" charset="-128"/>
              </a:rPr>
              <a:t>What is the Data Life Cycle?</a:t>
            </a:r>
          </a:p>
        </p:txBody>
      </p:sp>
      <p:graphicFrame>
        <p:nvGraphicFramePr>
          <p:cNvPr id="4" name="Content Placeholder 8"/>
          <p:cNvGraphicFramePr>
            <a:graphicFrameLocks noChangeAspect="1"/>
          </p:cNvGraphicFramePr>
          <p:nvPr>
            <p:extLst>
              <p:ext uri="{D42A27DB-BD31-4B8C-83A1-F6EECF244321}">
                <p14:modId xmlns:p14="http://schemas.microsoft.com/office/powerpoint/2010/main" val="2667335546"/>
              </p:ext>
            </p:extLst>
          </p:nvPr>
        </p:nvGraphicFramePr>
        <p:xfrm>
          <a:off x="1018795" y="1227132"/>
          <a:ext cx="6877923" cy="5141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7854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83779" y="489266"/>
            <a:ext cx="8544912" cy="701018"/>
          </a:xfrm>
        </p:spPr>
        <p:txBody>
          <a:bodyPr>
            <a:normAutofit/>
          </a:bodyPr>
          <a:lstStyle/>
          <a:p>
            <a:r>
              <a:rPr lang="en-US" dirty="0" smtClean="0">
                <a:ea typeface="ＭＳ Ｐゴシック" pitchFamily="34" charset="-128"/>
              </a:rPr>
              <a:t>Data management goals</a:t>
            </a:r>
            <a:endParaRPr lang="en-US" dirty="0" smtClean="0">
              <a:ea typeface="ＭＳ Ｐゴシック" pitchFamily="34" charset="-128"/>
            </a:endParaRPr>
          </a:p>
        </p:txBody>
      </p:sp>
      <p:sp>
        <p:nvSpPr>
          <p:cNvPr id="3" name="Content Placeholder 2"/>
          <p:cNvSpPr>
            <a:spLocks noGrp="1"/>
          </p:cNvSpPr>
          <p:nvPr>
            <p:ph idx="1"/>
          </p:nvPr>
        </p:nvSpPr>
        <p:spPr/>
        <p:txBody>
          <a:bodyPr/>
          <a:lstStyle/>
          <a:p>
            <a:pPr>
              <a:buClr>
                <a:schemeClr val="accent1">
                  <a:lumMod val="75000"/>
                </a:schemeClr>
              </a:buClr>
              <a:buSzPct val="100000"/>
            </a:pPr>
            <a:r>
              <a:rPr lang="en-US" dirty="0" smtClean="0"/>
              <a:t>Data that are:</a:t>
            </a:r>
            <a:endParaRPr lang="en-US" dirty="0" smtClean="0"/>
          </a:p>
          <a:p>
            <a:pPr lvl="1">
              <a:buClr>
                <a:schemeClr val="accent1">
                  <a:lumMod val="75000"/>
                </a:schemeClr>
              </a:buClr>
              <a:buSzPct val="90000"/>
              <a:buFont typeface="Courier New" pitchFamily="49" charset="0"/>
              <a:buChar char="o"/>
            </a:pPr>
            <a:r>
              <a:rPr lang="en-US" dirty="0" smtClean="0"/>
              <a:t>Well-organized</a:t>
            </a:r>
          </a:p>
          <a:p>
            <a:pPr lvl="1">
              <a:buClr>
                <a:schemeClr val="accent1">
                  <a:lumMod val="75000"/>
                </a:schemeClr>
              </a:buClr>
              <a:buSzPct val="90000"/>
              <a:buFont typeface="Courier New" pitchFamily="49" charset="0"/>
              <a:buChar char="o"/>
            </a:pPr>
            <a:r>
              <a:rPr lang="en-US" dirty="0" smtClean="0"/>
              <a:t>Documented</a:t>
            </a:r>
          </a:p>
          <a:p>
            <a:pPr lvl="1">
              <a:buClr>
                <a:schemeClr val="accent1">
                  <a:lumMod val="75000"/>
                </a:schemeClr>
              </a:buClr>
              <a:buSzPct val="90000"/>
              <a:buFont typeface="Courier New" pitchFamily="49" charset="0"/>
              <a:buChar char="o"/>
            </a:pPr>
            <a:r>
              <a:rPr lang="en-US" dirty="0" smtClean="0"/>
              <a:t>Preserved</a:t>
            </a:r>
          </a:p>
          <a:p>
            <a:pPr lvl="1">
              <a:buClr>
                <a:schemeClr val="accent1">
                  <a:lumMod val="75000"/>
                </a:schemeClr>
              </a:buClr>
              <a:buSzPct val="90000"/>
              <a:buFont typeface="Courier New" pitchFamily="49" charset="0"/>
              <a:buChar char="o"/>
            </a:pPr>
            <a:r>
              <a:rPr lang="en-US" dirty="0" smtClean="0"/>
              <a:t>Accessible</a:t>
            </a:r>
          </a:p>
          <a:p>
            <a:pPr lvl="1">
              <a:buClr>
                <a:schemeClr val="accent1">
                  <a:lumMod val="75000"/>
                </a:schemeClr>
              </a:buClr>
              <a:buSzPct val="90000"/>
              <a:buFont typeface="Courier New" pitchFamily="49" charset="0"/>
              <a:buChar char="o"/>
            </a:pPr>
            <a:r>
              <a:rPr lang="en-US" dirty="0" smtClean="0"/>
              <a:t>Verified as to Accuracy and validity</a:t>
            </a:r>
          </a:p>
          <a:p>
            <a:pPr>
              <a:buClr>
                <a:schemeClr val="accent1">
                  <a:lumMod val="75000"/>
                </a:schemeClr>
              </a:buClr>
              <a:buSzPct val="100000"/>
            </a:pPr>
            <a:r>
              <a:rPr lang="en-US" dirty="0" smtClean="0"/>
              <a:t>Result </a:t>
            </a:r>
            <a:r>
              <a:rPr lang="en-US" dirty="0" smtClean="0"/>
              <a:t>in: </a:t>
            </a:r>
            <a:endParaRPr lang="en-US" dirty="0" smtClean="0"/>
          </a:p>
          <a:p>
            <a:pPr lvl="1">
              <a:buClr>
                <a:schemeClr val="accent1">
                  <a:lumMod val="75000"/>
                </a:schemeClr>
              </a:buClr>
              <a:buSzPct val="90000"/>
              <a:buFont typeface="Courier New" pitchFamily="49" charset="0"/>
              <a:buChar char="o"/>
            </a:pPr>
            <a:r>
              <a:rPr lang="en-US" dirty="0" smtClean="0"/>
              <a:t>High quality data</a:t>
            </a:r>
          </a:p>
          <a:p>
            <a:pPr lvl="1">
              <a:buClr>
                <a:schemeClr val="accent1">
                  <a:lumMod val="75000"/>
                </a:schemeClr>
              </a:buClr>
              <a:buSzPct val="90000"/>
              <a:buFont typeface="Courier New" pitchFamily="49" charset="0"/>
              <a:buChar char="o"/>
            </a:pPr>
            <a:r>
              <a:rPr lang="en-US" dirty="0" smtClean="0"/>
              <a:t>Easy to share and re-use in science</a:t>
            </a:r>
          </a:p>
          <a:p>
            <a:pPr lvl="1">
              <a:buClr>
                <a:schemeClr val="accent1">
                  <a:lumMod val="75000"/>
                </a:schemeClr>
              </a:buClr>
              <a:buSzPct val="90000"/>
              <a:buFont typeface="Courier New" pitchFamily="49" charset="0"/>
              <a:buChar char="o"/>
            </a:pPr>
            <a:r>
              <a:rPr lang="en-US" dirty="0" smtClean="0"/>
              <a:t>Citation and credibility to the researcher</a:t>
            </a:r>
          </a:p>
          <a:p>
            <a:pPr lvl="1">
              <a:buClr>
                <a:schemeClr val="accent1">
                  <a:lumMod val="75000"/>
                </a:schemeClr>
              </a:buClr>
              <a:buSzPct val="90000"/>
              <a:buFont typeface="Courier New" pitchFamily="49" charset="0"/>
              <a:buChar char="o"/>
            </a:pPr>
            <a:r>
              <a:rPr lang="en-US" dirty="0" smtClean="0"/>
              <a:t>Cost-savings to </a:t>
            </a:r>
            <a:r>
              <a:rPr lang="en-US" dirty="0" smtClean="0"/>
              <a:t>science</a:t>
            </a:r>
            <a:endParaRPr lang="en-US" dirty="0" smtClean="0"/>
          </a:p>
          <a:p>
            <a:pPr lvl="1"/>
            <a:endParaRPr lang="en-US" dirty="0"/>
          </a:p>
        </p:txBody>
      </p:sp>
    </p:spTree>
    <p:extLst>
      <p:ext uri="{BB962C8B-B14F-4D97-AF65-F5344CB8AC3E}">
        <p14:creationId xmlns:p14="http://schemas.microsoft.com/office/powerpoint/2010/main" val="266084617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course">
  <a:themeElements>
    <a:clrScheme name="Custom 17">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16515F"/>
      </a:hlink>
      <a:folHlink>
        <a:srgbClr val="44B9E8"/>
      </a:folHlink>
    </a:clrScheme>
    <a:fontScheme name="DataONE">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1_Concourse">
  <a:themeElements>
    <a:clrScheme name="Custom 17">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16515F"/>
      </a:hlink>
      <a:folHlink>
        <a:srgbClr val="44B9E8"/>
      </a:folHlink>
    </a:clrScheme>
    <a:fontScheme name="DataONE">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2_Concourse">
  <a:themeElements>
    <a:clrScheme name="Custom 17">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16515F"/>
      </a:hlink>
      <a:folHlink>
        <a:srgbClr val="44B9E8"/>
      </a:folHlink>
    </a:clrScheme>
    <a:fontScheme name="DataONE">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3_Concourse">
  <a:themeElements>
    <a:clrScheme name="Custom 17">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16515F"/>
      </a:hlink>
      <a:folHlink>
        <a:srgbClr val="44B9E8"/>
      </a:folHlink>
    </a:clrScheme>
    <a:fontScheme name="DataONE">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6.xml><?xml version="1.0" encoding="utf-8"?>
<a:theme xmlns:a="http://schemas.openxmlformats.org/drawingml/2006/main" name="4_Concourse">
  <a:themeElements>
    <a:clrScheme name="Custom 17">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16515F"/>
      </a:hlink>
      <a:folHlink>
        <a:srgbClr val="44B9E8"/>
      </a:folHlink>
    </a:clrScheme>
    <a:fontScheme name="DataONE">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7.xml><?xml version="1.0" encoding="utf-8"?>
<a:theme xmlns:a="http://schemas.openxmlformats.org/drawingml/2006/main" name="5_Concourse">
  <a:themeElements>
    <a:clrScheme name="Custom 17">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16515F"/>
      </a:hlink>
      <a:folHlink>
        <a:srgbClr val="44B9E8"/>
      </a:folHlink>
    </a:clrScheme>
    <a:fontScheme name="DataONE">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8.xml><?xml version="1.0" encoding="utf-8"?>
<a:theme xmlns:a="http://schemas.openxmlformats.org/drawingml/2006/main" name="6_Concourse">
  <a:themeElements>
    <a:clrScheme name="Custom 17">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16515F"/>
      </a:hlink>
      <a:folHlink>
        <a:srgbClr val="44B9E8"/>
      </a:folHlink>
    </a:clrScheme>
    <a:fontScheme name="DataONE">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756</TotalTime>
  <Words>2314</Words>
  <Application>Microsoft Macintosh PowerPoint</Application>
  <PresentationFormat>On-screen Show (4:3)</PresentationFormat>
  <Paragraphs>270</Paragraphs>
  <Slides>30</Slides>
  <Notes>12</Notes>
  <HiddenSlides>0</HiddenSlides>
  <MMClips>0</MMClips>
  <ScaleCrop>false</ScaleCrop>
  <HeadingPairs>
    <vt:vector size="4" baseType="variant">
      <vt:variant>
        <vt:lpstr>Theme</vt:lpstr>
      </vt:variant>
      <vt:variant>
        <vt:i4>8</vt:i4>
      </vt:variant>
      <vt:variant>
        <vt:lpstr>Slide Titles</vt:lpstr>
      </vt:variant>
      <vt:variant>
        <vt:i4>30</vt:i4>
      </vt:variant>
    </vt:vector>
  </HeadingPairs>
  <TitlesOfParts>
    <vt:vector size="38" baseType="lpstr">
      <vt:lpstr>Office Theme</vt:lpstr>
      <vt:lpstr>Concourse</vt:lpstr>
      <vt:lpstr>1_Concourse</vt:lpstr>
      <vt:lpstr>2_Concourse</vt:lpstr>
      <vt:lpstr>3_Concourse</vt:lpstr>
      <vt:lpstr>4_Concourse</vt:lpstr>
      <vt:lpstr>5_Concourse</vt:lpstr>
      <vt:lpstr>6_Concourse</vt:lpstr>
      <vt:lpstr>EEB 590: RStats Workshop Data Management</vt:lpstr>
      <vt:lpstr>Outline</vt:lpstr>
      <vt:lpstr>1. Nuts &amp; Bolts</vt:lpstr>
      <vt:lpstr>2. Data Management Overview</vt:lpstr>
      <vt:lpstr>Why Manage Data:  Researcher Perspective</vt:lpstr>
      <vt:lpstr>Why Data Management:  Researcher Perspective</vt:lpstr>
      <vt:lpstr>Why Data Management:  Foundation to Advance Science </vt:lpstr>
      <vt:lpstr>What is the Data Life Cycle?</vt:lpstr>
      <vt:lpstr>Data management goals</vt:lpstr>
      <vt:lpstr>Reproducible research</vt:lpstr>
      <vt:lpstr>2a. Data management plan</vt:lpstr>
      <vt:lpstr>What is a Data Management Plan?</vt:lpstr>
      <vt:lpstr>Components of a General DMP</vt:lpstr>
      <vt:lpstr>Tools for Creating Data Management Plans </vt:lpstr>
      <vt:lpstr>Find a data management plan online</vt:lpstr>
      <vt:lpstr>2b. Collecting data</vt:lpstr>
      <vt:lpstr>Designing good datasheets</vt:lpstr>
      <vt:lpstr>Designing good datasheets</vt:lpstr>
      <vt:lpstr>2c. Entering Data</vt:lpstr>
      <vt:lpstr>Best practices in data entry</vt:lpstr>
      <vt:lpstr>Exercise</vt:lpstr>
      <vt:lpstr>Best practices in data entry cont.</vt:lpstr>
      <vt:lpstr>Raw data vs processed data</vt:lpstr>
      <vt:lpstr>Quality assurance</vt:lpstr>
      <vt:lpstr>Exercise</vt:lpstr>
      <vt:lpstr>What is Metadata?</vt:lpstr>
      <vt:lpstr>Multiple Metadata Standards Exist: Examples</vt:lpstr>
      <vt:lpstr>Steps to Create Quality Metadata</vt:lpstr>
      <vt:lpstr>Preserving data</vt:lpstr>
      <vt:lpstr>Dryad – data sharing</vt:lpstr>
    </vt:vector>
  </TitlesOfParts>
  <Company>Rice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EEB 590: RStats Workshop</dc:title>
  <dc:creator>Haldre Rogers</dc:creator>
  <cp:lastModifiedBy>Haldre Rogers</cp:lastModifiedBy>
  <cp:revision>12</cp:revision>
  <dcterms:created xsi:type="dcterms:W3CDTF">2016-08-30T01:18:43Z</dcterms:created>
  <dcterms:modified xsi:type="dcterms:W3CDTF">2016-08-30T13:55:05Z</dcterms:modified>
</cp:coreProperties>
</file>