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9" r:id="rId3"/>
    <p:sldId id="258" r:id="rId4"/>
    <p:sldId id="257" r:id="rId5"/>
    <p:sldId id="293" r:id="rId6"/>
    <p:sldId id="285" r:id="rId7"/>
    <p:sldId id="286" r:id="rId8"/>
    <p:sldId id="260" r:id="rId9"/>
    <p:sldId id="290" r:id="rId10"/>
    <p:sldId id="268" r:id="rId11"/>
    <p:sldId id="270" r:id="rId12"/>
    <p:sldId id="291" r:id="rId13"/>
    <p:sldId id="288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 autoAdjust="0"/>
    <p:restoredTop sz="96215" autoAdjust="0"/>
  </p:normalViewPr>
  <p:slideViewPr>
    <p:cSldViewPr showGuides="1">
      <p:cViewPr varScale="1">
        <p:scale>
          <a:sx n="80" d="100"/>
          <a:sy n="80" d="100"/>
        </p:scale>
        <p:origin x="-9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9A55-A5C8-4F9E-A181-65339EB3248E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BFFDA-D938-4C0F-A2A8-5BB6B5B115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Header=T means first row contains variable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numbers are actually factors-</a:t>
            </a:r>
            <a:r>
              <a:rPr lang="en-US" baseline="0" dirty="0" smtClean="0"/>
              <a:t> think of 0/1 for dead/alive or </a:t>
            </a:r>
            <a:r>
              <a:rPr lang="en-US" baseline="0" dirty="0" err="1" smtClean="0"/>
              <a:t>zipcodes</a:t>
            </a:r>
            <a:r>
              <a:rPr lang="en-US" baseline="0" dirty="0" smtClean="0"/>
              <a:t> (average </a:t>
            </a:r>
            <a:r>
              <a:rPr lang="en-US" baseline="0" dirty="0" err="1" smtClean="0"/>
              <a:t>zipcode</a:t>
            </a:r>
            <a:r>
              <a:rPr lang="en-US" baseline="0" dirty="0" smtClean="0"/>
              <a:t>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BBD3-958E-49F3-8B63-91E367EF1C17}" type="datetimeFigureOut">
              <a:rPr lang="en-US" smtClean="0"/>
              <a:pPr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" TargetMode="External"/><Relationship Id="rId3" Type="http://schemas.openxmlformats.org/officeDocument/2006/relationships/hyperlink" Target="http://www.inside-r.org/pack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dataspora/a-survey-of-r-graphic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maths.lth.se/help/R/RCC/" TargetMode="External"/><Relationship Id="rId4" Type="http://schemas.openxmlformats.org/officeDocument/2006/relationships/hyperlink" Target="https://github.com/hadley/devtools/wiki/Sty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-styleguide.googlecode.com/svn/trunk/google-r-style.html%23generallayou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clismo.org/tutorial/R/" TargetMode="External"/><Relationship Id="rId4" Type="http://schemas.openxmlformats.org/officeDocument/2006/relationships/hyperlink" Target="http://www.r-tutor.com/r-introduction" TargetMode="External"/><Relationship Id="rId5" Type="http://schemas.openxmlformats.org/officeDocument/2006/relationships/hyperlink" Target="http://www.statmethods.net/" TargetMode="External"/><Relationship Id="rId6" Type="http://schemas.openxmlformats.org/officeDocument/2006/relationships/hyperlink" Target="http://www.bioconductor.org/help/course-materials/2011/CSAMA/Monday/Morning%20Talks/R_intr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duke.edu/programs/gcc/ResourcesDocuments/RTutoria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Haldre Rogers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3,262 packages!!!!</a:t>
            </a:r>
          </a:p>
          <a:p>
            <a:r>
              <a:rPr lang="en-US" sz="2800"/>
              <a:t>Packages are extensions written by anyone for any purpose, usually loaded by:</a:t>
            </a:r>
          </a:p>
          <a:p>
            <a:pPr lvl="1"/>
            <a:r>
              <a:rPr lang="en-US"/>
              <a:t>install.packages(”packagename”), then</a:t>
            </a:r>
          </a:p>
          <a:p>
            <a:pPr lvl="1"/>
            <a:r>
              <a:rPr lang="en-US"/>
              <a:t>require(packagename) or library()</a:t>
            </a:r>
          </a:p>
          <a:p>
            <a:pPr lvl="1"/>
            <a:r>
              <a:rPr lang="en-US"/>
              <a:t>Use ?functionname for help on any function in base R or in R packages</a:t>
            </a:r>
          </a:p>
          <a:p>
            <a:pPr lvl="1"/>
            <a:r>
              <a:rPr lang="en-US" i="1"/>
              <a:t>In RStudio, just press tab when in parentheses after the function name to see function options!!!</a:t>
            </a:r>
          </a:p>
          <a:p>
            <a:r>
              <a:rPr lang="en-US" sz="2800"/>
              <a:t>Explore packages at the CRAN site:</a:t>
            </a:r>
          </a:p>
          <a:p>
            <a:pPr lvl="1"/>
            <a:r>
              <a:rPr lang="en-US" sz="1800">
                <a:hlinkClick r:id="rId2"/>
              </a:rPr>
              <a:t>http://cran.r-project.org/web/packages/</a:t>
            </a:r>
            <a:endParaRPr lang="en-US" sz="1800"/>
          </a:p>
          <a:p>
            <a:r>
              <a:rPr lang="en-US"/>
              <a:t>Inside-R package reference: </a:t>
            </a:r>
          </a:p>
          <a:p>
            <a:pPr lvl="1"/>
            <a:r>
              <a:rPr lang="en-US" sz="1800">
                <a:hlinkClick r:id="rId3"/>
              </a:rPr>
              <a:t>http://www.inside-r.org/packages</a:t>
            </a:r>
            <a:endParaRPr lang="en-US" sz="1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6662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718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few different approaches:</a:t>
            </a:r>
          </a:p>
          <a:p>
            <a:pPr lvl="1"/>
            <a:r>
              <a:rPr lang="en-US" sz="2000" dirty="0"/>
              <a:t>Base graphics</a:t>
            </a:r>
          </a:p>
          <a:p>
            <a:pPr lvl="1"/>
            <a:r>
              <a:rPr lang="en-US" sz="2000" dirty="0"/>
              <a:t>Lattice graphics</a:t>
            </a:r>
          </a:p>
          <a:p>
            <a:pPr lvl="1"/>
            <a:r>
              <a:rPr lang="en-US" sz="2000" dirty="0"/>
              <a:t>Grid graphics</a:t>
            </a:r>
          </a:p>
          <a:p>
            <a:pPr lvl="1"/>
            <a:r>
              <a:rPr lang="en-US" sz="2000" dirty="0"/>
              <a:t>ggplot2 graphics</a:t>
            </a:r>
          </a:p>
          <a:p>
            <a:pPr lvl="1"/>
            <a:r>
              <a:rPr lang="en-US" sz="2000" dirty="0"/>
              <a:t>Further reading: </a:t>
            </a:r>
            <a:r>
              <a:rPr lang="en-US" sz="1600" dirty="0">
                <a:hlinkClick r:id="rId2"/>
              </a:rPr>
              <a:t>http://www.slideshare.net/dataspora/a-survey-of-r-graphics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2400" dirty="0"/>
              <a:t>An example: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3492500" cy="2388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886201"/>
            <a:ext cx="3048000" cy="1924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10" y="5029200"/>
            <a:ext cx="28962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err="1" smtClean="0"/>
              <a:t>Barplot</a:t>
            </a:r>
            <a:endParaRPr lang="en-US" dirty="0" smtClean="0"/>
          </a:p>
          <a:p>
            <a:pPr lvl="1"/>
            <a:r>
              <a:rPr lang="en-US" dirty="0" err="1" smtClean="0"/>
              <a:t>Boxplot</a:t>
            </a:r>
            <a:endParaRPr lang="en-US" dirty="0" smtClean="0"/>
          </a:p>
          <a:p>
            <a:pPr lvl="2"/>
            <a:r>
              <a:rPr lang="en-US" dirty="0" smtClean="0"/>
              <a:t>Using both </a:t>
            </a:r>
            <a:r>
              <a:rPr lang="en-US" dirty="0" err="1" smtClean="0"/>
              <a:t>boxplot</a:t>
            </a:r>
            <a:r>
              <a:rPr lang="en-US" dirty="0" smtClean="0"/>
              <a:t> and </a:t>
            </a:r>
            <a:r>
              <a:rPr lang="en-US" dirty="0" err="1" smtClean="0"/>
              <a:t>bwplot</a:t>
            </a:r>
            <a:r>
              <a:rPr lang="en-US" dirty="0" smtClean="0"/>
              <a:t> [Lattice]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Google style guide: </a:t>
            </a:r>
          </a:p>
          <a:p>
            <a:pPr lvl="1"/>
            <a:r>
              <a:rPr lang="en-US">
                <a:hlinkClick r:id="rId2"/>
              </a:rPr>
              <a:t>http://google-styleguide.googlecode.com/svn/trunk/google-r-style.html#generallayout</a:t>
            </a:r>
            <a:endParaRPr lang="en-US"/>
          </a:p>
          <a:p>
            <a:r>
              <a:rPr lang="en-US"/>
              <a:t>Henrik Bengtsson style guide: </a:t>
            </a:r>
          </a:p>
          <a:p>
            <a:pPr lvl="1"/>
            <a:r>
              <a:rPr lang="en-US">
                <a:hlinkClick r:id="rId3"/>
              </a:rPr>
              <a:t>http://www1.maths.lth.se/help/R/RCC/</a:t>
            </a:r>
            <a:endParaRPr lang="en-US"/>
          </a:p>
          <a:p>
            <a:r>
              <a:rPr lang="en-US"/>
              <a:t>Hadley Wickham's style guide: </a:t>
            </a:r>
          </a:p>
          <a:p>
            <a:pPr lvl="1"/>
            <a:r>
              <a:rPr lang="en-US">
                <a:hlinkClick r:id="rId4"/>
              </a:rPr>
              <a:t>https://github.com/hadley/devtools/wiki/Style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59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Intros to 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http://www.stat.duke.edu/programs/gcc/ResourcesDocuments/RTutorial.pdf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http://www.cyclismo.org/tutorial/R/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http://www.r-tutor.com/r-introduction</a:t>
            </a:r>
            <a:endParaRPr lang="en-US" sz="2000" dirty="0"/>
          </a:p>
          <a:p>
            <a:r>
              <a:rPr lang="en-US" sz="2000" dirty="0"/>
              <a:t>Quick R: </a:t>
            </a:r>
            <a:r>
              <a:rPr lang="en-US" sz="2000" dirty="0">
                <a:hlinkClick r:id="rId5"/>
              </a:rPr>
              <a:t>http://www.statmethods.net/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http://www.bioconductor.org/help/course-materials/2011/CSAMA/Monday/Morning%20Talks/R_intro.pdf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48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</a:t>
            </a:r>
            <a:r>
              <a:rPr lang="en-US" dirty="0" err="1" smtClean="0"/>
              <a:t>vs</a:t>
            </a:r>
            <a:r>
              <a:rPr lang="en-US" dirty="0" smtClean="0"/>
              <a:t> R Studio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vs</a:t>
            </a:r>
            <a:r>
              <a:rPr lang="en-US" dirty="0" smtClean="0"/>
              <a:t> Workspace; save your scripts! </a:t>
            </a:r>
          </a:p>
          <a:p>
            <a:r>
              <a:rPr lang="en-US" dirty="0" smtClean="0"/>
              <a:t>Set working directory</a:t>
            </a:r>
          </a:p>
          <a:p>
            <a:pPr lvl="1"/>
            <a:r>
              <a:rPr lang="en-US" sz="1800" dirty="0" err="1" smtClean="0"/>
              <a:t>setwd</a:t>
            </a:r>
            <a:r>
              <a:rPr lang="en-US" sz="1800" dirty="0" smtClean="0"/>
              <a:t>(“</a:t>
            </a:r>
            <a:r>
              <a:rPr lang="en-US" sz="1800" dirty="0" err="1" smtClean="0"/>
              <a:t>fill_in_here</a:t>
            </a:r>
            <a:r>
              <a:rPr lang="en-US" sz="1800" dirty="0" smtClean="0"/>
              <a:t>"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What is the working directory? </a:t>
            </a:r>
            <a:r>
              <a:rPr lang="en-US" sz="1800" dirty="0" err="1" smtClean="0"/>
              <a:t>getwd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What is in the working directory? dir()</a:t>
            </a:r>
          </a:p>
          <a:p>
            <a:r>
              <a:rPr lang="en-US" dirty="0" smtClean="0"/>
              <a:t>Need help?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err="1" smtClean="0"/>
              <a:t>Help.start</a:t>
            </a:r>
            <a:r>
              <a:rPr lang="en-US" dirty="0" smtClean="0"/>
              <a:t>()  - opens web browser with links to help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/>
              <a:t>searches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Bringing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</a:t>
            </a:r>
            <a:r>
              <a:rPr lang="en-US" sz="2400" dirty="0" err="1"/>
              <a:t>c</a:t>
            </a:r>
            <a:r>
              <a:rPr lang="en-US" sz="2400" dirty="0" err="1" smtClean="0"/>
              <a:t>sv</a:t>
            </a:r>
            <a:r>
              <a:rPr lang="en-US" sz="2400" dirty="0" smtClean="0"/>
              <a:t> file (or use </a:t>
            </a:r>
            <a:r>
              <a:rPr lang="en-US" sz="2400" dirty="0" err="1" smtClean="0"/>
              <a:t>readxl</a:t>
            </a:r>
            <a:r>
              <a:rPr lang="en-US" sz="2400" dirty="0" smtClean="0"/>
              <a:t> package </a:t>
            </a:r>
            <a:r>
              <a:rPr lang="en-US" sz="2400" dirty="0" smtClean="0"/>
              <a:t>to bring in directly from excel)</a:t>
            </a:r>
          </a:p>
          <a:p>
            <a:pPr lvl="1"/>
            <a:r>
              <a:rPr lang="en-US" sz="2400" dirty="0" smtClean="0"/>
              <a:t>One worksheet only</a:t>
            </a:r>
          </a:p>
          <a:p>
            <a:pPr lvl="1"/>
            <a:r>
              <a:rPr lang="en-US" sz="2400" dirty="0" smtClean="0"/>
              <a:t>No special formatting, filters, comments etc.</a:t>
            </a:r>
          </a:p>
          <a:p>
            <a:pPr lvl="1"/>
            <a:r>
              <a:rPr lang="en-US" sz="2400" dirty="0" smtClean="0"/>
              <a:t>Copy only columns and rows with your data to the CSV, as R will read in columns without data sometimes</a:t>
            </a:r>
          </a:p>
          <a:p>
            <a:r>
              <a:rPr lang="en-US" sz="2400" dirty="0" smtClean="0"/>
              <a:t>Name your variables well </a:t>
            </a:r>
          </a:p>
          <a:p>
            <a:pPr lvl="1"/>
            <a:r>
              <a:rPr lang="en-US" sz="2400" dirty="0" smtClean="0"/>
              <a:t>self-explanatory, unique, lowercase, short-</a:t>
            </a:r>
            <a:r>
              <a:rPr lang="en-US" sz="2400" dirty="0" err="1" smtClean="0"/>
              <a:t>ish</a:t>
            </a:r>
            <a:r>
              <a:rPr lang="en-US" sz="2400" dirty="0" smtClean="0"/>
              <a:t>, one-word names</a:t>
            </a:r>
          </a:p>
          <a:p>
            <a:r>
              <a:rPr lang="en-US" sz="2400" dirty="0" smtClean="0"/>
              <a:t>Read in data</a:t>
            </a:r>
          </a:p>
          <a:p>
            <a:pPr lvl="1"/>
            <a:r>
              <a:rPr lang="en-US" sz="2400" dirty="0" smtClean="0"/>
              <a:t>CSV files: </a:t>
            </a:r>
            <a:r>
              <a:rPr lang="en-US" sz="2400" dirty="0" err="1" smtClean="0"/>
              <a:t>iris.df</a:t>
            </a:r>
            <a:r>
              <a:rPr lang="en-US" sz="2400" dirty="0" smtClean="0"/>
              <a:t> </a:t>
            </a:r>
            <a:r>
              <a:rPr lang="en-US" sz="2400" dirty="0"/>
              <a:t>&lt;- read.csv("iris_df.csv", header=T)</a:t>
            </a:r>
            <a:endParaRPr lang="en-US" sz="2400" dirty="0" smtClean="0"/>
          </a:p>
          <a:p>
            <a:r>
              <a:rPr lang="en-US" sz="2400" dirty="0" smtClean="0"/>
              <a:t>Write data</a:t>
            </a:r>
          </a:p>
          <a:p>
            <a:pPr lvl="1"/>
            <a:r>
              <a:rPr lang="en-US" sz="2400" dirty="0"/>
              <a:t>write.csv(dataframe, “dataframename.csv”), </a:t>
            </a:r>
            <a:r>
              <a:rPr lang="en-US" sz="2400" dirty="0" smtClean="0"/>
              <a:t>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your data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makes clean data?</a:t>
            </a:r>
          </a:p>
          <a:p>
            <a:pPr lvl="1"/>
            <a:r>
              <a:rPr lang="en-US" dirty="0" smtClean="0"/>
              <a:t>Correct spelling</a:t>
            </a:r>
          </a:p>
          <a:p>
            <a:pPr lvl="1"/>
            <a:r>
              <a:rPr lang="en-US" dirty="0" smtClean="0"/>
              <a:t>Identical capitalization (e.g. Premna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premna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myvector &lt;- c(3, 4, 5), calling Myvector does not work!</a:t>
            </a:r>
          </a:p>
          <a:p>
            <a:pPr lvl="1"/>
            <a:r>
              <a:rPr lang="en-US" dirty="0" smtClean="0"/>
              <a:t>No spaces between words (spaces turned into “.”)</a:t>
            </a:r>
          </a:p>
          <a:p>
            <a:pPr lvl="2"/>
            <a:r>
              <a:rPr lang="en-US" dirty="0"/>
              <a:t>Generally try to avoid, use underscores instead</a:t>
            </a:r>
            <a:endParaRPr lang="en-US" dirty="0" smtClean="0"/>
          </a:p>
          <a:p>
            <a:pPr lvl="1"/>
            <a:r>
              <a:rPr lang="en-US" dirty="0" smtClean="0"/>
              <a:t>NA or blank (if using </a:t>
            </a:r>
            <a:r>
              <a:rPr lang="en-US" dirty="0" err="1" smtClean="0"/>
              <a:t>csv</a:t>
            </a:r>
            <a:r>
              <a:rPr lang="en-US" dirty="0" smtClean="0"/>
              <a:t>) for missing values</a:t>
            </a:r>
          </a:p>
          <a:p>
            <a:r>
              <a:rPr lang="en-US" dirty="0" smtClean="0"/>
              <a:t>Find and replace to get rid of spaces after 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Important 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# is for notes</a:t>
            </a:r>
          </a:p>
          <a:p>
            <a:r>
              <a:rPr lang="en-US" dirty="0" smtClean="0"/>
              <a:t>&lt;- or = are assignment operators</a:t>
            </a:r>
          </a:p>
          <a:p>
            <a:r>
              <a:rPr lang="en-US" dirty="0" smtClean="0"/>
              <a:t>Whatever you want to name a function or a vector or a </a:t>
            </a:r>
            <a:r>
              <a:rPr lang="en-US" dirty="0" err="1" smtClean="0"/>
              <a:t>dataframe</a:t>
            </a:r>
            <a:r>
              <a:rPr lang="en-US" dirty="0" smtClean="0"/>
              <a:t> goes to the left of &lt;- or =</a:t>
            </a:r>
          </a:p>
          <a:p>
            <a:r>
              <a:rPr lang="en-US" dirty="0" err="1" smtClean="0"/>
              <a:t>c(“a</a:t>
            </a:r>
            <a:r>
              <a:rPr lang="en-US" dirty="0" smtClean="0"/>
              <a:t>”, “</a:t>
            </a:r>
            <a:r>
              <a:rPr lang="en-US" dirty="0" err="1" smtClean="0"/>
              <a:t>b</a:t>
            </a:r>
            <a:r>
              <a:rPr lang="en-US" dirty="0" smtClean="0"/>
              <a:t>”, “</a:t>
            </a:r>
            <a:r>
              <a:rPr lang="en-US" dirty="0" err="1" smtClean="0"/>
              <a:t>c</a:t>
            </a:r>
            <a:r>
              <a:rPr lang="en-US" dirty="0" smtClean="0"/>
              <a:t>”) is used when you have a string of objects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row,column</a:t>
            </a:r>
            <a:r>
              <a:rPr lang="en-US" dirty="0" smtClean="0"/>
              <a:t>] = address for arrays or data frames</a:t>
            </a:r>
          </a:p>
          <a:p>
            <a:r>
              <a:rPr lang="en-US" dirty="0" smtClean="0"/>
              <a:t>Function(arguments) note- order matters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153400" cy="305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type of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type of information</a:t>
                      </a:r>
                      <a:endParaRPr lang="en-US" dirty="0"/>
                    </a:p>
                  </a:txBody>
                  <a:tcPr/>
                </a:tc>
              </a:tr>
              <a:tr h="79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1-dimensional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</a:tr>
              <a:tr h="79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2-dimensional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Frame</a:t>
                      </a:r>
                      <a:endParaRPr lang="en-US" dirty="0"/>
                    </a:p>
                  </a:txBody>
                  <a:tcPr anchor="ctr"/>
                </a:tc>
              </a:tr>
              <a:tr h="79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N-dimensional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" y="46482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Vector- Sequence of any values, including numeric, character, and NA</a:t>
            </a:r>
          </a:p>
          <a:p>
            <a:pPr marL="0" lvl="1"/>
            <a:r>
              <a:rPr lang="en-US" dirty="0" smtClean="0"/>
              <a:t>Matrix- Vector of vectors; all same type of information (numeric); this is a type of an array</a:t>
            </a:r>
          </a:p>
          <a:p>
            <a:pPr marL="0" lvl="1"/>
            <a:r>
              <a:rPr lang="en-US" dirty="0" smtClean="0"/>
              <a:t>Data Frame- Matrix-like structure, but each column can be a different type (e.g. factor, numeric, character etc.)</a:t>
            </a:r>
          </a:p>
          <a:p>
            <a:pPr marL="0" lvl="1"/>
            <a:r>
              <a:rPr lang="en-US" dirty="0" smtClean="0"/>
              <a:t>Array- multi-dimensional generalization of vectors</a:t>
            </a:r>
          </a:p>
          <a:p>
            <a:r>
              <a:rPr lang="en-US" dirty="0" smtClean="0"/>
              <a:t>List- Ordered sequences of objects which can be of any type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Integer</a:t>
            </a:r>
            <a:r>
              <a:rPr lang="en-US" dirty="0" smtClean="0"/>
              <a:t>- whole numbers</a:t>
            </a:r>
          </a:p>
          <a:p>
            <a:r>
              <a:rPr lang="en-US" b="1" dirty="0" smtClean="0"/>
              <a:t>Numeric</a:t>
            </a:r>
            <a:r>
              <a:rPr lang="en-US" dirty="0" smtClean="0"/>
              <a:t>- real numbers</a:t>
            </a:r>
          </a:p>
          <a:p>
            <a:r>
              <a:rPr lang="en-US" b="1" dirty="0" smtClean="0"/>
              <a:t>Logical </a:t>
            </a:r>
            <a:r>
              <a:rPr lang="en-US" dirty="0" smtClean="0"/>
              <a:t>– True/false</a:t>
            </a:r>
          </a:p>
          <a:p>
            <a:r>
              <a:rPr lang="en-US" b="1" dirty="0" smtClean="0"/>
              <a:t>Character</a:t>
            </a:r>
            <a:r>
              <a:rPr lang="en-US" dirty="0" smtClean="0"/>
              <a:t>- alphanumeric strings</a:t>
            </a:r>
          </a:p>
          <a:p>
            <a:r>
              <a:rPr lang="en-US" b="1" dirty="0" smtClean="0"/>
              <a:t>Factor</a:t>
            </a:r>
            <a:r>
              <a:rPr lang="en-US" dirty="0" smtClean="0"/>
              <a:t>- Categorical data (R stores as a set of levels, with a # associated with each level)</a:t>
            </a:r>
          </a:p>
          <a:p>
            <a:r>
              <a:rPr lang="en-US" b="1" dirty="0" smtClean="0"/>
              <a:t>Date</a:t>
            </a:r>
          </a:p>
          <a:p>
            <a:endParaRPr lang="en-US" dirty="0" smtClean="0"/>
          </a:p>
          <a:p>
            <a:r>
              <a:rPr lang="en-US" dirty="0" smtClean="0"/>
              <a:t>Use ‘class’ to check type of data in a vector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str(dataframe) -  column classes and dimensions</a:t>
            </a:r>
          </a:p>
          <a:p>
            <a:r>
              <a:rPr lang="en-US" dirty="0"/>
              <a:t>head(dataframe) and tail()</a:t>
            </a:r>
            <a:r>
              <a:rPr lang="en-US" dirty="0" smtClean="0"/>
              <a:t> - first </a:t>
            </a:r>
            <a:r>
              <a:rPr lang="en-US" dirty="0"/>
              <a:t>and last 6 rows</a:t>
            </a:r>
            <a:endParaRPr lang="en-US" dirty="0" smtClean="0"/>
          </a:p>
          <a:p>
            <a:r>
              <a:rPr lang="en-US" dirty="0" err="1" smtClean="0"/>
              <a:t>names(dataframe</a:t>
            </a:r>
            <a:r>
              <a:rPr lang="en-US" dirty="0" smtClean="0"/>
              <a:t>) - column names</a:t>
            </a:r>
          </a:p>
          <a:p>
            <a:r>
              <a:rPr lang="en-US" dirty="0" smtClean="0"/>
              <a:t>row.names(dataframe) - row names</a:t>
            </a:r>
          </a:p>
          <a:p>
            <a:r>
              <a:rPr lang="en-US" dirty="0"/>
              <a:t>attributes(dataframe)</a:t>
            </a:r>
            <a:r>
              <a:rPr lang="en-US" dirty="0" smtClean="0"/>
              <a:t> - column </a:t>
            </a:r>
            <a:r>
              <a:rPr lang="en-US" dirty="0"/>
              <a:t>and row names and object class</a:t>
            </a:r>
            <a:endParaRPr lang="en-US" dirty="0" smtClean="0"/>
          </a:p>
          <a:p>
            <a:r>
              <a:rPr lang="en-US" dirty="0" err="1" smtClean="0"/>
              <a:t>summary(dataframe</a:t>
            </a:r>
            <a:r>
              <a:rPr lang="en-US" dirty="0" smtClean="0"/>
              <a:t>) – gives a lot of good information</a:t>
            </a:r>
          </a:p>
          <a:p>
            <a:pPr lvl="1"/>
            <a:r>
              <a:rPr lang="en-US" dirty="0" smtClean="0"/>
              <a:t>Make sure variables are appropriate class</a:t>
            </a:r>
          </a:p>
          <a:p>
            <a:pPr lvl="2"/>
            <a:r>
              <a:rPr lang="en-US" dirty="0" smtClean="0"/>
              <a:t>Character/string, Numeric, Factor, Integer, logical</a:t>
            </a:r>
          </a:p>
          <a:p>
            <a:pPr lvl="1"/>
            <a:r>
              <a:rPr lang="en-US" dirty="0" smtClean="0"/>
              <a:t>Make sure </a:t>
            </a:r>
            <a:r>
              <a:rPr lang="en-US" dirty="0" err="1" smtClean="0"/>
              <a:t>mins</a:t>
            </a:r>
            <a:r>
              <a:rPr lang="en-US" dirty="0" smtClean="0"/>
              <a:t>, </a:t>
            </a:r>
            <a:r>
              <a:rPr lang="en-US" dirty="0" err="1" smtClean="0"/>
              <a:t>maxs</a:t>
            </a:r>
            <a:r>
              <a:rPr lang="en-US" dirty="0" smtClean="0"/>
              <a:t>, means, etc. seem right</a:t>
            </a:r>
          </a:p>
          <a:p>
            <a:pPr lvl="1"/>
            <a:r>
              <a:rPr lang="en-US" dirty="0" smtClean="0"/>
              <a:t>Make sure you don’t have typing errors so Premna and </a:t>
            </a:r>
            <a:r>
              <a:rPr lang="en-US" dirty="0" err="1" smtClean="0"/>
              <a:t>premna</a:t>
            </a:r>
            <a:r>
              <a:rPr lang="en-US" dirty="0" smtClean="0"/>
              <a:t> are two separate factors</a:t>
            </a:r>
          </a:p>
          <a:p>
            <a:r>
              <a:rPr lang="en-US" dirty="0" smtClean="0"/>
              <a:t>Use: unique(</a:t>
            </a:r>
            <a:r>
              <a:rPr lang="en-US" dirty="0" err="1" smtClean="0"/>
              <a:t>iris$species</a:t>
            </a:r>
            <a:r>
              <a:rPr lang="en-US" dirty="0" smtClean="0"/>
              <a:t>) to see what all unique values of a column are</a:t>
            </a:r>
          </a:p>
          <a:p>
            <a:r>
              <a:rPr lang="en-US" dirty="0" smtClean="0"/>
              <a:t>Or use: levels(</a:t>
            </a:r>
            <a:r>
              <a:rPr lang="en-US" dirty="0" err="1" smtClean="0"/>
              <a:t>spider$species</a:t>
            </a:r>
            <a:r>
              <a:rPr lang="en-US" dirty="0" smtClean="0"/>
              <a:t>) to see different levels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your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Go to R script to play around with your own data</a:t>
            </a:r>
          </a:p>
          <a:p>
            <a:pPr lvl="1"/>
            <a:r>
              <a:rPr lang="en-US" dirty="0" smtClean="0"/>
              <a:t>Start a new R script</a:t>
            </a:r>
          </a:p>
          <a:p>
            <a:pPr lvl="1"/>
            <a:r>
              <a:rPr lang="en-US" dirty="0" smtClean="0"/>
              <a:t>Read in data</a:t>
            </a:r>
          </a:p>
          <a:p>
            <a:pPr lvl="1"/>
            <a:r>
              <a:rPr lang="en-US" dirty="0" smtClean="0"/>
              <a:t>Check to see if: </a:t>
            </a:r>
          </a:p>
          <a:p>
            <a:pPr lvl="2"/>
            <a:r>
              <a:rPr lang="en-US" dirty="0" smtClean="0"/>
              <a:t>All of your data is present- you have right # rows and columns, and </a:t>
            </a:r>
            <a:r>
              <a:rPr lang="en-US" dirty="0" err="1" smtClean="0"/>
              <a:t>NA’s</a:t>
            </a:r>
            <a:endParaRPr lang="en-US" dirty="0" smtClean="0"/>
          </a:p>
          <a:p>
            <a:pPr lvl="2"/>
            <a:r>
              <a:rPr lang="en-US" dirty="0" smtClean="0"/>
              <a:t>Each column is in the right class (e.g. numeric, factor)</a:t>
            </a:r>
          </a:p>
          <a:p>
            <a:pPr lvl="2"/>
            <a:r>
              <a:rPr lang="en-US" dirty="0" smtClean="0"/>
              <a:t>You have the correct levels in each factor (i.e. no spelling errors)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1623</TotalTime>
  <Words>1042</Words>
  <Application>Microsoft Macintosh PowerPoint</Application>
  <PresentationFormat>On-screen Show (4:3)</PresentationFormat>
  <Paragraphs>132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R Intro</vt:lpstr>
      <vt:lpstr>Starting an R session</vt:lpstr>
      <vt:lpstr>Bringing data into R</vt:lpstr>
      <vt:lpstr>Preparing your data for R</vt:lpstr>
      <vt:lpstr>Important R syntax</vt:lpstr>
      <vt:lpstr>R Data Structures</vt:lpstr>
      <vt:lpstr>Data classes</vt:lpstr>
      <vt:lpstr>Exploring dataframes</vt:lpstr>
      <vt:lpstr>Working on your dataset</vt:lpstr>
      <vt:lpstr>R Packages</vt:lpstr>
      <vt:lpstr>Visualizations</vt:lpstr>
      <vt:lpstr>Visualizations</vt:lpstr>
      <vt:lpstr>Style</vt:lpstr>
      <vt:lpstr>Other Intros to R:</vt:lpstr>
    </vt:vector>
  </TitlesOfParts>
  <Manager/>
  <Company>Sony Electronics,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Haldre</dc:creator>
  <cp:keywords/>
  <dc:description/>
  <cp:lastModifiedBy>Haldre Rogers</cp:lastModifiedBy>
  <cp:revision>130</cp:revision>
  <dcterms:created xsi:type="dcterms:W3CDTF">2014-01-29T00:53:54Z</dcterms:created>
  <dcterms:modified xsi:type="dcterms:W3CDTF">2016-08-26T19:49:11Z</dcterms:modified>
  <cp:category/>
</cp:coreProperties>
</file>