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9" r:id="rId4"/>
    <p:sldId id="268" r:id="rId5"/>
    <p:sldId id="258" r:id="rId6"/>
    <p:sldId id="262" r:id="rId7"/>
    <p:sldId id="259" r:id="rId8"/>
    <p:sldId id="263" r:id="rId9"/>
    <p:sldId id="264" r:id="rId10"/>
    <p:sldId id="260" r:id="rId11"/>
    <p:sldId id="265" r:id="rId12"/>
    <p:sldId id="266" r:id="rId13"/>
    <p:sldId id="261" r:id="rId14"/>
    <p:sldId id="267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20" d="100"/>
          <a:sy n="120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6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0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9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I suppress weeds by extending my crop rotation? </a:t>
            </a:r>
            <a:br>
              <a:rPr lang="en-US" dirty="0"/>
            </a:br>
            <a:r>
              <a:rPr lang="en-US" dirty="0"/>
              <a:t>A meta-analysis.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Gina Nichols</a:t>
            </a:r>
          </a:p>
          <a:p>
            <a:r>
              <a:rPr lang="en-US" dirty="0"/>
              <a:t>EEB698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83" y="1612495"/>
            <a:ext cx="7324483" cy="4708596"/>
          </a:xfrm>
        </p:spPr>
      </p:pic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overall effects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21" y="1939318"/>
            <a:ext cx="6409957" cy="4123952"/>
          </a:xfrm>
        </p:spPr>
      </p:pic>
    </p:spTree>
    <p:extLst>
      <p:ext uri="{BB962C8B-B14F-4D97-AF65-F5344CB8AC3E}">
        <p14:creationId xmlns:p14="http://schemas.microsoft.com/office/powerpoint/2010/main" val="22259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modifiers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10" y="1526650"/>
            <a:ext cx="7471579" cy="4806964"/>
          </a:xfrm>
        </p:spPr>
      </p:pic>
    </p:spTree>
    <p:extLst>
      <p:ext uri="{BB962C8B-B14F-4D97-AF65-F5344CB8AC3E}">
        <p14:creationId xmlns:p14="http://schemas.microsoft.com/office/powerpoint/2010/main" val="151587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66" y="2187948"/>
            <a:ext cx="6409957" cy="4123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514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Question: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Are longer crop rotations associated with less weed pressure?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72" y="1825625"/>
            <a:ext cx="3598628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Longer crop rotations reduce weed </a:t>
            </a:r>
            <a:r>
              <a:rPr lang="en-US" dirty="0" smtClean="0"/>
              <a:t>density by ~50%</a:t>
            </a:r>
          </a:p>
          <a:p>
            <a:r>
              <a:rPr lang="en-US" dirty="0" smtClean="0"/>
              <a:t>Weed biomass trends towards a reduction, but not significantly.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Under what circumstances?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92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Longer </a:t>
            </a:r>
            <a:r>
              <a:rPr lang="en-US" dirty="0"/>
              <a:t>crop rotations reduce single (likely problematic) weeds more so than the entire weed community.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1" y="2053011"/>
            <a:ext cx="5894567" cy="412395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42991" y="2053011"/>
            <a:ext cx="3474720" cy="9684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6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Under what circumstances?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92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Weed </a:t>
            </a:r>
            <a:r>
              <a:rPr lang="en-US" dirty="0"/>
              <a:t>density is particularly reduced in zero-tillage systems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1" y="2053011"/>
            <a:ext cx="5894567" cy="412395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6000" y="2649359"/>
            <a:ext cx="3474720" cy="9684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0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Under what circumstances?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92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Long </a:t>
            </a:r>
            <a:r>
              <a:rPr lang="en-US" dirty="0" smtClean="0"/>
              <a:t>rotations help in both herbicide- and organic-based systems.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1" y="2053011"/>
            <a:ext cx="5894567" cy="412395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6000" y="4923432"/>
            <a:ext cx="3474720" cy="9684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Crop </a:t>
            </a:r>
            <a:r>
              <a:rPr lang="en-US" dirty="0" smtClean="0"/>
              <a:t>rotation reduces </a:t>
            </a:r>
            <a:r>
              <a:rPr lang="en-US" dirty="0" smtClean="0"/>
              <a:t>weed density </a:t>
            </a:r>
            <a:r>
              <a:rPr lang="en-US" dirty="0" smtClean="0"/>
              <a:t>by ~50%.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05" y="1554815"/>
            <a:ext cx="6476026" cy="43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6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Are longer </a:t>
            </a:r>
            <a:r>
              <a:rPr lang="en-US" sz="4800" dirty="0"/>
              <a:t>crop rotations associated with less weed pressure?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Herbicides </a:t>
            </a:r>
            <a:r>
              <a:rPr lang="en-US" dirty="0"/>
              <a:t>are really bad for </a:t>
            </a:r>
            <a:r>
              <a:rPr lang="en-US" dirty="0" smtClean="0"/>
              <a:t>ecosystems</a:t>
            </a:r>
          </a:p>
          <a:p>
            <a:pPr marL="514350" indent="-514350">
              <a:buAutoNum type="arabicPeriod"/>
            </a:pPr>
            <a:r>
              <a:rPr lang="en-US" dirty="0" smtClean="0"/>
              <a:t>Herbicides are probably bad for you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Weeds </a:t>
            </a:r>
            <a:r>
              <a:rPr lang="en-US" dirty="0"/>
              <a:t>are becoming resistant to our herbicides because we use them too heavily.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need other EFFECTIVE ways to reduce weeds. People THINK crop rotation reduces weeds, but no one has actually quantified it.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4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27" y="3072304"/>
            <a:ext cx="5715000" cy="30099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9" y="222002"/>
            <a:ext cx="6185086" cy="32858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7319" y="3266691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https://www.wakingtimes.com/2016/11/18/banned-eu-dangerous-chemical-americans/atrazine-frog-usa/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31898" y="582059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https://www.no-tillfarmer.com/articles/5057-rising-pigweed-presence-in-soybeans</a:t>
            </a:r>
          </a:p>
        </p:txBody>
      </p:sp>
    </p:spTree>
    <p:extLst>
      <p:ext uri="{BB962C8B-B14F-4D97-AF65-F5344CB8AC3E}">
        <p14:creationId xmlns:p14="http://schemas.microsoft.com/office/powerpoint/2010/main" val="30888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did you test your question?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Searched the literature for studies that report weed density or weed biomass </a:t>
            </a:r>
            <a:r>
              <a:rPr lang="en-US" dirty="0" smtClean="0"/>
              <a:t>under different </a:t>
            </a:r>
            <a:r>
              <a:rPr lang="en-US" dirty="0"/>
              <a:t>crop </a:t>
            </a:r>
            <a:r>
              <a:rPr lang="en-US" dirty="0" smtClean="0"/>
              <a:t>rotations (paired data). </a:t>
            </a:r>
            <a:endParaRPr lang="en-US" dirty="0"/>
          </a:p>
          <a:p>
            <a:r>
              <a:rPr lang="en-US" dirty="0"/>
              <a:t>Converted data into a response ratio:</a:t>
            </a:r>
          </a:p>
          <a:p>
            <a:pPr marL="457200" lvl="1" indent="0">
              <a:buNone/>
            </a:pPr>
            <a:r>
              <a:rPr lang="en-US" dirty="0"/>
              <a:t>weeds in long rotation / weeds in short rotation</a:t>
            </a:r>
          </a:p>
          <a:p>
            <a:r>
              <a:rPr lang="en-US" dirty="0"/>
              <a:t>Recorded </a:t>
            </a:r>
            <a:r>
              <a:rPr lang="en-US" dirty="0" smtClean="0"/>
              <a:t>other management information thought to be pertinent based on previous literature/availability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3A5D33E-016B-4BDB-AD07-AD115A7FA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240633"/>
              </p:ext>
            </p:extLst>
          </p:nvPr>
        </p:nvGraphicFramePr>
        <p:xfrm>
          <a:off x="1472184" y="2276856"/>
          <a:ext cx="8988552" cy="308449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494276">
                  <a:extLst>
                    <a:ext uri="{9D8B030D-6E8A-4147-A177-3AD203B41FA5}">
                      <a16:colId xmlns:a16="http://schemas.microsoft.com/office/drawing/2014/main" val="2572005023"/>
                    </a:ext>
                  </a:extLst>
                </a:gridCol>
                <a:gridCol w="4494276">
                  <a:extLst>
                    <a:ext uri="{9D8B030D-6E8A-4147-A177-3AD203B41FA5}">
                      <a16:colId xmlns:a16="http://schemas.microsoft.com/office/drawing/2014/main" val="2377382796"/>
                    </a:ext>
                  </a:extLst>
                </a:gridCol>
              </a:tblGrid>
              <a:tr h="383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Moderator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Levels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077208"/>
                  </a:ext>
                </a:extLst>
              </a:tr>
              <a:tr h="383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System tillage (n = 349)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Tilled, zero-tillage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443953"/>
                  </a:ext>
                </a:extLst>
              </a:tr>
              <a:tr h="383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System weed control method (n = 381)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Herbicides,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914631"/>
                  </a:ext>
                </a:extLst>
              </a:tr>
              <a:tr h="383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Fallow present in short rotation (n = 395)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Yes, no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455262"/>
                  </a:ext>
                </a:extLst>
              </a:tr>
              <a:tr h="383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Perennial in long rotation (n = 395)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Yes, no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90192"/>
                  </a:ext>
                </a:extLst>
              </a:tr>
              <a:tr h="7843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Study climate classification (n = 393)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Temperate (latitude &gt;35)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(sub)tropical (latitude &lt;35)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05827"/>
                  </a:ext>
                </a:extLst>
              </a:tr>
              <a:tr h="383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Weed measurement unit (n = 393)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Single species, community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96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3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Transformed data - took </a:t>
            </a:r>
            <a:r>
              <a:rPr lang="en-US" dirty="0"/>
              <a:t>natural log of response ratio (LRR)</a:t>
            </a:r>
          </a:p>
          <a:p>
            <a:r>
              <a:rPr lang="en-US" dirty="0"/>
              <a:t>Two types of models</a:t>
            </a:r>
          </a:p>
          <a:p>
            <a:pPr lvl="1"/>
            <a:r>
              <a:rPr lang="en-US" dirty="0"/>
              <a:t>Used a mixed model with study as a random effect, weighted by number of replicates</a:t>
            </a:r>
          </a:p>
          <a:p>
            <a:pPr lvl="1"/>
            <a:r>
              <a:rPr lang="en-US" dirty="0"/>
              <a:t>Used a mixed model with modifier as a fixed effect, and study as a random effect, weighted by number of replicates</a:t>
            </a:r>
          </a:p>
          <a:p>
            <a:r>
              <a:rPr lang="en-US" dirty="0"/>
              <a:t>Formula:</a:t>
            </a:r>
          </a:p>
          <a:p>
            <a:pPr marL="0" indent="0">
              <a:buNone/>
            </a:pPr>
            <a:r>
              <a:rPr lang="en-US" dirty="0"/>
              <a:t> (1) </a:t>
            </a:r>
            <a:r>
              <a:rPr lang="en-US" dirty="0" smtClean="0"/>
              <a:t>LRR </a:t>
            </a:r>
            <a:r>
              <a:rPr lang="en-US" dirty="0"/>
              <a:t>~ B0 + </a:t>
            </a:r>
            <a:r>
              <a:rPr lang="en-US" i="1" dirty="0" smtClean="0"/>
              <a:t>a1*study </a:t>
            </a:r>
            <a:r>
              <a:rPr lang="en-US" dirty="0" smtClean="0"/>
              <a:t>+ 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(2) LRR ~ B0 + </a:t>
            </a:r>
            <a:r>
              <a:rPr lang="en-US" dirty="0" smtClean="0"/>
              <a:t>B1*mod1 </a:t>
            </a:r>
            <a:r>
              <a:rPr lang="en-US" dirty="0"/>
              <a:t>+ </a:t>
            </a:r>
            <a:r>
              <a:rPr lang="en-US" i="1" dirty="0" smtClean="0"/>
              <a:t>a1*study </a:t>
            </a:r>
            <a:r>
              <a:rPr lang="en-US" dirty="0" smtClean="0"/>
              <a:t>+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Three methods: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Overall effects different (p&lt;0.01) from 0?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Single modifier levels different (p&lt;0.01) from 0? </a:t>
            </a:r>
          </a:p>
          <a:p>
            <a:pPr marL="514350" indent="-514350">
              <a:buAutoNum type="arabicPeriod"/>
            </a:pPr>
            <a:r>
              <a:rPr lang="en-US" dirty="0" smtClean="0"/>
              <a:t>Modifier </a:t>
            </a:r>
            <a:r>
              <a:rPr lang="en-US" dirty="0"/>
              <a:t>levels </a:t>
            </a:r>
            <a:r>
              <a:rPr lang="en-US" dirty="0" smtClean="0"/>
              <a:t>different (p&lt;0.01) from </a:t>
            </a:r>
            <a:r>
              <a:rPr lang="en-US" dirty="0"/>
              <a:t>each </a:t>
            </a:r>
            <a:r>
              <a:rPr lang="en-US" dirty="0" smtClean="0"/>
              <a:t>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6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idyverse</a:t>
            </a:r>
            <a:r>
              <a:rPr lang="en-US" dirty="0" smtClean="0"/>
              <a:t>, </a:t>
            </a:r>
            <a:r>
              <a:rPr lang="en-US" dirty="0" err="1" smtClean="0"/>
              <a:t>readxl</a:t>
            </a:r>
            <a:r>
              <a:rPr lang="en-US" dirty="0" smtClean="0"/>
              <a:t>, purr, and broom packages </a:t>
            </a:r>
          </a:p>
          <a:p>
            <a:pPr lvl="1"/>
            <a:r>
              <a:rPr lang="en-US" dirty="0" smtClean="0"/>
              <a:t>data wrangling/figures</a:t>
            </a:r>
          </a:p>
          <a:p>
            <a:endParaRPr lang="en-US" dirty="0" smtClean="0"/>
          </a:p>
          <a:p>
            <a:r>
              <a:rPr lang="en-US" dirty="0" smtClean="0"/>
              <a:t>lme4 </a:t>
            </a:r>
            <a:r>
              <a:rPr lang="en-US" dirty="0"/>
              <a:t>package</a:t>
            </a:r>
          </a:p>
          <a:p>
            <a:pPr lvl="1"/>
            <a:r>
              <a:rPr lang="en-US" dirty="0" err="1"/>
              <a:t>lmer</a:t>
            </a:r>
            <a:r>
              <a:rPr lang="en-US" dirty="0"/>
              <a:t> function for </a:t>
            </a:r>
            <a:r>
              <a:rPr lang="en-US" dirty="0" smtClean="0"/>
              <a:t>mixed model </a:t>
            </a:r>
            <a:r>
              <a:rPr lang="en-US" dirty="0"/>
              <a:t>fitting</a:t>
            </a:r>
          </a:p>
          <a:p>
            <a:endParaRPr lang="en-US" dirty="0" smtClean="0"/>
          </a:p>
          <a:p>
            <a:r>
              <a:rPr lang="en-US" dirty="0" err="1" smtClean="0"/>
              <a:t>emmeans</a:t>
            </a:r>
            <a:r>
              <a:rPr lang="en-US" dirty="0" smtClean="0"/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 err="1"/>
              <a:t>Emmeans</a:t>
            </a:r>
            <a:r>
              <a:rPr lang="en-US" dirty="0"/>
              <a:t> function for confidence intervals and p-values</a:t>
            </a:r>
          </a:p>
          <a:p>
            <a:pPr lvl="1"/>
            <a:r>
              <a:rPr lang="en-US" dirty="0"/>
              <a:t>Pairs function for comparisons between modifier levels</a:t>
            </a:r>
          </a:p>
        </p:txBody>
      </p:sp>
    </p:spTree>
    <p:extLst>
      <p:ext uri="{BB962C8B-B14F-4D97-AF65-F5344CB8AC3E}">
        <p14:creationId xmlns:p14="http://schemas.microsoft.com/office/powerpoint/2010/main" val="276739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477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Can I suppress weeds by extending my crop rotation?  A meta-analysis. </vt:lpstr>
      <vt:lpstr>Question:</vt:lpstr>
      <vt:lpstr>Why should you care?</vt:lpstr>
      <vt:lpstr>PowerPoint Presentation</vt:lpstr>
      <vt:lpstr>Methods</vt:lpstr>
      <vt:lpstr>Methods</vt:lpstr>
      <vt:lpstr>Analysis - models</vt:lpstr>
      <vt:lpstr>Analysis - significance</vt:lpstr>
      <vt:lpstr>Analysis - packages</vt:lpstr>
      <vt:lpstr>Results - database</vt:lpstr>
      <vt:lpstr>Results – overall effects</vt:lpstr>
      <vt:lpstr>Results – modifiers</vt:lpstr>
      <vt:lpstr>Question: Are longer crop rotations associated with less weed pressure?</vt:lpstr>
      <vt:lpstr>Under what circumstances?</vt:lpstr>
      <vt:lpstr>Under what circumstances?</vt:lpstr>
      <vt:lpstr>Under what circumstances?</vt:lpstr>
      <vt:lpstr>Crop rotation reduces weed density by ~50%.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Nichols, Virginia A</cp:lastModifiedBy>
  <cp:revision>10</cp:revision>
  <dcterms:created xsi:type="dcterms:W3CDTF">2016-11-08T02:45:55Z</dcterms:created>
  <dcterms:modified xsi:type="dcterms:W3CDTF">2018-12-03T16:15:34Z</dcterms:modified>
</cp:coreProperties>
</file>