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3" r:id="rId7"/>
    <p:sldId id="264" r:id="rId8"/>
    <p:sldId id="260"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1"/>
  </p:normalViewPr>
  <p:slideViewPr>
    <p:cSldViewPr snapToGrid="0" snapToObjects="1">
      <p:cViewPr varScale="1">
        <p:scale>
          <a:sx n="87" d="100"/>
          <a:sy n="87" d="100"/>
        </p:scale>
        <p:origin x="49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DC798D-381E-ED4A-8F36-6CFFBD02685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8044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DC798D-381E-ED4A-8F36-6CFFBD02685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42663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DC798D-381E-ED4A-8F36-6CFFBD02685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211313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DC798D-381E-ED4A-8F36-6CFFBD02685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3771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C798D-381E-ED4A-8F36-6CFFBD02685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62214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DC798D-381E-ED4A-8F36-6CFFBD02685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29686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DC798D-381E-ED4A-8F36-6CFFBD026857}"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87127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DC798D-381E-ED4A-8F36-6CFFBD026857}"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197871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C798D-381E-ED4A-8F36-6CFFBD026857}"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31319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DC798D-381E-ED4A-8F36-6CFFBD02685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416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DC798D-381E-ED4A-8F36-6CFFBD02685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126063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C798D-381E-ED4A-8F36-6CFFBD026857}" type="datetimeFigureOut">
              <a:rPr lang="en-US" smtClean="0"/>
              <a:t>11/28/2018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E51F-241E-364E-9336-019466197FE4}" type="slidenum">
              <a:rPr lang="en-US" smtClean="0"/>
              <a:t>‹#›</a:t>
            </a:fld>
            <a:endParaRPr lang="en-US"/>
          </a:p>
        </p:txBody>
      </p:sp>
    </p:spTree>
    <p:extLst>
      <p:ext uri="{BB962C8B-B14F-4D97-AF65-F5344CB8AC3E}">
        <p14:creationId xmlns:p14="http://schemas.microsoft.com/office/powerpoint/2010/main" val="1049065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Can I suppress weeds by extending my crop rotation? </a:t>
            </a:r>
            <a:br>
              <a:rPr lang="en-US" dirty="0"/>
            </a:br>
            <a:r>
              <a:rPr lang="en-US" dirty="0"/>
              <a:t>A meta-analysis. </a:t>
            </a:r>
          </a:p>
        </p:txBody>
      </p:sp>
      <p:sp>
        <p:nvSpPr>
          <p:cNvPr id="3" name="Subtitle 2"/>
          <p:cNvSpPr>
            <a:spLocks noGrp="1"/>
          </p:cNvSpPr>
          <p:nvPr>
            <p:ph type="subTitle" idx="1"/>
          </p:nvPr>
        </p:nvSpPr>
        <p:spPr/>
        <p:txBody>
          <a:bodyPr/>
          <a:lstStyle/>
          <a:p>
            <a:r>
              <a:rPr lang="en-US" dirty="0"/>
              <a:t>Gina Nichols</a:t>
            </a:r>
          </a:p>
          <a:p>
            <a:r>
              <a:rPr lang="en-US" dirty="0"/>
              <a:t>EEB698 Final Presentation</a:t>
            </a:r>
          </a:p>
        </p:txBody>
      </p:sp>
    </p:spTree>
    <p:extLst>
      <p:ext uri="{BB962C8B-B14F-4D97-AF65-F5344CB8AC3E}">
        <p14:creationId xmlns:p14="http://schemas.microsoft.com/office/powerpoint/2010/main" val="188718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modifiers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1587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Are extended crop rotations associated with less weed pressure?</a:t>
            </a:r>
          </a:p>
          <a:p>
            <a:endParaRPr lang="en-US" dirty="0"/>
          </a:p>
          <a:p>
            <a:r>
              <a:rPr lang="en-US" dirty="0"/>
              <a:t>Longer crop rotations reduce weed density, but not weed biomass.</a:t>
            </a:r>
          </a:p>
          <a:p>
            <a:pPr lvl="1"/>
            <a:r>
              <a:rPr lang="en-US" dirty="0"/>
              <a:t>This makes sense. Other factors, like what crop you are growing, what method of weed control you are using, etc. are stronger drivers of weed biomass than the rotation the crop </a:t>
            </a:r>
            <a:r>
              <a:rPr lang="en-US"/>
              <a:t>is grown in. </a:t>
            </a:r>
            <a:endParaRPr lang="en-US" dirty="0"/>
          </a:p>
          <a:p>
            <a:r>
              <a:rPr lang="en-US" dirty="0"/>
              <a:t>Weed density is particularly reduced in zero-tillage systems.</a:t>
            </a:r>
          </a:p>
          <a:p>
            <a:r>
              <a:rPr lang="en-US" dirty="0"/>
              <a:t>Longer crop rotations reduce single (likely problematic) weeds more so than the entire weed community. </a:t>
            </a:r>
          </a:p>
        </p:txBody>
      </p:sp>
    </p:spTree>
    <p:extLst>
      <p:ext uri="{BB962C8B-B14F-4D97-AF65-F5344CB8AC3E}">
        <p14:creationId xmlns:p14="http://schemas.microsoft.com/office/powerpoint/2010/main" val="143786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dirty="0"/>
              <a:t>Question:</a:t>
            </a:r>
          </a:p>
          <a:p>
            <a:r>
              <a:rPr lang="en-US" dirty="0"/>
              <a:t>Are extended crop rotations associated with less weed pressure?</a:t>
            </a:r>
          </a:p>
          <a:p>
            <a:pPr marL="0" indent="0">
              <a:buNone/>
            </a:pPr>
            <a:endParaRPr lang="en-US" dirty="0"/>
          </a:p>
          <a:p>
            <a:pPr marL="0" indent="0">
              <a:buNone/>
            </a:pPr>
            <a:r>
              <a:rPr lang="en-US" dirty="0"/>
              <a:t>Why should you care?</a:t>
            </a:r>
          </a:p>
          <a:p>
            <a:r>
              <a:rPr lang="en-US" dirty="0"/>
              <a:t>Herbicides are really bad for ecosystems, and you. Plus, weeds are becoming resistant to our herbicides because we use them too heavily. We need other EFFECTIVE ways to reduce weeds. People THINK crop rotation reduces weeds, but no one has actually quantified it.  </a:t>
            </a:r>
          </a:p>
        </p:txBody>
      </p:sp>
    </p:spTree>
    <p:extLst>
      <p:ext uri="{BB962C8B-B14F-4D97-AF65-F5344CB8AC3E}">
        <p14:creationId xmlns:p14="http://schemas.microsoft.com/office/powerpoint/2010/main" val="43483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pPr marL="0" indent="0">
              <a:buNone/>
            </a:pPr>
            <a:r>
              <a:rPr lang="en-US" dirty="0"/>
              <a:t>How did you test your question?  </a:t>
            </a:r>
          </a:p>
          <a:p>
            <a:r>
              <a:rPr lang="en-US" dirty="0"/>
              <a:t>Searched the literature for studies that report weed density or weed biomass different crop rotations. </a:t>
            </a:r>
          </a:p>
          <a:p>
            <a:r>
              <a:rPr lang="en-US" dirty="0"/>
              <a:t>Converted data into a response ratio:</a:t>
            </a:r>
          </a:p>
          <a:p>
            <a:pPr marL="457200" lvl="1" indent="0">
              <a:buNone/>
            </a:pPr>
            <a:r>
              <a:rPr lang="en-US" dirty="0"/>
              <a:t>weeds in long rotation / weeds in short rotation</a:t>
            </a:r>
          </a:p>
          <a:p>
            <a:r>
              <a:rPr lang="en-US" dirty="0"/>
              <a:t>Recorded potential modifier values</a:t>
            </a:r>
          </a:p>
          <a:p>
            <a:pPr marL="0" indent="0">
              <a:buNone/>
            </a:pPr>
            <a:endParaRPr lang="en-US" dirty="0"/>
          </a:p>
        </p:txBody>
      </p:sp>
    </p:spTree>
    <p:extLst>
      <p:ext uri="{BB962C8B-B14F-4D97-AF65-F5344CB8AC3E}">
        <p14:creationId xmlns:p14="http://schemas.microsoft.com/office/powerpoint/2010/main" val="10077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graphicFrame>
        <p:nvGraphicFramePr>
          <p:cNvPr id="8" name="Content Placeholder 7">
            <a:extLst>
              <a:ext uri="{FF2B5EF4-FFF2-40B4-BE49-F238E27FC236}">
                <a16:creationId xmlns:a16="http://schemas.microsoft.com/office/drawing/2014/main" id="{13A5D33E-016B-4BDB-AD07-AD115A7FABC4}"/>
              </a:ext>
            </a:extLst>
          </p:cNvPr>
          <p:cNvGraphicFramePr>
            <a:graphicFrameLocks noGrp="1"/>
          </p:cNvGraphicFramePr>
          <p:nvPr>
            <p:ph idx="1"/>
            <p:extLst>
              <p:ext uri="{D42A27DB-BD31-4B8C-83A1-F6EECF244321}">
                <p14:modId xmlns:p14="http://schemas.microsoft.com/office/powerpoint/2010/main" val="1337927561"/>
              </p:ext>
            </p:extLst>
          </p:nvPr>
        </p:nvGraphicFramePr>
        <p:xfrm>
          <a:off x="1472184" y="2276856"/>
          <a:ext cx="8988552" cy="3084497"/>
        </p:xfrm>
        <a:graphic>
          <a:graphicData uri="http://schemas.openxmlformats.org/drawingml/2006/table">
            <a:tbl>
              <a:tblPr firstRow="1" firstCol="1" bandRow="1">
                <a:tableStyleId>{21E4AEA4-8DFA-4A89-87EB-49C32662AFE0}</a:tableStyleId>
              </a:tblPr>
              <a:tblGrid>
                <a:gridCol w="4494276">
                  <a:extLst>
                    <a:ext uri="{9D8B030D-6E8A-4147-A177-3AD203B41FA5}">
                      <a16:colId xmlns:a16="http://schemas.microsoft.com/office/drawing/2014/main" val="2572005023"/>
                    </a:ext>
                  </a:extLst>
                </a:gridCol>
                <a:gridCol w="4494276">
                  <a:extLst>
                    <a:ext uri="{9D8B030D-6E8A-4147-A177-3AD203B41FA5}">
                      <a16:colId xmlns:a16="http://schemas.microsoft.com/office/drawing/2014/main" val="2377382796"/>
                    </a:ext>
                  </a:extLst>
                </a:gridCol>
              </a:tblGrid>
              <a:tr h="383350">
                <a:tc>
                  <a:txBody>
                    <a:bodyPr/>
                    <a:lstStyle/>
                    <a:p>
                      <a:pPr marL="0" marR="0">
                        <a:lnSpc>
                          <a:spcPct val="107000"/>
                        </a:lnSpc>
                        <a:spcBef>
                          <a:spcPts val="0"/>
                        </a:spcBef>
                        <a:spcAft>
                          <a:spcPts val="0"/>
                        </a:spcAft>
                      </a:pPr>
                      <a:r>
                        <a:rPr lang="en-US" sz="2000" dirty="0">
                          <a:effectLst/>
                        </a:rPr>
                        <a:t>Moderator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Levels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4077208"/>
                  </a:ext>
                </a:extLst>
              </a:tr>
              <a:tr h="383350">
                <a:tc>
                  <a:txBody>
                    <a:bodyPr/>
                    <a:lstStyle/>
                    <a:p>
                      <a:pPr marL="0" marR="0">
                        <a:lnSpc>
                          <a:spcPct val="107000"/>
                        </a:lnSpc>
                        <a:spcBef>
                          <a:spcPts val="0"/>
                        </a:spcBef>
                        <a:spcAft>
                          <a:spcPts val="0"/>
                        </a:spcAft>
                      </a:pPr>
                      <a:r>
                        <a:rPr lang="en-US" sz="2000" dirty="0">
                          <a:solidFill>
                            <a:schemeClr val="tx1"/>
                          </a:solidFill>
                          <a:effectLst/>
                        </a:rPr>
                        <a:t>System tillage (n = 349)</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2000">
                          <a:solidFill>
                            <a:schemeClr val="tx1"/>
                          </a:solidFill>
                          <a:effectLst/>
                        </a:rPr>
                        <a:t>Tilled, zero-tillage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145443953"/>
                  </a:ext>
                </a:extLst>
              </a:tr>
              <a:tr h="383350">
                <a:tc>
                  <a:txBody>
                    <a:bodyPr/>
                    <a:lstStyle/>
                    <a:p>
                      <a:pPr marL="0" marR="0">
                        <a:lnSpc>
                          <a:spcPct val="107000"/>
                        </a:lnSpc>
                        <a:spcBef>
                          <a:spcPts val="0"/>
                        </a:spcBef>
                        <a:spcAft>
                          <a:spcPts val="0"/>
                        </a:spcAft>
                      </a:pPr>
                      <a:r>
                        <a:rPr lang="en-US" sz="2000" dirty="0">
                          <a:solidFill>
                            <a:schemeClr val="tx1"/>
                          </a:solidFill>
                          <a:effectLst/>
                        </a:rPr>
                        <a:t>System weed control method (n = 381)</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2000">
                          <a:solidFill>
                            <a:schemeClr val="tx1"/>
                          </a:solidFill>
                          <a:effectLst/>
                        </a:rPr>
                        <a:t>Herbicides, mechanical only, none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617914631"/>
                  </a:ext>
                </a:extLst>
              </a:tr>
              <a:tr h="383350">
                <a:tc>
                  <a:txBody>
                    <a:bodyPr/>
                    <a:lstStyle/>
                    <a:p>
                      <a:pPr marL="0" marR="0">
                        <a:lnSpc>
                          <a:spcPct val="107000"/>
                        </a:lnSpc>
                        <a:spcBef>
                          <a:spcPts val="0"/>
                        </a:spcBef>
                        <a:spcAft>
                          <a:spcPts val="0"/>
                        </a:spcAft>
                      </a:pPr>
                      <a:r>
                        <a:rPr lang="en-US" sz="2000" dirty="0">
                          <a:solidFill>
                            <a:schemeClr val="tx1"/>
                          </a:solidFill>
                          <a:effectLst/>
                        </a:rPr>
                        <a:t>Fallow present in short rotation (n = 395)</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2000" dirty="0">
                          <a:solidFill>
                            <a:schemeClr val="tx1"/>
                          </a:solidFill>
                          <a:effectLst/>
                        </a:rPr>
                        <a:t>Yes, no</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256455262"/>
                  </a:ext>
                </a:extLst>
              </a:tr>
              <a:tr h="383350">
                <a:tc>
                  <a:txBody>
                    <a:bodyPr/>
                    <a:lstStyle/>
                    <a:p>
                      <a:pPr marL="0" marR="0">
                        <a:lnSpc>
                          <a:spcPct val="107000"/>
                        </a:lnSpc>
                        <a:spcBef>
                          <a:spcPts val="0"/>
                        </a:spcBef>
                        <a:spcAft>
                          <a:spcPts val="0"/>
                        </a:spcAft>
                      </a:pPr>
                      <a:r>
                        <a:rPr lang="en-US" sz="2000" dirty="0">
                          <a:solidFill>
                            <a:schemeClr val="tx1"/>
                          </a:solidFill>
                          <a:effectLst/>
                        </a:rPr>
                        <a:t>Perennial in long rotation (n = 395)</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2000" dirty="0">
                          <a:solidFill>
                            <a:schemeClr val="tx1"/>
                          </a:solidFill>
                          <a:effectLst/>
                        </a:rPr>
                        <a:t>Yes, no</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791890192"/>
                  </a:ext>
                </a:extLst>
              </a:tr>
              <a:tr h="784397">
                <a:tc>
                  <a:txBody>
                    <a:bodyPr/>
                    <a:lstStyle/>
                    <a:p>
                      <a:pPr marL="0" marR="0">
                        <a:lnSpc>
                          <a:spcPct val="107000"/>
                        </a:lnSpc>
                        <a:spcBef>
                          <a:spcPts val="0"/>
                        </a:spcBef>
                        <a:spcAft>
                          <a:spcPts val="0"/>
                        </a:spcAft>
                      </a:pPr>
                      <a:r>
                        <a:rPr lang="en-US" sz="2000">
                          <a:solidFill>
                            <a:schemeClr val="tx1"/>
                          </a:solidFill>
                          <a:effectLst/>
                        </a:rPr>
                        <a:t>Study climate classification (n = 393)</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2000" dirty="0">
                          <a:solidFill>
                            <a:schemeClr val="tx1"/>
                          </a:solidFill>
                          <a:effectLst/>
                        </a:rPr>
                        <a:t>Temperate (latitude &gt;35)</a:t>
                      </a:r>
                    </a:p>
                    <a:p>
                      <a:pPr marL="0" marR="0">
                        <a:lnSpc>
                          <a:spcPct val="107000"/>
                        </a:lnSpc>
                        <a:spcBef>
                          <a:spcPts val="0"/>
                        </a:spcBef>
                        <a:spcAft>
                          <a:spcPts val="0"/>
                        </a:spcAft>
                      </a:pPr>
                      <a:r>
                        <a:rPr lang="en-US" sz="2000" dirty="0">
                          <a:solidFill>
                            <a:schemeClr val="tx1"/>
                          </a:solidFill>
                          <a:effectLst/>
                        </a:rPr>
                        <a:t>(sub)tropical (latitude &lt;35)</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187405827"/>
                  </a:ext>
                </a:extLst>
              </a:tr>
              <a:tr h="383350">
                <a:tc>
                  <a:txBody>
                    <a:bodyPr/>
                    <a:lstStyle/>
                    <a:p>
                      <a:pPr marL="0" marR="0">
                        <a:lnSpc>
                          <a:spcPct val="107000"/>
                        </a:lnSpc>
                        <a:spcBef>
                          <a:spcPts val="0"/>
                        </a:spcBef>
                        <a:spcAft>
                          <a:spcPts val="0"/>
                        </a:spcAft>
                      </a:pPr>
                      <a:r>
                        <a:rPr lang="en-US" sz="2000">
                          <a:solidFill>
                            <a:schemeClr val="tx1"/>
                          </a:solidFill>
                          <a:effectLst/>
                        </a:rPr>
                        <a:t>Weed measurement unit (n = 393)</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2000" dirty="0">
                          <a:solidFill>
                            <a:schemeClr val="tx1"/>
                          </a:solidFill>
                          <a:effectLst/>
                        </a:rPr>
                        <a:t>Single species, community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729961427"/>
                  </a:ext>
                </a:extLst>
              </a:tr>
            </a:tbl>
          </a:graphicData>
        </a:graphic>
      </p:graphicFrame>
    </p:spTree>
    <p:extLst>
      <p:ext uri="{BB962C8B-B14F-4D97-AF65-F5344CB8AC3E}">
        <p14:creationId xmlns:p14="http://schemas.microsoft.com/office/powerpoint/2010/main" val="336073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(~3 slides)</a:t>
            </a:r>
          </a:p>
        </p:txBody>
      </p:sp>
      <p:sp>
        <p:nvSpPr>
          <p:cNvPr id="3" name="Content Placeholder 2"/>
          <p:cNvSpPr>
            <a:spLocks noGrp="1"/>
          </p:cNvSpPr>
          <p:nvPr>
            <p:ph idx="1"/>
          </p:nvPr>
        </p:nvSpPr>
        <p:spPr/>
        <p:txBody>
          <a:bodyPr>
            <a:normAutofit/>
          </a:bodyPr>
          <a:lstStyle/>
          <a:p>
            <a:r>
              <a:rPr lang="en-US" dirty="0"/>
              <a:t>Took natural log of response ratio (LRR)</a:t>
            </a:r>
          </a:p>
          <a:p>
            <a:r>
              <a:rPr lang="en-US" dirty="0"/>
              <a:t>Two types of models</a:t>
            </a:r>
          </a:p>
          <a:p>
            <a:pPr lvl="1"/>
            <a:r>
              <a:rPr lang="en-US" dirty="0"/>
              <a:t>Used a mixed model with study as a random effect, weighted by number of replicates</a:t>
            </a:r>
          </a:p>
          <a:p>
            <a:pPr lvl="1"/>
            <a:r>
              <a:rPr lang="en-US" dirty="0"/>
              <a:t>Used a mixed model with modifier as a fixed effect, and study as a random effect, weighted by number of replicates</a:t>
            </a:r>
          </a:p>
          <a:p>
            <a:r>
              <a:rPr lang="en-US" dirty="0"/>
              <a:t>Formula:</a:t>
            </a:r>
          </a:p>
          <a:p>
            <a:pPr marL="0" indent="0">
              <a:buNone/>
            </a:pPr>
            <a:r>
              <a:rPr lang="en-US" dirty="0"/>
              <a:t> (1) LRR ~ B0 + a*study</a:t>
            </a:r>
          </a:p>
          <a:p>
            <a:pPr marL="0" indent="0">
              <a:buNone/>
            </a:pPr>
            <a:r>
              <a:rPr lang="en-US" dirty="0"/>
              <a:t> (2) LRR ~ B0 + B1*x1 + a*study</a:t>
            </a:r>
          </a:p>
        </p:txBody>
      </p:sp>
    </p:spTree>
    <p:extLst>
      <p:ext uri="{BB962C8B-B14F-4D97-AF65-F5344CB8AC3E}">
        <p14:creationId xmlns:p14="http://schemas.microsoft.com/office/powerpoint/2010/main" val="58986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(~3 slides)</a:t>
            </a:r>
          </a:p>
        </p:txBody>
      </p:sp>
      <p:sp>
        <p:nvSpPr>
          <p:cNvPr id="3" name="Content Placeholder 2"/>
          <p:cNvSpPr>
            <a:spLocks noGrp="1"/>
          </p:cNvSpPr>
          <p:nvPr>
            <p:ph idx="1"/>
          </p:nvPr>
        </p:nvSpPr>
        <p:spPr/>
        <p:txBody>
          <a:bodyPr>
            <a:normAutofit/>
          </a:bodyPr>
          <a:lstStyle/>
          <a:p>
            <a:r>
              <a:rPr lang="en-US" dirty="0"/>
              <a:t>How did you assess significance/importance of predictors? </a:t>
            </a:r>
          </a:p>
          <a:p>
            <a:r>
              <a:rPr lang="en-US" dirty="0"/>
              <a:t>Three methods for looking at modifiers:</a:t>
            </a:r>
          </a:p>
          <a:p>
            <a:pPr marL="514350" indent="-514350">
              <a:buAutoNum type="arabicPeriod"/>
            </a:pPr>
            <a:r>
              <a:rPr lang="en-US" dirty="0"/>
              <a:t>Looking at overall effects (w/o accounting for modifiers)</a:t>
            </a:r>
          </a:p>
          <a:p>
            <a:pPr marL="514350" indent="-514350">
              <a:buAutoNum type="arabicPeriod"/>
            </a:pPr>
            <a:r>
              <a:rPr lang="en-US" dirty="0"/>
              <a:t>See if either of modifier levels were significantly different from 0 (99% confidence intervals)</a:t>
            </a:r>
          </a:p>
          <a:p>
            <a:pPr marL="514350" indent="-514350">
              <a:buAutoNum type="arabicPeriod"/>
            </a:pPr>
            <a:r>
              <a:rPr lang="en-US" dirty="0"/>
              <a:t>See if modifier levels were significantly different from each other</a:t>
            </a:r>
          </a:p>
        </p:txBody>
      </p:sp>
    </p:spTree>
    <p:extLst>
      <p:ext uri="{BB962C8B-B14F-4D97-AF65-F5344CB8AC3E}">
        <p14:creationId xmlns:p14="http://schemas.microsoft.com/office/powerpoint/2010/main" val="256286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packages</a:t>
            </a:r>
          </a:p>
        </p:txBody>
      </p:sp>
      <p:sp>
        <p:nvSpPr>
          <p:cNvPr id="3" name="Content Placeholder 2"/>
          <p:cNvSpPr>
            <a:spLocks noGrp="1"/>
          </p:cNvSpPr>
          <p:nvPr>
            <p:ph idx="1"/>
          </p:nvPr>
        </p:nvSpPr>
        <p:spPr/>
        <p:txBody>
          <a:bodyPr>
            <a:normAutofit/>
          </a:bodyPr>
          <a:lstStyle/>
          <a:p>
            <a:r>
              <a:rPr lang="en-US" dirty="0"/>
              <a:t>Used lme4 package</a:t>
            </a:r>
          </a:p>
          <a:p>
            <a:pPr lvl="1"/>
            <a:r>
              <a:rPr lang="en-US" dirty="0" err="1"/>
              <a:t>lmer</a:t>
            </a:r>
            <a:r>
              <a:rPr lang="en-US" dirty="0"/>
              <a:t> function for model fitting</a:t>
            </a:r>
          </a:p>
          <a:p>
            <a:r>
              <a:rPr lang="en-US" dirty="0"/>
              <a:t>Used </a:t>
            </a:r>
            <a:r>
              <a:rPr lang="en-US" dirty="0" err="1"/>
              <a:t>emmeans</a:t>
            </a:r>
            <a:r>
              <a:rPr lang="en-US" dirty="0"/>
              <a:t> package</a:t>
            </a:r>
          </a:p>
          <a:p>
            <a:pPr lvl="1"/>
            <a:r>
              <a:rPr lang="en-US" dirty="0" err="1"/>
              <a:t>Emmeans</a:t>
            </a:r>
            <a:r>
              <a:rPr lang="en-US" dirty="0"/>
              <a:t> function for confidence intervals and p-values</a:t>
            </a:r>
          </a:p>
          <a:p>
            <a:pPr lvl="1"/>
            <a:r>
              <a:rPr lang="en-US" dirty="0"/>
              <a:t>Pairs function for comparisons between modifier levels</a:t>
            </a:r>
          </a:p>
        </p:txBody>
      </p:sp>
    </p:spTree>
    <p:extLst>
      <p:ext uri="{BB962C8B-B14F-4D97-AF65-F5344CB8AC3E}">
        <p14:creationId xmlns:p14="http://schemas.microsoft.com/office/powerpoint/2010/main" val="276739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database</a:t>
            </a:r>
          </a:p>
        </p:txBody>
      </p:sp>
      <p:sp>
        <p:nvSpPr>
          <p:cNvPr id="3" name="Content Placeholder 2"/>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AF189CEC-455A-4B5F-AE66-D31784518782}"/>
              </a:ext>
            </a:extLst>
          </p:cNvPr>
          <p:cNvPicPr>
            <a:picLocks noChangeAspect="1"/>
          </p:cNvPicPr>
          <p:nvPr/>
        </p:nvPicPr>
        <p:blipFill>
          <a:blip r:embed="rId2"/>
          <a:stretch>
            <a:fillRect/>
          </a:stretch>
        </p:blipFill>
        <p:spPr>
          <a:xfrm>
            <a:off x="1932395" y="1690688"/>
            <a:ext cx="7853761" cy="5048846"/>
          </a:xfrm>
          <a:prstGeom prst="rect">
            <a:avLst/>
          </a:prstGeom>
        </p:spPr>
      </p:pic>
    </p:spTree>
    <p:extLst>
      <p:ext uri="{BB962C8B-B14F-4D97-AF65-F5344CB8AC3E}">
        <p14:creationId xmlns:p14="http://schemas.microsoft.com/office/powerpoint/2010/main" val="76034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overall effects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225925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488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Can I suppress weeds by extending my crop rotation?  A meta-analysis. </vt:lpstr>
      <vt:lpstr>Introduction</vt:lpstr>
      <vt:lpstr>Methods</vt:lpstr>
      <vt:lpstr>Methods</vt:lpstr>
      <vt:lpstr>Analysis (~3 slides)</vt:lpstr>
      <vt:lpstr>Analysis (~3 slides)</vt:lpstr>
      <vt:lpstr>Analysis packages</vt:lpstr>
      <vt:lpstr>Results - database</vt:lpstr>
      <vt:lpstr>Results – overall effects</vt:lpstr>
      <vt:lpstr>Results – modifiers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Rogers, Haldre S [EEOBS]</dc:creator>
  <cp:lastModifiedBy>Virginia Nichols</cp:lastModifiedBy>
  <cp:revision>6</cp:revision>
  <dcterms:created xsi:type="dcterms:W3CDTF">2016-11-08T02:45:55Z</dcterms:created>
  <dcterms:modified xsi:type="dcterms:W3CDTF">2018-11-28T20:36:05Z</dcterms:modified>
</cp:coreProperties>
</file>