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4" r:id="rId6"/>
    <p:sldId id="258" r:id="rId7"/>
    <p:sldId id="267" r:id="rId8"/>
    <p:sldId id="259" r:id="rId9"/>
    <p:sldId id="270" r:id="rId10"/>
    <p:sldId id="269" r:id="rId11"/>
    <p:sldId id="260" r:id="rId12"/>
    <p:sldId id="27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4631"/>
  </p:normalViewPr>
  <p:slideViewPr>
    <p:cSldViewPr snapToGrid="0" snapToObjects="1">
      <p:cViewPr varScale="1">
        <p:scale>
          <a:sx n="94" d="100"/>
          <a:sy n="94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Anatomical Comparison of Species of </a:t>
            </a:r>
            <a:r>
              <a:rPr lang="en-US" i="1" dirty="0" err="1" smtClean="0"/>
              <a:t>Dirca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Zachary J. Hudson</a:t>
            </a:r>
            <a:endParaRPr lang="en-US" dirty="0"/>
          </a:p>
          <a:p>
            <a:r>
              <a:rPr lang="en-US" dirty="0"/>
              <a:t>EEB698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800" i="1" dirty="0"/>
              <a:t>How did you assess significance/importance of predictors? </a:t>
            </a:r>
          </a:p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 err="1" smtClean="0"/>
              <a:t>Permutational</a:t>
            </a:r>
            <a:r>
              <a:rPr lang="en-US" sz="2800" dirty="0" smtClean="0"/>
              <a:t> </a:t>
            </a:r>
            <a:r>
              <a:rPr lang="en-US" sz="2800" dirty="0"/>
              <a:t>univariate ANOVA (1-way </a:t>
            </a:r>
            <a:r>
              <a:rPr lang="en-US" sz="2800" dirty="0" err="1"/>
              <a:t>perANOVA</a:t>
            </a:r>
            <a:r>
              <a:rPr lang="en-US" sz="2800" dirty="0"/>
              <a:t>) with pairwise </a:t>
            </a:r>
            <a:r>
              <a:rPr lang="en-US" sz="2800" dirty="0" smtClean="0"/>
              <a:t>comparison</a:t>
            </a:r>
            <a:r>
              <a:rPr lang="en-US" sz="2800" dirty="0"/>
              <a:t> </a:t>
            </a:r>
            <a:r>
              <a:rPr lang="en-US" sz="2800" dirty="0" smtClean="0"/>
              <a:t>for each variable measured for each cell type</a:t>
            </a:r>
            <a:endParaRPr lang="en-US" sz="2800" dirty="0" smtClean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 smtClean="0"/>
              <a:t>Not concerned with interaction of species x population because I am surveying.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(1-2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find? Show us the graph that best displays your results.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66" y="2396668"/>
            <a:ext cx="5569364" cy="4328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6667"/>
            <a:ext cx="5569366" cy="43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5" y="1428059"/>
            <a:ext cx="5598349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496" y="1428059"/>
            <a:ext cx="5598350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0393" y="5779396"/>
            <a:ext cx="318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 p = 0.215</a:t>
            </a:r>
          </a:p>
          <a:p>
            <a:r>
              <a:rPr lang="en-US" dirty="0" err="1" smtClean="0"/>
              <a:t>occidentalis:palustris</a:t>
            </a:r>
            <a:r>
              <a:rPr lang="en-US" dirty="0" smtClean="0"/>
              <a:t> </a:t>
            </a:r>
            <a:r>
              <a:rPr lang="en-US" dirty="0"/>
              <a:t>p = 0.0370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2776" y="5779396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 p = 0.348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9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What does this mean? Interpret your results in light of your original </a:t>
            </a:r>
            <a:r>
              <a:rPr lang="en-US" i="1" dirty="0" smtClean="0"/>
              <a:t>question/hypothesis</a:t>
            </a:r>
            <a:endParaRPr lang="en-US" i="1" dirty="0"/>
          </a:p>
          <a:p>
            <a:r>
              <a:rPr lang="en-US" dirty="0" smtClean="0"/>
              <a:t>Hypothesis: The bark anatomy of species of </a:t>
            </a:r>
            <a:r>
              <a:rPr lang="en-US" i="1" dirty="0" err="1" smtClean="0"/>
              <a:t>Dirca</a:t>
            </a:r>
            <a:r>
              <a:rPr lang="en-US" dirty="0" smtClean="0"/>
              <a:t> do not differ.  Half supported, some characters do and some don’t.</a:t>
            </a:r>
          </a:p>
          <a:p>
            <a:r>
              <a:rPr lang="en-US" dirty="0" smtClean="0"/>
              <a:t>Characteristics could be used to identify archeological artifacts to species.</a:t>
            </a:r>
          </a:p>
          <a:p>
            <a:r>
              <a:rPr lang="en-US" dirty="0" smtClean="0"/>
              <a:t>For all bark fiber characteristics pairwise found </a:t>
            </a:r>
            <a:r>
              <a:rPr lang="en-US" dirty="0" err="1" smtClean="0"/>
              <a:t>occidentalis:palustris</a:t>
            </a:r>
            <a:r>
              <a:rPr lang="en-US" dirty="0" smtClean="0"/>
              <a:t> differ with primary and secondary wall.  Archeological remains would be mainly fibers so would need to rely on other cell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5372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i="1" dirty="0"/>
              <a:t>What’s your </a:t>
            </a:r>
            <a:r>
              <a:rPr lang="en-US" sz="3000" i="1" dirty="0" smtClean="0"/>
              <a:t>question?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000" dirty="0"/>
              <a:t>Does the bark anatomy of species of </a:t>
            </a:r>
            <a:r>
              <a:rPr lang="en-US" sz="3000" i="1" dirty="0" err="1"/>
              <a:t>Dirca</a:t>
            </a:r>
            <a:r>
              <a:rPr lang="en-US" sz="3000" dirty="0"/>
              <a:t> differ?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3000" i="1" dirty="0" smtClean="0"/>
              <a:t>Why </a:t>
            </a:r>
            <a:r>
              <a:rPr lang="en-US" sz="3000" i="1" dirty="0"/>
              <a:t>is this important/interesting? </a:t>
            </a:r>
            <a:endParaRPr lang="en-US" sz="3000" i="1" dirty="0" smtClean="0"/>
          </a:p>
          <a:p>
            <a:pPr marL="457200" lvl="1" indent="0">
              <a:buNone/>
            </a:pPr>
            <a:r>
              <a:rPr lang="en-US" sz="2800" i="1" dirty="0" err="1" smtClean="0"/>
              <a:t>Dirca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palustris</a:t>
            </a:r>
            <a:r>
              <a:rPr lang="en-US" sz="2800" dirty="0" smtClean="0"/>
              <a:t> 1753</a:t>
            </a: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 err="1" smtClean="0"/>
              <a:t>Dirca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occidentalis</a:t>
            </a:r>
            <a:r>
              <a:rPr lang="en-US" sz="2800" dirty="0" smtClean="0"/>
              <a:t> 1878</a:t>
            </a:r>
            <a:endParaRPr lang="en-US" sz="2800" i="1" dirty="0" smtClean="0"/>
          </a:p>
          <a:p>
            <a:pPr marL="457200" lvl="1" indent="0">
              <a:buNone/>
            </a:pPr>
            <a:r>
              <a:rPr lang="en-US" sz="2800" i="1" dirty="0" err="1" smtClean="0"/>
              <a:t>Dirca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mexicana</a:t>
            </a:r>
            <a:r>
              <a:rPr lang="en-US" sz="2800" dirty="0" smtClean="0"/>
              <a:t> 1995</a:t>
            </a:r>
            <a:endParaRPr lang="en-US" sz="2800" i="1" dirty="0" smtClean="0"/>
          </a:p>
          <a:p>
            <a:pPr marL="457200" lvl="1" indent="0">
              <a:buNone/>
            </a:pPr>
            <a:r>
              <a:rPr lang="en-US" sz="2800" i="1" dirty="0" err="1" smtClean="0"/>
              <a:t>Dirca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decipiens</a:t>
            </a:r>
            <a:r>
              <a:rPr lang="en-US" sz="2800" dirty="0" smtClean="0"/>
              <a:t> 2009</a:t>
            </a:r>
          </a:p>
          <a:p>
            <a:pPr marL="0" indent="0">
              <a:buNone/>
            </a:pPr>
            <a:endParaRPr lang="en-US" sz="1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Anatomical studies involving the family and genus only use </a:t>
            </a:r>
            <a:r>
              <a:rPr lang="en-US" sz="2800" i="1" dirty="0"/>
              <a:t>D. </a:t>
            </a:r>
            <a:r>
              <a:rPr lang="en-US" sz="2800" i="1" dirty="0" err="1"/>
              <a:t>palustris</a:t>
            </a:r>
            <a:r>
              <a:rPr lang="en-US" sz="2800" dirty="0"/>
              <a:t> as a representation.  Only wood anatomy has been investigated for </a:t>
            </a:r>
            <a:r>
              <a:rPr lang="en-US" sz="2800" i="1" dirty="0"/>
              <a:t>D. </a:t>
            </a:r>
            <a:r>
              <a:rPr lang="en-US" sz="2800" i="1" dirty="0" err="1"/>
              <a:t>occidentalis</a:t>
            </a:r>
            <a:r>
              <a:rPr lang="en-US" sz="2800" dirty="0"/>
              <a:t>.  No anatomical investigation for </a:t>
            </a:r>
            <a:r>
              <a:rPr lang="en-US" sz="2800" i="1" dirty="0"/>
              <a:t>D. </a:t>
            </a:r>
            <a:r>
              <a:rPr lang="en-US" sz="2800" i="1" dirty="0" err="1"/>
              <a:t>mexicana</a:t>
            </a:r>
            <a:r>
              <a:rPr lang="en-US" sz="2800" dirty="0"/>
              <a:t> or </a:t>
            </a:r>
            <a:r>
              <a:rPr lang="en-US" sz="2800" i="1" dirty="0"/>
              <a:t>D. </a:t>
            </a:r>
            <a:r>
              <a:rPr lang="en-US" sz="2800" i="1" dirty="0" err="1"/>
              <a:t>decipiens</a:t>
            </a:r>
            <a:r>
              <a:rPr lang="en-US" sz="2800" i="1" dirty="0"/>
              <a:t>.</a:t>
            </a:r>
            <a:endParaRPr lang="en-US" sz="2800" dirty="0"/>
          </a:p>
          <a:p>
            <a:pPr marL="0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Why is this important/interesting? </a:t>
            </a:r>
          </a:p>
          <a:p>
            <a:pPr marL="0" indent="0">
              <a:buNone/>
            </a:pPr>
            <a:r>
              <a:rPr lang="en-US" dirty="0" smtClean="0"/>
              <a:t>Historical documentation lists of the bark of </a:t>
            </a:r>
            <a:r>
              <a:rPr lang="en-US" i="1" dirty="0" err="1" smtClean="0"/>
              <a:t>Dirca</a:t>
            </a:r>
            <a:r>
              <a:rPr lang="en-US" dirty="0"/>
              <a:t> </a:t>
            </a:r>
            <a:r>
              <a:rPr lang="en-US" dirty="0" smtClean="0"/>
              <a:t>sp. as used by Native America peoples to create cordage.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Artifacts which have been identified to contain bark from </a:t>
            </a:r>
            <a:r>
              <a:rPr lang="en-US" i="1" dirty="0" err="1" smtClean="0"/>
              <a:t>Dirca</a:t>
            </a:r>
            <a:r>
              <a:rPr lang="en-US" dirty="0"/>
              <a:t> </a:t>
            </a:r>
            <a:r>
              <a:rPr lang="en-US" dirty="0" smtClean="0"/>
              <a:t>have not been identified to species.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If anatomical differences are identified, artifacts could potentially be identified to species.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30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-1697"/>
            <a:ext cx="5295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/>
          <p:cNvSpPr/>
          <p:nvPr/>
        </p:nvSpPr>
        <p:spPr>
          <a:xfrm>
            <a:off x="7086600" y="5162550"/>
            <a:ext cx="3219450" cy="1485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153650" y="3426618"/>
            <a:ext cx="1666875" cy="14311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3100" y="4142184"/>
            <a:ext cx="514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ndara" panose="020E0502030303020204" pitchFamily="34" charset="0"/>
              </a:rPr>
              <a:t>Dirca palustris</a:t>
            </a:r>
            <a:r>
              <a:rPr lang="en-US" sz="2400" dirty="0" smtClean="0">
                <a:latin typeface="Candara" panose="020E0502030303020204" pitchFamily="34" charset="0"/>
              </a:rPr>
              <a:t> bark (circled), Baby Cradle M3-47, Montgomery Shelter 3.  Ozark Bluff Dwellers (Dellinger, 1936)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7052" y="2076450"/>
            <a:ext cx="5164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First documented use in 1697 by Michel </a:t>
            </a:r>
            <a:r>
              <a:rPr lang="en-US" sz="2400" dirty="0" err="1" smtClean="0">
                <a:latin typeface="Candara" panose="020E0502030303020204" pitchFamily="34" charset="0"/>
              </a:rPr>
              <a:t>Sarrazin</a:t>
            </a:r>
            <a:r>
              <a:rPr lang="en-US" sz="2400" dirty="0" smtClean="0">
                <a:latin typeface="Candara" panose="020E0502030303020204" pitchFamily="34" charset="0"/>
              </a:rPr>
              <a:t>, surgeon to King Louis XIV (</a:t>
            </a:r>
            <a:r>
              <a:rPr lang="en-US" sz="2400" dirty="0" err="1" smtClean="0">
                <a:latin typeface="Candara" panose="020E0502030303020204" pitchFamily="34" charset="0"/>
              </a:rPr>
              <a:t>Mottiar</a:t>
            </a:r>
            <a:r>
              <a:rPr lang="en-US" sz="2400" dirty="0" smtClean="0">
                <a:latin typeface="Candara" panose="020E0502030303020204" pitchFamily="34" charset="0"/>
              </a:rPr>
              <a:t>, 2012)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36098" cy="1325563"/>
          </a:xfrm>
        </p:spPr>
        <p:txBody>
          <a:bodyPr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What are </a:t>
            </a:r>
            <a:r>
              <a:rPr lang="en-US" i="1" dirty="0" smtClean="0">
                <a:latin typeface="Candara" panose="020E0502030303020204" pitchFamily="34" charset="0"/>
              </a:rPr>
              <a:t>Dirca</a:t>
            </a:r>
            <a:r>
              <a:rPr lang="en-US" dirty="0" smtClean="0">
                <a:latin typeface="Candara" panose="020E0502030303020204" pitchFamily="34" charset="0"/>
              </a:rPr>
              <a:t>?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53"/>
    </mc:Choice>
    <mc:Fallback xmlns="">
      <p:transition spd="slow" advTm="2745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1" y="-9846"/>
            <a:ext cx="8846349" cy="1325563"/>
          </a:xfrm>
        </p:spPr>
        <p:txBody>
          <a:bodyPr/>
          <a:lstStyle/>
          <a:p>
            <a:pPr algn="ctr"/>
            <a:r>
              <a:rPr lang="en-US" smtClean="0">
                <a:latin typeface="Candara" panose="020E0502030303020204" pitchFamily="34" charset="0"/>
              </a:rPr>
              <a:t>Remedy Anatomical Discrepancies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34442" y="1991316"/>
            <a:ext cx="2286000" cy="2286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16461" y="1991316"/>
            <a:ext cx="2286000" cy="2286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398480" y="1993480"/>
            <a:ext cx="2286000" cy="2286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1221" y="6373406"/>
            <a:ext cx="1828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460860" y="2265636"/>
            <a:ext cx="1828800" cy="1828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93659" y="2494236"/>
            <a:ext cx="1371600" cy="1371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54444" y="6373406"/>
            <a:ext cx="182880" cy="1828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68021" y="2097878"/>
            <a:ext cx="18288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0821" y="6203236"/>
            <a:ext cx="234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Phloem Tissue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49770" y="6203236"/>
            <a:ext cx="215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Xylem Tissue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25025" y="4496961"/>
            <a:ext cx="249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ndara" panose="020E0502030303020204" pitchFamily="34" charset="0"/>
              </a:rPr>
              <a:t>Tieghem</a:t>
            </a:r>
            <a:r>
              <a:rPr lang="en-US" sz="2800" dirty="0" smtClean="0">
                <a:latin typeface="Candara" panose="020E0502030303020204" pitchFamily="34" charset="0"/>
              </a:rPr>
              <a:t>, 1896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9273" y="4505916"/>
            <a:ext cx="176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Holm, 1921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47946" y="4505916"/>
            <a:ext cx="260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Choquette, 1925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82221" y="2350381"/>
            <a:ext cx="1554480" cy="15544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634857" y="2220748"/>
            <a:ext cx="1828800" cy="1828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410821" y="2578981"/>
            <a:ext cx="1097280" cy="10972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71131" y="4004477"/>
            <a:ext cx="18288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881153" y="3051422"/>
            <a:ext cx="18288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39338" y="3036181"/>
            <a:ext cx="18288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176001" y="2347880"/>
            <a:ext cx="18288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605140" y="2395798"/>
            <a:ext cx="18288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61221" y="3767701"/>
            <a:ext cx="18288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561598" y="3676261"/>
            <a:ext cx="18288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55220" y="2859996"/>
            <a:ext cx="640080" cy="64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639421" y="2822822"/>
            <a:ext cx="640080" cy="64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9221440" y="2812616"/>
            <a:ext cx="640080" cy="64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91"/>
    </mc:Choice>
    <mc:Fallback xmlns="">
      <p:transition spd="slow" advTm="7659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How did you test your question?  (focus just on the part you are analyzing for this </a:t>
            </a:r>
            <a:r>
              <a:rPr lang="en-US" i="1" dirty="0" smtClean="0"/>
              <a:t>class)</a:t>
            </a:r>
          </a:p>
          <a:p>
            <a:pPr marL="0" indent="0">
              <a:buNone/>
            </a:pPr>
            <a:r>
              <a:rPr lang="en-US" dirty="0" smtClean="0"/>
              <a:t>Cell characteristics of bark tissue of all four species of </a:t>
            </a:r>
            <a:r>
              <a:rPr lang="en-US" i="1" dirty="0" err="1" smtClean="0"/>
              <a:t>Dirca</a:t>
            </a:r>
            <a:r>
              <a:rPr lang="en-US" dirty="0" smtClean="0"/>
              <a:t> measured from stained micrographs.  Four replicate measurements were made for each cell type, per three independent plants, per population, per species.  Populations collected: </a:t>
            </a:r>
            <a:r>
              <a:rPr lang="en-US" i="1" dirty="0" smtClean="0"/>
              <a:t>D</a:t>
            </a:r>
            <a:r>
              <a:rPr lang="en-US" dirty="0" smtClean="0"/>
              <a:t>.</a:t>
            </a:r>
            <a:r>
              <a:rPr lang="en-US" i="1" dirty="0" smtClean="0"/>
              <a:t> </a:t>
            </a:r>
            <a:r>
              <a:rPr lang="en-US" i="1" dirty="0" err="1" smtClean="0"/>
              <a:t>palustris</a:t>
            </a:r>
            <a:r>
              <a:rPr lang="en-US" dirty="0"/>
              <a:t> (ME, FL, &amp; ND</a:t>
            </a:r>
            <a:r>
              <a:rPr lang="en-US" dirty="0" smtClean="0"/>
              <a:t>), </a:t>
            </a:r>
            <a:r>
              <a:rPr lang="en-US" i="1" dirty="0" smtClean="0"/>
              <a:t>D. </a:t>
            </a:r>
            <a:r>
              <a:rPr lang="en-US" i="1" dirty="0" err="1" smtClean="0"/>
              <a:t>occidentalis</a:t>
            </a:r>
            <a:r>
              <a:rPr lang="en-US" dirty="0" smtClean="0"/>
              <a:t> (CA), </a:t>
            </a:r>
            <a:r>
              <a:rPr lang="en-US" i="1" dirty="0" smtClean="0"/>
              <a:t>D. </a:t>
            </a:r>
            <a:r>
              <a:rPr lang="en-US" i="1" dirty="0" err="1" smtClean="0"/>
              <a:t>mexicana</a:t>
            </a:r>
            <a:r>
              <a:rPr lang="en-US" dirty="0" smtClean="0"/>
              <a:t> (IA &amp; RI), </a:t>
            </a:r>
            <a:r>
              <a:rPr lang="en-US" i="1" dirty="0" smtClean="0"/>
              <a:t>D. </a:t>
            </a:r>
            <a:r>
              <a:rPr lang="en-US" i="1" dirty="0" err="1" smtClean="0"/>
              <a:t>decipiens</a:t>
            </a:r>
            <a:r>
              <a:rPr lang="en-US" dirty="0" smtClean="0"/>
              <a:t> (KS, AR)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Be sure to clearly convey how you measured your response (what did you count/measure/observe?) and your predictors and covariates</a:t>
            </a:r>
          </a:p>
          <a:p>
            <a:pPr marL="0" indent="0">
              <a:buNone/>
            </a:pPr>
            <a:r>
              <a:rPr lang="en-US" dirty="0" smtClean="0"/>
              <a:t>Cell types investigated include bark fiber, sieve tube member, phloem parenchyma, companion cells, and ray cells.</a:t>
            </a:r>
          </a:p>
          <a:p>
            <a:pPr marL="0" indent="0">
              <a:buNone/>
            </a:pPr>
            <a:r>
              <a:rPr lang="en-US" dirty="0" smtClean="0"/>
              <a:t>Linear measurements and quantity were taken or each cell type.  </a:t>
            </a:r>
            <a:r>
              <a:rPr lang="en-US" dirty="0"/>
              <a:t>V</a:t>
            </a:r>
            <a:r>
              <a:rPr lang="en-US" dirty="0" smtClean="0"/>
              <a:t>ariables </a:t>
            </a:r>
            <a:r>
              <a:rPr lang="en-US" dirty="0"/>
              <a:t>measured include primary wall thickness, secondary wall thickness, length, lumen diameter,  cell total diameter, number of cell width (ray width), and seriate </a:t>
            </a:r>
            <a:r>
              <a:rPr lang="en-US" dirty="0" smtClean="0"/>
              <a:t>number, when applicable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6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(~3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What was your approach? What type of model did you fit?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Tidy Database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Species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Population</a:t>
            </a:r>
            <a:endParaRPr lang="en-US" dirty="0"/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Cell Type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Response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Subsetted</a:t>
            </a:r>
            <a:r>
              <a:rPr lang="en-US" dirty="0" smtClean="0"/>
              <a:t> by cell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Histograms to check for normality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What </a:t>
            </a:r>
            <a:r>
              <a:rPr lang="en-US" i="1" dirty="0"/>
              <a:t>was your approach? What type of model did you fit? 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Originally thought I was going to perform a MANOVA, used RRPP package.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Decided my model was univariate </a:t>
            </a:r>
            <a:r>
              <a:rPr lang="en-US" dirty="0"/>
              <a:t>non-linear </a:t>
            </a:r>
            <a:r>
              <a:rPr lang="en-US" dirty="0" smtClean="0"/>
              <a:t>so ANOVA was correct but could still use RRPP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42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620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Office Theme</vt:lpstr>
      <vt:lpstr>Anatomical Comparison of Species of Dirca</vt:lpstr>
      <vt:lpstr>Introduction</vt:lpstr>
      <vt:lpstr>PowerPoint Presentation</vt:lpstr>
      <vt:lpstr>What are Dirca?</vt:lpstr>
      <vt:lpstr>Remedy Anatomical Discrepancies</vt:lpstr>
      <vt:lpstr>Methods (1 slide)</vt:lpstr>
      <vt:lpstr>PowerPoint Presentation</vt:lpstr>
      <vt:lpstr>Analysis (~3 slides)</vt:lpstr>
      <vt:lpstr>PowerPoint Presentation</vt:lpstr>
      <vt:lpstr>PowerPoint Presentation</vt:lpstr>
      <vt:lpstr>Results (1-2 slides)</vt:lpstr>
      <vt:lpstr>Results</vt:lpstr>
      <vt:lpstr>Discussion (1 slide)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Zachary Hudson</cp:lastModifiedBy>
  <cp:revision>18</cp:revision>
  <dcterms:created xsi:type="dcterms:W3CDTF">2016-11-08T02:45:55Z</dcterms:created>
  <dcterms:modified xsi:type="dcterms:W3CDTF">2018-12-03T16:09:24Z</dcterms:modified>
</cp:coreProperties>
</file>