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5A7ED8C-D5CE-4646-82A6-3249EA8F6F5C}">
  <a:tblStyle styleId="{B5A7ED8C-D5CE-4646-82A6-3249EA8F6F5C}"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740cb33086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740cb33086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740cb33086_0_30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740cb33086_0_3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740cb33086_0_3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g740cb33086_0_30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g740cb33086_0_30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740cb33086_0_3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g740cb33086_0_3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g740cb33086_0_3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740cb33086_0_31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740cb33086_0_3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740cb33086_0_3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g740cb33086_0_3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g740cb33086_0_3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740cb33086_0_3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g740cb33086_0_3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Walk through this.  Colors are things that become available at the same time</a:t>
            </a:r>
            <a:endParaRPr/>
          </a:p>
        </p:txBody>
      </p:sp>
      <p:sp>
        <p:nvSpPr>
          <p:cNvPr id="274" name="Google Shape;274;g740cb33086_0_3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740cb33086_0_34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740cb33086_0_3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740cb33086_0_35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740cb33086_0_3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740cb33086_0_35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740cb33086_0_3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0911cea9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0911cea9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740cb33086_0_36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g740cb33086_0_3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740cb33086_0_37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g740cb33086_0_3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740cb33086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740cb33086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740cb33086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740cb33086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740cb33086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740cb33086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740cb33086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740cb33086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740cb33086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740cb33086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740cb33086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740cb33086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740cb33086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740cb33086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740cb33086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740cb33086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740cb3308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40cb3308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740cb33086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740cb33086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740cb33086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g740cb33086_0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Basically, we are betting on a horse race, except we are betting on all horses, so we are bound to win!  A perfectly hedged bet!</a:t>
            </a:r>
            <a:endParaRPr/>
          </a:p>
        </p:txBody>
      </p:sp>
      <p:sp>
        <p:nvSpPr>
          <p:cNvPr id="149" name="Google Shape;149;g740cb33086_0_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740cb33086_0_3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740cb33086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740cb33086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40cb33086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740cb33086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40cb33086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740cb33086_0_2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g740cb33086_0_2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Note, the same amount of hardware is required in both cases.  We are just changing the order in which we evaluate the adds in order to allow some to be computed in parallel.</a:t>
            </a:r>
            <a:endParaRPr/>
          </a:p>
        </p:txBody>
      </p:sp>
      <p:sp>
        <p:nvSpPr>
          <p:cNvPr id="205" name="Google Shape;205;g740cb33086_0_2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740cb33086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40cb33086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3" name="Google Shape;83;p18"/>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2" name="Google Shape;92;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1" name="Google Shape;101;p2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8" name="Google Shape;108;p22"/>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09" name="Google Shape;109;p2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5" name="Google Shape;115;p2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1" name="Google Shape;121;p2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inst.eecs.berkeley.edu/~eecs151/sp19/files/discussion11.pdf" TargetMode="External"/><Relationship Id="rId4" Type="http://schemas.openxmlformats.org/officeDocument/2006/relationships/hyperlink" Target="http://inst.eecs.berkeley.edu/~eecs151/sp19/files/discussion12.pdf"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8.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hyperlink" Target="http://mathworld.wolfram.com/about/author.html" TargetMode="External"/><Relationship Id="rId4" Type="http://schemas.openxmlformats.org/officeDocument/2006/relationships/hyperlink" Target="http://mathworld.wolfram.com/" TargetMode="External"/><Relationship Id="rId5" Type="http://schemas.openxmlformats.org/officeDocument/2006/relationships/hyperlink" Target="http://mathworld.wolfram.com/Associative.html" TargetMode="External"/><Relationship Id="rId6" Type="http://schemas.openxmlformats.org/officeDocument/2006/relationships/image" Target="../media/image2.png"/><Relationship Id="rId7"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ctrTitle"/>
          </p:nvPr>
        </p:nvSpPr>
        <p:spPr>
          <a:xfrm>
            <a:off x="272783" y="4232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Discussion 11</a:t>
            </a:r>
            <a:endParaRPr/>
          </a:p>
        </p:txBody>
      </p:sp>
      <p:sp>
        <p:nvSpPr>
          <p:cNvPr id="130" name="Google Shape;130;p25"/>
          <p:cNvSpPr txBox="1"/>
          <p:nvPr>
            <p:ph idx="1" type="subTitle"/>
          </p:nvPr>
        </p:nvSpPr>
        <p:spPr>
          <a:xfrm>
            <a:off x="272775" y="2436550"/>
            <a:ext cx="8520600" cy="59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Adders, Midterm 2</a:t>
            </a:r>
            <a:endParaRPr/>
          </a:p>
        </p:txBody>
      </p:sp>
      <p:sp>
        <p:nvSpPr>
          <p:cNvPr id="131" name="Google Shape;131;p25"/>
          <p:cNvSpPr txBox="1"/>
          <p:nvPr>
            <p:ph idx="1" type="subTitle"/>
          </p:nvPr>
        </p:nvSpPr>
        <p:spPr>
          <a:xfrm>
            <a:off x="350625" y="3334400"/>
            <a:ext cx="8520600" cy="59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Sp19 Discussion 11 (adders): </a:t>
            </a:r>
            <a:r>
              <a:rPr lang="en" sz="1400" u="sng">
                <a:solidFill>
                  <a:schemeClr val="accent5"/>
                </a:solidFill>
                <a:hlinkClick r:id="rId3"/>
              </a:rPr>
              <a:t>http://inst.eecs.berkeley.edu/~eecs151/sp19/files/discussion11.pdf</a:t>
            </a:r>
            <a:endParaRPr sz="1400"/>
          </a:p>
          <a:p>
            <a:pPr indent="0" lvl="0" marL="0" rtl="0" algn="ctr">
              <a:spcBef>
                <a:spcPts val="0"/>
              </a:spcBef>
              <a:spcAft>
                <a:spcPts val="0"/>
              </a:spcAft>
              <a:buNone/>
            </a:pPr>
            <a:r>
              <a:rPr lang="en" sz="1400"/>
              <a:t>Sp19 Discussion 12 (multipliers): </a:t>
            </a:r>
            <a:r>
              <a:rPr lang="en" sz="1400" u="sng">
                <a:solidFill>
                  <a:schemeClr val="hlink"/>
                </a:solidFill>
                <a:hlinkClick r:id="rId4"/>
              </a:rPr>
              <a:t>http://inst.eecs.berkeley.edu/~eecs151/sp19/files/discussion12.pdf</a:t>
            </a:r>
            <a:endParaRPr sz="1400"/>
          </a:p>
          <a:p>
            <a:pPr indent="0" lvl="0" marL="0" rtl="0" algn="ctr">
              <a:spcBef>
                <a:spcPts val="0"/>
              </a:spcBef>
              <a:spcAft>
                <a:spcPts val="0"/>
              </a:spcAft>
              <a:buNone/>
            </a:pPr>
            <a:r>
              <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Carry-Bypass (Carry-Skip) Adder</a:t>
            </a:r>
            <a:endParaRPr/>
          </a:p>
        </p:txBody>
      </p:sp>
      <p:pic>
        <p:nvPicPr>
          <p:cNvPr id="230" name="Google Shape;230;p34"/>
          <p:cNvPicPr preferRelativeResize="0"/>
          <p:nvPr/>
        </p:nvPicPr>
        <p:blipFill>
          <a:blip r:embed="rId3">
            <a:alphaModFix/>
          </a:blip>
          <a:stretch>
            <a:fillRect/>
          </a:stretch>
        </p:blipFill>
        <p:spPr>
          <a:xfrm>
            <a:off x="1156662" y="1017725"/>
            <a:ext cx="6830676" cy="2568500"/>
          </a:xfrm>
          <a:prstGeom prst="rect">
            <a:avLst/>
          </a:prstGeom>
          <a:noFill/>
          <a:ln>
            <a:noFill/>
          </a:ln>
        </p:spPr>
      </p:pic>
      <p:sp>
        <p:nvSpPr>
          <p:cNvPr id="231" name="Google Shape;231;p34"/>
          <p:cNvSpPr txBox="1"/>
          <p:nvPr/>
        </p:nvSpPr>
        <p:spPr>
          <a:xfrm>
            <a:off x="311700" y="3586225"/>
            <a:ext cx="8520600" cy="1182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Muxes are controlled by block propagate (P = p1*p2*...*pM)</a:t>
            </a:r>
            <a:endParaRPr/>
          </a:p>
          <a:p>
            <a:pPr indent="-317500" lvl="1" marL="914400" rtl="0" algn="l">
              <a:spcBef>
                <a:spcPts val="0"/>
              </a:spcBef>
              <a:spcAft>
                <a:spcPts val="0"/>
              </a:spcAft>
              <a:buSzPts val="1400"/>
              <a:buChar char="-"/>
            </a:pPr>
            <a:r>
              <a:rPr lang="en"/>
              <a:t>P can be computed using a tree (log critical path)</a:t>
            </a:r>
            <a:endParaRPr/>
          </a:p>
          <a:p>
            <a:pPr indent="-317500" lvl="0" marL="457200" rtl="0" algn="l">
              <a:spcBef>
                <a:spcPts val="0"/>
              </a:spcBef>
              <a:spcAft>
                <a:spcPts val="0"/>
              </a:spcAft>
              <a:buSzPts val="1400"/>
              <a:buChar char="-"/>
            </a:pPr>
            <a:r>
              <a:rPr lang="en"/>
              <a:t>Critical path starts at LSB carry chain, then goes through carry bypass muxes, and the final carry chain to create the sum bits</a:t>
            </a:r>
            <a:endParaRPr/>
          </a:p>
          <a:p>
            <a:pPr indent="-317500" lvl="0" marL="457200" rtl="0" algn="l">
              <a:spcBef>
                <a:spcPts val="0"/>
              </a:spcBef>
              <a:spcAft>
                <a:spcPts val="0"/>
              </a:spcAft>
              <a:buSzPts val="1400"/>
              <a:buChar char="-"/>
            </a:pPr>
            <a:r>
              <a:rPr lang="en"/>
              <a:t>Why doesn’t the critical path go through every carry block? If block propagate is true, then none of the carry paths matter. If it’s false, then the carry in doesn’t matter! (false path)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Carry Lookahead Adder</a:t>
            </a:r>
            <a:endParaRPr/>
          </a:p>
        </p:txBody>
      </p:sp>
      <p:sp>
        <p:nvSpPr>
          <p:cNvPr id="237" name="Google Shape;237;p3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The carry logic, as we have presented it, is not associative</a:t>
            </a:r>
            <a:endParaRPr/>
          </a:p>
          <a:p>
            <a:pPr indent="-177800" lvl="1" marL="520700" rtl="0" algn="l">
              <a:lnSpc>
                <a:spcPct val="90000"/>
              </a:lnSpc>
              <a:spcBef>
                <a:spcPts val="400"/>
              </a:spcBef>
              <a:spcAft>
                <a:spcPts val="0"/>
              </a:spcAft>
              <a:buClr>
                <a:schemeClr val="dk1"/>
              </a:buClr>
              <a:buSzPts val="1800"/>
              <a:buChar char="•"/>
            </a:pPr>
            <a:r>
              <a:rPr lang="en"/>
              <a:t>We need to compute the bits in order from LSB to MSB, since each FA needs the carry-out of the previous stage</a:t>
            </a:r>
            <a:endParaRPr/>
          </a:p>
          <a:p>
            <a:pPr indent="-171450" lvl="0" marL="177800" rtl="0" algn="l">
              <a:lnSpc>
                <a:spcPct val="90000"/>
              </a:lnSpc>
              <a:spcBef>
                <a:spcPts val="800"/>
              </a:spcBef>
              <a:spcAft>
                <a:spcPts val="0"/>
              </a:spcAft>
              <a:buClr>
                <a:schemeClr val="dk1"/>
              </a:buClr>
              <a:buSzPts val="2100"/>
              <a:buChar char="•"/>
            </a:pPr>
            <a:r>
              <a:rPr lang="en"/>
              <a:t>This is a problem as it limits us to a linear chain of FAs, preventing us from doing work in parallel</a:t>
            </a:r>
            <a:endParaRPr/>
          </a:p>
          <a:p>
            <a:pPr indent="-171450" lvl="0" marL="177800" rtl="0" algn="l">
              <a:lnSpc>
                <a:spcPct val="90000"/>
              </a:lnSpc>
              <a:spcBef>
                <a:spcPts val="800"/>
              </a:spcBef>
              <a:spcAft>
                <a:spcPts val="0"/>
              </a:spcAft>
              <a:buClr>
                <a:schemeClr val="dk1"/>
              </a:buClr>
              <a:buSzPts val="2100"/>
              <a:buChar char="•"/>
            </a:pPr>
            <a:r>
              <a:rPr lang="en"/>
              <a:t>Solution: Make the carry logic associative through re-defining the FAs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Redefining FAs: Carry Generate and Propagate</a:t>
            </a:r>
            <a:endParaRPr/>
          </a:p>
        </p:txBody>
      </p:sp>
      <p:sp>
        <p:nvSpPr>
          <p:cNvPr id="244" name="Google Shape;244;p36"/>
          <p:cNvSpPr txBox="1"/>
          <p:nvPr>
            <p:ph idx="1" type="body"/>
          </p:nvPr>
        </p:nvSpPr>
        <p:spPr>
          <a:xfrm>
            <a:off x="628650" y="1268016"/>
            <a:ext cx="7886700" cy="3678900"/>
          </a:xfrm>
          <a:prstGeom prst="rect">
            <a:avLst/>
          </a:prstGeom>
          <a:blipFill rotWithShape="1">
            <a:blip r:embed="rId3">
              <a:alphaModFix/>
            </a:blip>
            <a:stretch>
              <a:fillRect b="0" l="-1209" r="-359" t="-2579"/>
            </a:stretch>
          </a:blip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SzPts val="2100"/>
              <a:buChar char="•"/>
            </a:pPr>
            <a:r>
              <a:rPr lang="en"/>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Redefining FAs: Carry Generate and Propagate</a:t>
            </a:r>
            <a:endParaRPr/>
          </a:p>
        </p:txBody>
      </p:sp>
      <p:sp>
        <p:nvSpPr>
          <p:cNvPr id="251" name="Google Shape;251;p37"/>
          <p:cNvSpPr txBox="1"/>
          <p:nvPr>
            <p:ph idx="1" type="body"/>
          </p:nvPr>
        </p:nvSpPr>
        <p:spPr>
          <a:xfrm>
            <a:off x="628650" y="1268016"/>
            <a:ext cx="7886700" cy="3678900"/>
          </a:xfrm>
          <a:prstGeom prst="rect">
            <a:avLst/>
          </a:prstGeom>
          <a:blipFill rotWithShape="1">
            <a:blip r:embed="rId3">
              <a:alphaModFix/>
            </a:blip>
            <a:stretch>
              <a:fillRect b="0" l="-1209" r="0" t="-2579"/>
            </a:stretch>
          </a:blip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SzPts val="2100"/>
              <a:buChar char="•"/>
            </a:pPr>
            <a:r>
              <a:rPr lang="en"/>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What good did that do?</a:t>
            </a:r>
            <a:endParaRPr/>
          </a:p>
        </p:txBody>
      </p:sp>
      <p:sp>
        <p:nvSpPr>
          <p:cNvPr id="257" name="Google Shape;257;p3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171450" lvl="0" marL="177800" rtl="0" algn="l">
              <a:lnSpc>
                <a:spcPct val="80000"/>
              </a:lnSpc>
              <a:spcBef>
                <a:spcPts val="0"/>
              </a:spcBef>
              <a:spcAft>
                <a:spcPts val="0"/>
              </a:spcAft>
              <a:buClr>
                <a:schemeClr val="dk1"/>
              </a:buClr>
              <a:buSzPts val="2100"/>
              <a:buChar char="•"/>
            </a:pPr>
            <a:r>
              <a:rPr lang="en"/>
              <a:t>Note that the sum and carry-out bits in each FA still depend on the values of the carry-in.</a:t>
            </a:r>
            <a:endParaRPr/>
          </a:p>
          <a:p>
            <a:pPr indent="-177800" lvl="1" marL="520700" rtl="0" algn="l">
              <a:lnSpc>
                <a:spcPct val="80000"/>
              </a:lnSpc>
              <a:spcBef>
                <a:spcPts val="400"/>
              </a:spcBef>
              <a:spcAft>
                <a:spcPts val="0"/>
              </a:spcAft>
              <a:buClr>
                <a:schemeClr val="dk1"/>
              </a:buClr>
              <a:buSzPts val="1800"/>
              <a:buChar char="•"/>
            </a:pPr>
            <a:r>
              <a:rPr lang="en"/>
              <a:t>This means that we still need the compute the carry-in value for each bit position and have logic to generate the sum</a:t>
            </a:r>
            <a:endParaRPr/>
          </a:p>
          <a:p>
            <a:pPr indent="-171450" lvl="0" marL="177800" rtl="0" algn="l">
              <a:lnSpc>
                <a:spcPct val="80000"/>
              </a:lnSpc>
              <a:spcBef>
                <a:spcPts val="800"/>
              </a:spcBef>
              <a:spcAft>
                <a:spcPts val="0"/>
              </a:spcAft>
              <a:buClr>
                <a:schemeClr val="dk1"/>
              </a:buClr>
              <a:buSzPts val="2100"/>
              <a:buChar char="•"/>
            </a:pPr>
            <a:r>
              <a:rPr lang="en"/>
              <a:t>However, the p and g values can all be computed simultaneously</a:t>
            </a:r>
            <a:endParaRPr/>
          </a:p>
          <a:p>
            <a:pPr indent="-177800" lvl="1" marL="520700" rtl="0" algn="l">
              <a:lnSpc>
                <a:spcPct val="80000"/>
              </a:lnSpc>
              <a:spcBef>
                <a:spcPts val="400"/>
              </a:spcBef>
              <a:spcAft>
                <a:spcPts val="0"/>
              </a:spcAft>
              <a:buClr>
                <a:schemeClr val="dk1"/>
              </a:buClr>
              <a:buSzPts val="1800"/>
              <a:buChar char="•"/>
            </a:pPr>
            <a:r>
              <a:rPr lang="en"/>
              <a:t>There is </a:t>
            </a:r>
            <a:r>
              <a:rPr b="1" lang="en"/>
              <a:t>no dependence</a:t>
            </a:r>
            <a:r>
              <a:rPr lang="en"/>
              <a:t> on carry-in when computing p and g!</a:t>
            </a:r>
            <a:endParaRPr/>
          </a:p>
          <a:p>
            <a:pPr indent="-171450" lvl="0" marL="177800" rtl="0" algn="l">
              <a:lnSpc>
                <a:spcPct val="80000"/>
              </a:lnSpc>
              <a:spcBef>
                <a:spcPts val="800"/>
              </a:spcBef>
              <a:spcAft>
                <a:spcPts val="0"/>
              </a:spcAft>
              <a:buClr>
                <a:schemeClr val="dk1"/>
              </a:buClr>
              <a:buSzPts val="2100"/>
              <a:buChar char="•"/>
            </a:pPr>
            <a:r>
              <a:rPr lang="en"/>
              <a:t>We leverage this property in the carry lookahead adder by grouping together adders and creating P and G signals for the entire group</a:t>
            </a:r>
            <a:endParaRPr/>
          </a:p>
          <a:p>
            <a:pPr indent="-177800" lvl="1" marL="520700" rtl="0" algn="l">
              <a:lnSpc>
                <a:spcPct val="80000"/>
              </a:lnSpc>
              <a:spcBef>
                <a:spcPts val="400"/>
              </a:spcBef>
              <a:spcAft>
                <a:spcPts val="0"/>
              </a:spcAft>
              <a:buClr>
                <a:schemeClr val="dk1"/>
              </a:buClr>
              <a:buSzPts val="1800"/>
              <a:buChar char="•"/>
            </a:pPr>
            <a:r>
              <a:rPr lang="en"/>
              <a:t>P represents if the entire group will propagate a carry signal</a:t>
            </a:r>
            <a:endParaRPr/>
          </a:p>
          <a:p>
            <a:pPr indent="-177800" lvl="1" marL="520700" rtl="0" algn="l">
              <a:lnSpc>
                <a:spcPct val="80000"/>
              </a:lnSpc>
              <a:spcBef>
                <a:spcPts val="400"/>
              </a:spcBef>
              <a:spcAft>
                <a:spcPts val="0"/>
              </a:spcAft>
              <a:buClr>
                <a:schemeClr val="dk1"/>
              </a:buClr>
              <a:buSzPts val="1800"/>
              <a:buChar char="•"/>
            </a:pPr>
            <a:r>
              <a:rPr lang="en"/>
              <a:t>G represents if the entire groups generates a carry signal</a:t>
            </a:r>
            <a:endParaRPr/>
          </a:p>
          <a:p>
            <a:pPr indent="-171450" lvl="0" marL="177800" rtl="0" algn="l">
              <a:lnSpc>
                <a:spcPct val="80000"/>
              </a:lnSpc>
              <a:spcBef>
                <a:spcPts val="800"/>
              </a:spcBef>
              <a:spcAft>
                <a:spcPts val="0"/>
              </a:spcAft>
              <a:buClr>
                <a:schemeClr val="dk1"/>
              </a:buClr>
              <a:buSzPts val="2100"/>
              <a:buChar char="•"/>
            </a:pPr>
            <a:r>
              <a:rPr lang="en"/>
              <a:t>The P and G signals can be processed in a tree structure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Carry Look-ahead Adder</a:t>
            </a:r>
            <a:endParaRPr/>
          </a:p>
        </p:txBody>
      </p:sp>
      <p:sp>
        <p:nvSpPr>
          <p:cNvPr id="264" name="Google Shape;264;p39"/>
          <p:cNvSpPr txBox="1"/>
          <p:nvPr>
            <p:ph idx="1" type="body"/>
          </p:nvPr>
        </p:nvSpPr>
        <p:spPr>
          <a:xfrm>
            <a:off x="628649" y="1076747"/>
            <a:ext cx="5059500" cy="3263400"/>
          </a:xfrm>
          <a:prstGeom prst="rect">
            <a:avLst/>
          </a:prstGeom>
          <a:blipFill rotWithShape="1">
            <a:blip r:embed="rId3">
              <a:alphaModFix/>
            </a:blip>
            <a:stretch>
              <a:fillRect b="0" l="-1498" r="-749" t="-2029"/>
            </a:stretch>
          </a:blip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SzPts val="2100"/>
              <a:buChar char="•"/>
            </a:pPr>
            <a:r>
              <a:rPr lang="en"/>
              <a:t> </a:t>
            </a:r>
            <a:endParaRPr/>
          </a:p>
        </p:txBody>
      </p:sp>
      <p:pic>
        <p:nvPicPr>
          <p:cNvPr id="265" name="Google Shape;265;p39"/>
          <p:cNvPicPr preferRelativeResize="0"/>
          <p:nvPr/>
        </p:nvPicPr>
        <p:blipFill rotWithShape="1">
          <a:blip r:embed="rId4">
            <a:alphaModFix/>
          </a:blip>
          <a:srcRect b="0" l="0" r="0" t="0"/>
          <a:stretch/>
        </p:blipFill>
        <p:spPr>
          <a:xfrm>
            <a:off x="5688105" y="164166"/>
            <a:ext cx="3312460" cy="4941976"/>
          </a:xfrm>
          <a:prstGeom prst="rect">
            <a:avLst/>
          </a:prstGeom>
          <a:noFill/>
          <a:ln>
            <a:noFill/>
          </a:ln>
        </p:spPr>
      </p:pic>
      <p:sp>
        <p:nvSpPr>
          <p:cNvPr id="266" name="Google Shape;266;p39"/>
          <p:cNvSpPr txBox="1"/>
          <p:nvPr/>
        </p:nvSpPr>
        <p:spPr>
          <a:xfrm>
            <a:off x="2712944" y="2421859"/>
            <a:ext cx="2278200" cy="300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500">
                <a:solidFill>
                  <a:schemeClr val="dk1"/>
                </a:solidFill>
                <a:latin typeface="Calibri"/>
                <a:ea typeface="Calibri"/>
                <a:cs typeface="Calibri"/>
                <a:sym typeface="Calibri"/>
              </a:rPr>
              <a:t>No Dependence on carry-in</a:t>
            </a:r>
            <a:endParaRPr sz="1100"/>
          </a:p>
        </p:txBody>
      </p:sp>
      <p:sp>
        <p:nvSpPr>
          <p:cNvPr id="267" name="Google Shape;267;p39"/>
          <p:cNvSpPr/>
          <p:nvPr/>
        </p:nvSpPr>
        <p:spPr>
          <a:xfrm>
            <a:off x="2460811" y="2305282"/>
            <a:ext cx="221700" cy="534600"/>
          </a:xfrm>
          <a:prstGeom prst="rightBrace">
            <a:avLst>
              <a:gd fmla="val 8333" name="adj1"/>
              <a:gd fmla="val 50000" name="adj2"/>
            </a:avLst>
          </a:prstGeom>
          <a:no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268" name="Google Shape;268;p39"/>
          <p:cNvSpPr/>
          <p:nvPr/>
        </p:nvSpPr>
        <p:spPr>
          <a:xfrm>
            <a:off x="3037354" y="2919818"/>
            <a:ext cx="221700" cy="534600"/>
          </a:xfrm>
          <a:prstGeom prst="rightBrace">
            <a:avLst>
              <a:gd fmla="val 8333" name="adj1"/>
              <a:gd fmla="val 50000" name="adj2"/>
            </a:avLst>
          </a:prstGeom>
          <a:no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269" name="Google Shape;269;p39"/>
          <p:cNvSpPr txBox="1"/>
          <p:nvPr/>
        </p:nvSpPr>
        <p:spPr>
          <a:xfrm>
            <a:off x="3278537" y="3037037"/>
            <a:ext cx="1635300" cy="300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500">
                <a:solidFill>
                  <a:schemeClr val="dk1"/>
                </a:solidFill>
                <a:latin typeface="Calibri"/>
                <a:ea typeface="Calibri"/>
                <a:cs typeface="Calibri"/>
                <a:sym typeface="Calibri"/>
              </a:rPr>
              <a:t>Depend on carry-in</a:t>
            </a:r>
            <a:endParaRPr sz="1100"/>
          </a:p>
        </p:txBody>
      </p:sp>
      <p:pic>
        <p:nvPicPr>
          <p:cNvPr id="270" name="Google Shape;270;p39"/>
          <p:cNvPicPr preferRelativeResize="0"/>
          <p:nvPr/>
        </p:nvPicPr>
        <p:blipFill rotWithShape="1">
          <a:blip r:embed="rId5">
            <a:alphaModFix/>
          </a:blip>
          <a:srcRect b="0" l="0" r="0" t="0"/>
          <a:stretch/>
        </p:blipFill>
        <p:spPr>
          <a:xfrm>
            <a:off x="1192572" y="3364610"/>
            <a:ext cx="3721218" cy="174153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p40"/>
          <p:cNvPicPr preferRelativeResize="0"/>
          <p:nvPr/>
        </p:nvPicPr>
        <p:blipFill rotWithShape="1">
          <a:blip r:embed="rId3">
            <a:alphaModFix/>
          </a:blip>
          <a:srcRect b="0" l="0" r="0" t="0"/>
          <a:stretch/>
        </p:blipFill>
        <p:spPr>
          <a:xfrm>
            <a:off x="5628079" y="164166"/>
            <a:ext cx="3415186" cy="4941975"/>
          </a:xfrm>
          <a:prstGeom prst="rect">
            <a:avLst/>
          </a:prstGeom>
          <a:noFill/>
          <a:ln>
            <a:noFill/>
          </a:ln>
        </p:spPr>
      </p:pic>
      <p:sp>
        <p:nvSpPr>
          <p:cNvPr id="277" name="Google Shape;277;p4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Carry Look-ahead Adder</a:t>
            </a:r>
            <a:endParaRPr/>
          </a:p>
        </p:txBody>
      </p:sp>
      <p:sp>
        <p:nvSpPr>
          <p:cNvPr id="278" name="Google Shape;278;p40"/>
          <p:cNvSpPr txBox="1"/>
          <p:nvPr>
            <p:ph idx="1" type="body"/>
          </p:nvPr>
        </p:nvSpPr>
        <p:spPr>
          <a:xfrm>
            <a:off x="628649" y="1076747"/>
            <a:ext cx="5059500" cy="3263400"/>
          </a:xfrm>
          <a:prstGeom prst="rect">
            <a:avLst/>
          </a:prstGeom>
          <a:blipFill rotWithShape="1">
            <a:blip r:embed="rId4">
              <a:alphaModFix/>
            </a:blip>
            <a:stretch>
              <a:fillRect b="0" l="-1499" r="-939" t="-2029"/>
            </a:stretch>
          </a:blip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SzPts val="2100"/>
              <a:buChar char="•"/>
            </a:pPr>
            <a:r>
              <a:rPr lang="en"/>
              <a:t> </a:t>
            </a:r>
            <a:endParaRPr/>
          </a:p>
        </p:txBody>
      </p:sp>
      <p:sp>
        <p:nvSpPr>
          <p:cNvPr id="279" name="Google Shape;279;p40"/>
          <p:cNvSpPr txBox="1"/>
          <p:nvPr/>
        </p:nvSpPr>
        <p:spPr>
          <a:xfrm>
            <a:off x="3005416" y="2421859"/>
            <a:ext cx="2278200" cy="300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500">
                <a:solidFill>
                  <a:schemeClr val="dk1"/>
                </a:solidFill>
                <a:latin typeface="Calibri"/>
                <a:ea typeface="Calibri"/>
                <a:cs typeface="Calibri"/>
                <a:sym typeface="Calibri"/>
              </a:rPr>
              <a:t>No Dependence on carry-in</a:t>
            </a:r>
            <a:endParaRPr sz="1100"/>
          </a:p>
        </p:txBody>
      </p:sp>
      <p:sp>
        <p:nvSpPr>
          <p:cNvPr id="280" name="Google Shape;280;p40"/>
          <p:cNvSpPr/>
          <p:nvPr/>
        </p:nvSpPr>
        <p:spPr>
          <a:xfrm>
            <a:off x="2753283" y="2305282"/>
            <a:ext cx="221700" cy="534600"/>
          </a:xfrm>
          <a:prstGeom prst="rightBrace">
            <a:avLst>
              <a:gd fmla="val 8333" name="adj1"/>
              <a:gd fmla="val 50000" name="adj2"/>
            </a:avLst>
          </a:prstGeom>
          <a:no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281" name="Google Shape;281;p40"/>
          <p:cNvSpPr/>
          <p:nvPr/>
        </p:nvSpPr>
        <p:spPr>
          <a:xfrm>
            <a:off x="2854138" y="2899648"/>
            <a:ext cx="253800" cy="246900"/>
          </a:xfrm>
          <a:prstGeom prst="rightBrace">
            <a:avLst>
              <a:gd fmla="val 8333" name="adj1"/>
              <a:gd fmla="val 50000" name="adj2"/>
            </a:avLst>
          </a:prstGeom>
          <a:no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282" name="Google Shape;282;p40"/>
          <p:cNvSpPr txBox="1"/>
          <p:nvPr/>
        </p:nvSpPr>
        <p:spPr>
          <a:xfrm>
            <a:off x="3117183" y="2873088"/>
            <a:ext cx="1635300" cy="300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500">
                <a:solidFill>
                  <a:schemeClr val="dk1"/>
                </a:solidFill>
                <a:latin typeface="Calibri"/>
                <a:ea typeface="Calibri"/>
                <a:cs typeface="Calibri"/>
                <a:sym typeface="Calibri"/>
              </a:rPr>
              <a:t>Depend on carry-in</a:t>
            </a:r>
            <a:endParaRPr sz="1100"/>
          </a:p>
        </p:txBody>
      </p:sp>
      <p:pic>
        <p:nvPicPr>
          <p:cNvPr id="283" name="Google Shape;283;p40"/>
          <p:cNvPicPr preferRelativeResize="0"/>
          <p:nvPr/>
        </p:nvPicPr>
        <p:blipFill rotWithShape="1">
          <a:blip r:embed="rId5">
            <a:alphaModFix/>
          </a:blip>
          <a:srcRect b="0" l="0" r="0" t="0"/>
          <a:stretch/>
        </p:blipFill>
        <p:spPr>
          <a:xfrm>
            <a:off x="1192572" y="3364610"/>
            <a:ext cx="3721218" cy="174153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Parallel Prefix Adder</a:t>
            </a:r>
            <a:endParaRPr/>
          </a:p>
        </p:txBody>
      </p:sp>
      <p:sp>
        <p:nvSpPr>
          <p:cNvPr id="289" name="Google Shape;289;p4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One disadvantage of the carry lookahead adder as described in the lecture slides is that the carry-out bit still ripple through the groups in the first layer </a:t>
            </a:r>
            <a:endParaRPr/>
          </a:p>
          <a:p>
            <a:pPr indent="-171450" lvl="0" marL="177800" rtl="0" algn="l">
              <a:lnSpc>
                <a:spcPct val="90000"/>
              </a:lnSpc>
              <a:spcBef>
                <a:spcPts val="800"/>
              </a:spcBef>
              <a:spcAft>
                <a:spcPts val="0"/>
              </a:spcAft>
              <a:buClr>
                <a:schemeClr val="dk1"/>
              </a:buClr>
              <a:buSzPts val="2100"/>
              <a:buChar char="•"/>
            </a:pPr>
            <a:r>
              <a:rPr lang="en"/>
              <a:t>An alternative is to compute the carry bits directly without any grouping</a:t>
            </a:r>
            <a:endParaRPr/>
          </a:p>
          <a:p>
            <a:pPr indent="-177800" lvl="1" marL="520700" rtl="0" algn="l">
              <a:lnSpc>
                <a:spcPct val="90000"/>
              </a:lnSpc>
              <a:spcBef>
                <a:spcPts val="400"/>
              </a:spcBef>
              <a:spcAft>
                <a:spcPts val="0"/>
              </a:spcAft>
              <a:buClr>
                <a:schemeClr val="dk1"/>
              </a:buClr>
              <a:buSzPts val="1800"/>
              <a:buChar char="•"/>
            </a:pPr>
            <a:r>
              <a:rPr lang="en"/>
              <a:t>However, we don’t want to fall back to a carry ripple solution.</a:t>
            </a:r>
            <a:endParaRPr/>
          </a:p>
          <a:p>
            <a:pPr indent="-177800" lvl="1" marL="520700" rtl="0" algn="l">
              <a:lnSpc>
                <a:spcPct val="90000"/>
              </a:lnSpc>
              <a:spcBef>
                <a:spcPts val="400"/>
              </a:spcBef>
              <a:spcAft>
                <a:spcPts val="0"/>
              </a:spcAft>
              <a:buClr>
                <a:schemeClr val="dk1"/>
              </a:buClr>
              <a:buSzPts val="1800"/>
              <a:buChar char="•"/>
            </a:pPr>
            <a:r>
              <a:rPr lang="en"/>
              <a:t>Trick: unroll the expression for the carry bit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Unrolling the Carry-in</a:t>
            </a:r>
            <a:endParaRPr/>
          </a:p>
        </p:txBody>
      </p:sp>
      <p:sp>
        <p:nvSpPr>
          <p:cNvPr id="295" name="Google Shape;295;p42"/>
          <p:cNvSpPr txBox="1"/>
          <p:nvPr>
            <p:ph idx="1" type="body"/>
          </p:nvPr>
        </p:nvSpPr>
        <p:spPr>
          <a:xfrm>
            <a:off x="628650" y="1369219"/>
            <a:ext cx="7886700" cy="3263400"/>
          </a:xfrm>
          <a:prstGeom prst="rect">
            <a:avLst/>
          </a:prstGeom>
          <a:blipFill rotWithShape="1">
            <a:blip r:embed="rId3">
              <a:alphaModFix/>
            </a:blip>
            <a:stretch>
              <a:fillRect b="0" l="-719" r="0" t="-3508"/>
            </a:stretch>
          </a:blip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SzPts val="2100"/>
              <a:buChar char="•"/>
            </a:pPr>
            <a:r>
              <a:rPr lang="en"/>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Parallel Prefix Trees</a:t>
            </a:r>
            <a:endParaRPr/>
          </a:p>
        </p:txBody>
      </p:sp>
      <p:sp>
        <p:nvSpPr>
          <p:cNvPr id="301" name="Google Shape;301;p4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Similar to a reduction tree except that you want to keep the  intermediate values </a:t>
            </a:r>
            <a:endParaRPr/>
          </a:p>
          <a:p>
            <a:pPr indent="-177800" lvl="1" marL="520700" rtl="0" algn="l">
              <a:lnSpc>
                <a:spcPct val="90000"/>
              </a:lnSpc>
              <a:spcBef>
                <a:spcPts val="400"/>
              </a:spcBef>
              <a:spcAft>
                <a:spcPts val="0"/>
              </a:spcAft>
              <a:buClr>
                <a:schemeClr val="dk1"/>
              </a:buClr>
              <a:buSzPts val="1800"/>
              <a:buChar char="•"/>
            </a:pPr>
            <a:r>
              <a:rPr lang="en"/>
              <a:t>Intermediate values are re-used when computing </a:t>
            </a:r>
            <a:endParaRPr/>
          </a:p>
          <a:p>
            <a:pPr indent="-171450" lvl="0" marL="177800" rtl="0" algn="l">
              <a:lnSpc>
                <a:spcPct val="90000"/>
              </a:lnSpc>
              <a:spcBef>
                <a:spcPts val="800"/>
              </a:spcBef>
              <a:spcAft>
                <a:spcPts val="0"/>
              </a:spcAft>
              <a:buClr>
                <a:schemeClr val="dk1"/>
              </a:buClr>
              <a:buSzPts val="2100"/>
              <a:buChar char="•"/>
            </a:pPr>
            <a:r>
              <a:rPr lang="en"/>
              <a:t>In our case, we </a:t>
            </a:r>
            <a:r>
              <a:rPr i="1" lang="en"/>
              <a:t>could</a:t>
            </a:r>
            <a:r>
              <a:rPr lang="en"/>
              <a:t> use a reduction tree to compute the last carry.</a:t>
            </a:r>
            <a:endParaRPr/>
          </a:p>
          <a:p>
            <a:pPr indent="-177800" lvl="1" marL="520700" rtl="0" algn="l">
              <a:lnSpc>
                <a:spcPct val="90000"/>
              </a:lnSpc>
              <a:spcBef>
                <a:spcPts val="400"/>
              </a:spcBef>
              <a:spcAft>
                <a:spcPts val="0"/>
              </a:spcAft>
              <a:buClr>
                <a:schemeClr val="dk1"/>
              </a:buClr>
              <a:buSzPts val="1800"/>
              <a:buChar char="•"/>
            </a:pPr>
            <a:r>
              <a:rPr lang="en"/>
              <a:t>This would be of limited use to us because we need all of the intermediate carry bits that would be computed as part of the reduction tree</a:t>
            </a:r>
            <a:endParaRPr/>
          </a:p>
          <a:p>
            <a:pPr indent="-171450" lvl="0" marL="177800" rtl="0" algn="l">
              <a:lnSpc>
                <a:spcPct val="90000"/>
              </a:lnSpc>
              <a:spcBef>
                <a:spcPts val="800"/>
              </a:spcBef>
              <a:spcAft>
                <a:spcPts val="0"/>
              </a:spcAft>
              <a:buClr>
                <a:schemeClr val="dk1"/>
              </a:buClr>
              <a:buSzPts val="2100"/>
              <a:buChar char="•"/>
            </a:pPr>
            <a:r>
              <a:rPr lang="en"/>
              <a:t>Parallel prefix trees give us these intermediate values!</a:t>
            </a:r>
            <a:endParaRPr/>
          </a:p>
          <a:p>
            <a:pPr indent="-177800" lvl="1" marL="520700" rtl="0" algn="l">
              <a:lnSpc>
                <a:spcPct val="90000"/>
              </a:lnSpc>
              <a:spcBef>
                <a:spcPts val="400"/>
              </a:spcBef>
              <a:spcAft>
                <a:spcPts val="0"/>
              </a:spcAft>
              <a:buClr>
                <a:schemeClr val="dk1"/>
              </a:buClr>
              <a:buSzPts val="1800"/>
              <a:buChar char="•"/>
            </a:pPr>
            <a:r>
              <a:rPr lang="en"/>
              <a:t>Work on operators that are associative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Full Adder</a:t>
            </a:r>
            <a:endParaRPr/>
          </a:p>
        </p:txBody>
      </p:sp>
      <p:pic>
        <p:nvPicPr>
          <p:cNvPr id="137" name="Google Shape;137;p26"/>
          <p:cNvPicPr preferRelativeResize="0"/>
          <p:nvPr/>
        </p:nvPicPr>
        <p:blipFill>
          <a:blip r:embed="rId3">
            <a:alphaModFix/>
          </a:blip>
          <a:stretch>
            <a:fillRect/>
          </a:stretch>
        </p:blipFill>
        <p:spPr>
          <a:xfrm>
            <a:off x="152400" y="1017725"/>
            <a:ext cx="8839198" cy="2151809"/>
          </a:xfrm>
          <a:prstGeom prst="rect">
            <a:avLst/>
          </a:prstGeom>
          <a:noFill/>
          <a:ln>
            <a:noFill/>
          </a:ln>
        </p:spPr>
      </p:pic>
      <p:sp>
        <p:nvSpPr>
          <p:cNvPr id="138" name="Google Shape;138;p26"/>
          <p:cNvSpPr txBox="1"/>
          <p:nvPr/>
        </p:nvSpPr>
        <p:spPr>
          <a:xfrm>
            <a:off x="387625" y="3488625"/>
            <a:ext cx="8319000" cy="14460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A full adder i</a:t>
            </a:r>
            <a:r>
              <a:rPr lang="en" sz="2000"/>
              <a:t>mplements a single-bit adder with carry in</a:t>
            </a:r>
            <a:endParaRPr sz="2000"/>
          </a:p>
          <a:p>
            <a:pPr indent="-355600" lvl="0" marL="457200" rtl="0" algn="l">
              <a:spcBef>
                <a:spcPts val="0"/>
              </a:spcBef>
              <a:spcAft>
                <a:spcPts val="0"/>
              </a:spcAft>
              <a:buSzPts val="2000"/>
              <a:buChar char="-"/>
            </a:pPr>
            <a:r>
              <a:rPr lang="en" sz="2000"/>
              <a:t>A half adder doesn’t have a carry in, but still has a carry out</a:t>
            </a:r>
            <a:endParaRPr sz="2000"/>
          </a:p>
          <a:p>
            <a:pPr indent="-355600" lvl="0" marL="457200" rtl="0" algn="l">
              <a:spcBef>
                <a:spcPts val="0"/>
              </a:spcBef>
              <a:spcAft>
                <a:spcPts val="0"/>
              </a:spcAft>
              <a:buSzPts val="2000"/>
              <a:buChar char="-"/>
            </a:pPr>
            <a:r>
              <a:rPr lang="en" sz="2000"/>
              <a:t>The full adder is the primitive used in many adder topologies</a:t>
            </a:r>
            <a:endParaRPr sz="2000"/>
          </a:p>
          <a:p>
            <a:pPr indent="-355600" lvl="0" marL="457200" rtl="0" algn="l">
              <a:spcBef>
                <a:spcPts val="0"/>
              </a:spcBef>
              <a:spcAft>
                <a:spcPts val="0"/>
              </a:spcAft>
              <a:buSzPts val="2000"/>
              <a:buChar char="-"/>
            </a:pPr>
            <a:r>
              <a:rPr lang="en" sz="2000"/>
              <a:t>The path from Ci -&gt; Co is often on the critical path</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Different Parallel Prefix Trees</a:t>
            </a:r>
            <a:endParaRPr/>
          </a:p>
        </p:txBody>
      </p:sp>
      <p:sp>
        <p:nvSpPr>
          <p:cNvPr id="307" name="Google Shape;307;p44"/>
          <p:cNvSpPr txBox="1"/>
          <p:nvPr>
            <p:ph idx="1" type="body"/>
          </p:nvPr>
        </p:nvSpPr>
        <p:spPr>
          <a:xfrm>
            <a:off x="628650" y="1074907"/>
            <a:ext cx="7886700" cy="32634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There is a tradeoff in parallel prefix trees in how intermediate values are computed/reused</a:t>
            </a:r>
            <a:endParaRPr/>
          </a:p>
          <a:p>
            <a:pPr indent="-171450" lvl="0" marL="177800" rtl="0" algn="l">
              <a:lnSpc>
                <a:spcPct val="90000"/>
              </a:lnSpc>
              <a:spcBef>
                <a:spcPts val="800"/>
              </a:spcBef>
              <a:spcAft>
                <a:spcPts val="0"/>
              </a:spcAft>
              <a:buClr>
                <a:schemeClr val="dk1"/>
              </a:buClr>
              <a:buSzPts val="2100"/>
              <a:buChar char="•"/>
            </a:pPr>
            <a:r>
              <a:rPr lang="en"/>
              <a:t>Note that both of these graphs produce the same outputs (the partial results)</a:t>
            </a:r>
            <a:endParaRPr/>
          </a:p>
        </p:txBody>
      </p:sp>
      <p:sp>
        <p:nvSpPr>
          <p:cNvPr id="308" name="Google Shape;308;p44"/>
          <p:cNvSpPr/>
          <p:nvPr/>
        </p:nvSpPr>
        <p:spPr>
          <a:xfrm>
            <a:off x="4982135" y="4194527"/>
            <a:ext cx="3267600" cy="692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Kogge-Stone (Diagram from Lecture Slides)</a:t>
            </a:r>
            <a:br>
              <a:rPr lang="en" sz="1400">
                <a:solidFill>
                  <a:schemeClr val="dk1"/>
                </a:solidFill>
                <a:latin typeface="Calibri"/>
                <a:ea typeface="Calibri"/>
                <a:cs typeface="Calibri"/>
                <a:sym typeface="Calibri"/>
              </a:rPr>
            </a:br>
            <a:r>
              <a:rPr lang="en" sz="1400">
                <a:solidFill>
                  <a:schemeClr val="dk1"/>
                </a:solidFill>
                <a:latin typeface="Calibri"/>
                <a:ea typeface="Calibri"/>
                <a:cs typeface="Calibri"/>
                <a:sym typeface="Calibri"/>
              </a:rPr>
              <a:t>Requires more resources but has a shorter critical path.</a:t>
            </a:r>
            <a:endParaRPr sz="1100"/>
          </a:p>
        </p:txBody>
      </p:sp>
      <p:sp>
        <p:nvSpPr>
          <p:cNvPr id="309" name="Google Shape;309;p44"/>
          <p:cNvSpPr txBox="1"/>
          <p:nvPr/>
        </p:nvSpPr>
        <p:spPr>
          <a:xfrm>
            <a:off x="534520" y="4222682"/>
            <a:ext cx="3126300" cy="900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Brent-Kung (Diagram from Lecture Slides)</a:t>
            </a:r>
            <a:endParaRPr sz="1100"/>
          </a:p>
          <a:p>
            <a:pPr indent="0" lvl="0" marL="0" marR="0" rtl="0" algn="l">
              <a:spcBef>
                <a:spcPts val="0"/>
              </a:spcBef>
              <a:spcAft>
                <a:spcPts val="0"/>
              </a:spcAft>
              <a:buNone/>
            </a:pPr>
            <a:r>
              <a:rPr lang="en" sz="1400">
                <a:solidFill>
                  <a:schemeClr val="dk1"/>
                </a:solidFill>
                <a:latin typeface="Calibri"/>
                <a:ea typeface="Calibri"/>
                <a:cs typeface="Calibri"/>
                <a:sym typeface="Calibri"/>
              </a:rPr>
              <a:t>Most reuse (minimal logic) but with a longer critical path</a:t>
            </a:r>
            <a:endParaRPr sz="1100"/>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310" name="Google Shape;310;p44"/>
          <p:cNvPicPr preferRelativeResize="0"/>
          <p:nvPr/>
        </p:nvPicPr>
        <p:blipFill rotWithShape="1">
          <a:blip r:embed="rId3">
            <a:alphaModFix/>
          </a:blip>
          <a:srcRect b="0" l="0" r="0" t="0"/>
          <a:stretch/>
        </p:blipFill>
        <p:spPr>
          <a:xfrm>
            <a:off x="437030" y="2423054"/>
            <a:ext cx="3223932" cy="1511787"/>
          </a:xfrm>
          <a:prstGeom prst="rect">
            <a:avLst/>
          </a:prstGeom>
          <a:noFill/>
          <a:ln>
            <a:noFill/>
          </a:ln>
        </p:spPr>
      </p:pic>
      <p:pic>
        <p:nvPicPr>
          <p:cNvPr id="311" name="Google Shape;311;p44"/>
          <p:cNvPicPr preferRelativeResize="0"/>
          <p:nvPr/>
        </p:nvPicPr>
        <p:blipFill rotWithShape="1">
          <a:blip r:embed="rId4">
            <a:alphaModFix/>
          </a:blip>
          <a:srcRect b="0" l="0" r="0" t="0"/>
          <a:stretch/>
        </p:blipFill>
        <p:spPr>
          <a:xfrm>
            <a:off x="4982135" y="2393711"/>
            <a:ext cx="3019066" cy="164500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Parallel Prefix Adder</a:t>
            </a:r>
            <a:endParaRPr/>
          </a:p>
        </p:txBody>
      </p:sp>
      <p:sp>
        <p:nvSpPr>
          <p:cNvPr id="317" name="Google Shape;317;p45"/>
          <p:cNvSpPr txBox="1"/>
          <p:nvPr>
            <p:ph idx="1" type="body"/>
          </p:nvPr>
        </p:nvSpPr>
        <p:spPr>
          <a:xfrm>
            <a:off x="628650" y="1369219"/>
            <a:ext cx="8028300" cy="32634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The Parallel Prefix Tree Described Above is for computing the </a:t>
            </a:r>
            <a:r>
              <a:rPr b="1" lang="en"/>
              <a:t>carry bits</a:t>
            </a:r>
            <a:endParaRPr/>
          </a:p>
          <a:p>
            <a:pPr indent="-171450" lvl="0" marL="177800" rtl="0" algn="l">
              <a:lnSpc>
                <a:spcPct val="90000"/>
              </a:lnSpc>
              <a:spcBef>
                <a:spcPts val="800"/>
              </a:spcBef>
              <a:spcAft>
                <a:spcPts val="0"/>
              </a:spcAft>
              <a:buClr>
                <a:schemeClr val="dk1"/>
              </a:buClr>
              <a:buSzPts val="2100"/>
              <a:buChar char="•"/>
            </a:pPr>
            <a:r>
              <a:rPr lang="en"/>
              <a:t>We </a:t>
            </a:r>
            <a:r>
              <a:rPr b="1" lang="en"/>
              <a:t>still need full adders </a:t>
            </a:r>
            <a:r>
              <a:rPr lang="en"/>
              <a:t>to produce the p &amp; g signals and to calculate the final sum</a:t>
            </a:r>
            <a:endParaRPr/>
          </a:p>
          <a:p>
            <a:pPr indent="-177800" lvl="1" marL="520700" rtl="0" algn="l">
              <a:lnSpc>
                <a:spcPct val="90000"/>
              </a:lnSpc>
              <a:spcBef>
                <a:spcPts val="400"/>
              </a:spcBef>
              <a:spcAft>
                <a:spcPts val="0"/>
              </a:spcAft>
              <a:buClr>
                <a:schemeClr val="dk1"/>
              </a:buClr>
              <a:buSzPts val="1800"/>
              <a:buChar char="•"/>
            </a:pPr>
            <a:r>
              <a:rPr lang="en"/>
              <a:t>Modified </a:t>
            </a:r>
            <a:r>
              <a:rPr b="1" lang="en"/>
              <a:t>full adders feed the parallel prefix tree </a:t>
            </a:r>
            <a:r>
              <a:rPr lang="en"/>
              <a:t>with p and g values</a:t>
            </a:r>
            <a:endParaRPr/>
          </a:p>
          <a:p>
            <a:pPr indent="-177800" lvl="1" marL="520700" rtl="0" algn="l">
              <a:lnSpc>
                <a:spcPct val="90000"/>
              </a:lnSpc>
              <a:spcBef>
                <a:spcPts val="400"/>
              </a:spcBef>
              <a:spcAft>
                <a:spcPts val="0"/>
              </a:spcAft>
              <a:buClr>
                <a:schemeClr val="dk1"/>
              </a:buClr>
              <a:buSzPts val="1800"/>
              <a:buChar char="•"/>
            </a:pPr>
            <a:r>
              <a:rPr b="1" lang="en"/>
              <a:t>Full adders receive the carry in from the parallel prefix tree </a:t>
            </a:r>
            <a:r>
              <a:rPr lang="en"/>
              <a:t>to compute the sum bit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Midterm 2</a:t>
            </a:r>
            <a:endParaRPr/>
          </a:p>
        </p:txBody>
      </p:sp>
      <p:pic>
        <p:nvPicPr>
          <p:cNvPr id="323" name="Google Shape;323;p46"/>
          <p:cNvPicPr preferRelativeResize="0"/>
          <p:nvPr/>
        </p:nvPicPr>
        <p:blipFill>
          <a:blip r:embed="rId3">
            <a:alphaModFix/>
          </a:blip>
          <a:stretch>
            <a:fillRect/>
          </a:stretch>
        </p:blipFill>
        <p:spPr>
          <a:xfrm>
            <a:off x="152391" y="3758276"/>
            <a:ext cx="6716209" cy="572700"/>
          </a:xfrm>
          <a:prstGeom prst="rect">
            <a:avLst/>
          </a:prstGeom>
          <a:noFill/>
          <a:ln>
            <a:noFill/>
          </a:ln>
        </p:spPr>
      </p:pic>
      <p:pic>
        <p:nvPicPr>
          <p:cNvPr id="324" name="Google Shape;324;p46"/>
          <p:cNvPicPr preferRelativeResize="0"/>
          <p:nvPr/>
        </p:nvPicPr>
        <p:blipFill>
          <a:blip r:embed="rId4">
            <a:alphaModFix/>
          </a:blip>
          <a:stretch>
            <a:fillRect/>
          </a:stretch>
        </p:blipFill>
        <p:spPr>
          <a:xfrm>
            <a:off x="152400" y="1170125"/>
            <a:ext cx="8839199" cy="2178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Midterm 2</a:t>
            </a:r>
            <a:endParaRPr/>
          </a:p>
        </p:txBody>
      </p:sp>
      <p:pic>
        <p:nvPicPr>
          <p:cNvPr id="330" name="Google Shape;330;p47"/>
          <p:cNvPicPr preferRelativeResize="0"/>
          <p:nvPr/>
        </p:nvPicPr>
        <p:blipFill>
          <a:blip r:embed="rId3">
            <a:alphaModFix/>
          </a:blip>
          <a:stretch>
            <a:fillRect/>
          </a:stretch>
        </p:blipFill>
        <p:spPr>
          <a:xfrm>
            <a:off x="512888" y="1158600"/>
            <a:ext cx="8118218" cy="38209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Midterm 2</a:t>
            </a:r>
            <a:endParaRPr/>
          </a:p>
        </p:txBody>
      </p:sp>
      <p:pic>
        <p:nvPicPr>
          <p:cNvPr id="336" name="Google Shape;336;p48"/>
          <p:cNvPicPr preferRelativeResize="0"/>
          <p:nvPr/>
        </p:nvPicPr>
        <p:blipFill>
          <a:blip r:embed="rId3">
            <a:alphaModFix/>
          </a:blip>
          <a:stretch>
            <a:fillRect/>
          </a:stretch>
        </p:blipFill>
        <p:spPr>
          <a:xfrm>
            <a:off x="2866100" y="0"/>
            <a:ext cx="6277903" cy="3820975"/>
          </a:xfrm>
          <a:prstGeom prst="rect">
            <a:avLst/>
          </a:prstGeom>
          <a:noFill/>
          <a:ln>
            <a:noFill/>
          </a:ln>
        </p:spPr>
      </p:pic>
      <p:pic>
        <p:nvPicPr>
          <p:cNvPr id="337" name="Google Shape;337;p48"/>
          <p:cNvPicPr preferRelativeResize="0"/>
          <p:nvPr/>
        </p:nvPicPr>
        <p:blipFill>
          <a:blip r:embed="rId4">
            <a:alphaModFix/>
          </a:blip>
          <a:stretch>
            <a:fillRect/>
          </a:stretch>
        </p:blipFill>
        <p:spPr>
          <a:xfrm>
            <a:off x="0" y="3602700"/>
            <a:ext cx="5524076" cy="1540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Midterm 2</a:t>
            </a:r>
            <a:endParaRPr/>
          </a:p>
        </p:txBody>
      </p:sp>
      <p:pic>
        <p:nvPicPr>
          <p:cNvPr id="343" name="Google Shape;343;p49"/>
          <p:cNvPicPr preferRelativeResize="0"/>
          <p:nvPr/>
        </p:nvPicPr>
        <p:blipFill>
          <a:blip r:embed="rId3">
            <a:alphaModFix/>
          </a:blip>
          <a:stretch>
            <a:fillRect/>
          </a:stretch>
        </p:blipFill>
        <p:spPr>
          <a:xfrm>
            <a:off x="2239775" y="210450"/>
            <a:ext cx="6490324" cy="47242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Midterm 2</a:t>
            </a:r>
            <a:endParaRPr/>
          </a:p>
        </p:txBody>
      </p:sp>
      <p:pic>
        <p:nvPicPr>
          <p:cNvPr id="349" name="Google Shape;349;p50"/>
          <p:cNvPicPr preferRelativeResize="0"/>
          <p:nvPr/>
        </p:nvPicPr>
        <p:blipFill>
          <a:blip r:embed="rId3">
            <a:alphaModFix/>
          </a:blip>
          <a:stretch>
            <a:fillRect/>
          </a:stretch>
        </p:blipFill>
        <p:spPr>
          <a:xfrm>
            <a:off x="1185738" y="1017725"/>
            <a:ext cx="6772534" cy="38209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Midterm 2</a:t>
            </a:r>
            <a:endParaRPr/>
          </a:p>
        </p:txBody>
      </p:sp>
      <p:pic>
        <p:nvPicPr>
          <p:cNvPr id="355" name="Google Shape;355;p51"/>
          <p:cNvPicPr preferRelativeResize="0"/>
          <p:nvPr/>
        </p:nvPicPr>
        <p:blipFill>
          <a:blip r:embed="rId3">
            <a:alphaModFix/>
          </a:blip>
          <a:stretch>
            <a:fillRect/>
          </a:stretch>
        </p:blipFill>
        <p:spPr>
          <a:xfrm>
            <a:off x="152400" y="1170125"/>
            <a:ext cx="8690625" cy="3820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2"/>
          <p:cNvSpPr txBox="1"/>
          <p:nvPr>
            <p:ph type="title"/>
          </p:nvPr>
        </p:nvSpPr>
        <p:spPr>
          <a:xfrm>
            <a:off x="311700" y="99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Midterm 2</a:t>
            </a:r>
            <a:endParaRPr/>
          </a:p>
        </p:txBody>
      </p:sp>
      <p:pic>
        <p:nvPicPr>
          <p:cNvPr id="361" name="Google Shape;361;p52"/>
          <p:cNvPicPr preferRelativeResize="0"/>
          <p:nvPr/>
        </p:nvPicPr>
        <p:blipFill>
          <a:blip r:embed="rId3">
            <a:alphaModFix/>
          </a:blip>
          <a:stretch>
            <a:fillRect/>
          </a:stretch>
        </p:blipFill>
        <p:spPr>
          <a:xfrm>
            <a:off x="152400" y="671750"/>
            <a:ext cx="8839199" cy="2211258"/>
          </a:xfrm>
          <a:prstGeom prst="rect">
            <a:avLst/>
          </a:prstGeom>
          <a:noFill/>
          <a:ln>
            <a:noFill/>
          </a:ln>
        </p:spPr>
      </p:pic>
      <p:pic>
        <p:nvPicPr>
          <p:cNvPr id="362" name="Google Shape;362;p52"/>
          <p:cNvPicPr preferRelativeResize="0"/>
          <p:nvPr/>
        </p:nvPicPr>
        <p:blipFill>
          <a:blip r:embed="rId4">
            <a:alphaModFix/>
          </a:blip>
          <a:stretch>
            <a:fillRect/>
          </a:stretch>
        </p:blipFill>
        <p:spPr>
          <a:xfrm>
            <a:off x="686187" y="2773725"/>
            <a:ext cx="7771626" cy="23697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3"/>
          <p:cNvSpPr txBox="1"/>
          <p:nvPr>
            <p:ph type="title"/>
          </p:nvPr>
        </p:nvSpPr>
        <p:spPr>
          <a:xfrm>
            <a:off x="311700" y="99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Midterm 2</a:t>
            </a:r>
            <a:endParaRPr/>
          </a:p>
        </p:txBody>
      </p:sp>
      <p:pic>
        <p:nvPicPr>
          <p:cNvPr id="368" name="Google Shape;368;p53"/>
          <p:cNvPicPr preferRelativeResize="0"/>
          <p:nvPr/>
        </p:nvPicPr>
        <p:blipFill>
          <a:blip r:embed="rId3">
            <a:alphaModFix/>
          </a:blip>
          <a:stretch>
            <a:fillRect/>
          </a:stretch>
        </p:blipFill>
        <p:spPr>
          <a:xfrm>
            <a:off x="152400" y="824150"/>
            <a:ext cx="8839203" cy="37042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Ripple Carry Adder</a:t>
            </a:r>
            <a:endParaRPr/>
          </a:p>
        </p:txBody>
      </p:sp>
      <p:sp>
        <p:nvSpPr>
          <p:cNvPr id="144" name="Google Shape;144;p27"/>
          <p:cNvSpPr txBox="1"/>
          <p:nvPr/>
        </p:nvSpPr>
        <p:spPr>
          <a:xfrm>
            <a:off x="387625" y="3488625"/>
            <a:ext cx="8319000" cy="14460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For a N-bit ripple carry adder</a:t>
            </a:r>
            <a:endParaRPr sz="2000"/>
          </a:p>
          <a:p>
            <a:pPr indent="-355600" lvl="1" marL="914400" rtl="0" algn="l">
              <a:spcBef>
                <a:spcPts val="0"/>
              </a:spcBef>
              <a:spcAft>
                <a:spcPts val="0"/>
              </a:spcAft>
              <a:buSzPts val="2000"/>
              <a:buChar char="-"/>
            </a:pPr>
            <a:r>
              <a:rPr lang="en" sz="2000"/>
              <a:t>Delay = (N-1) * t_{FA,Ci -&gt; Co) + t_{FA, Ci -&gt; S) = O(N)</a:t>
            </a:r>
            <a:endParaRPr sz="2000"/>
          </a:p>
          <a:p>
            <a:pPr indent="-355600" lvl="1" marL="914400" rtl="0" algn="l">
              <a:spcBef>
                <a:spcPts val="0"/>
              </a:spcBef>
              <a:spcAft>
                <a:spcPts val="0"/>
              </a:spcAft>
              <a:buSzPts val="2000"/>
              <a:buChar char="-"/>
            </a:pPr>
            <a:r>
              <a:rPr lang="en" sz="2000"/>
              <a:t>Area = N * A_{FA} = O(N)</a:t>
            </a:r>
            <a:endParaRPr sz="2000"/>
          </a:p>
          <a:p>
            <a:pPr indent="-355600" lvl="0" marL="457200" rtl="0" algn="l">
              <a:spcBef>
                <a:spcPts val="0"/>
              </a:spcBef>
              <a:spcAft>
                <a:spcPts val="0"/>
              </a:spcAft>
              <a:buSzPts val="2000"/>
              <a:buChar char="-"/>
            </a:pPr>
            <a:r>
              <a:rPr lang="en" sz="2000"/>
              <a:t>Delay is dominated by the carry chain</a:t>
            </a:r>
            <a:endParaRPr sz="2000"/>
          </a:p>
        </p:txBody>
      </p:sp>
      <p:pic>
        <p:nvPicPr>
          <p:cNvPr id="145" name="Google Shape;145;p27"/>
          <p:cNvPicPr preferRelativeResize="0"/>
          <p:nvPr/>
        </p:nvPicPr>
        <p:blipFill>
          <a:blip r:embed="rId3">
            <a:alphaModFix/>
          </a:blip>
          <a:stretch>
            <a:fillRect/>
          </a:stretch>
        </p:blipFill>
        <p:spPr>
          <a:xfrm>
            <a:off x="1301188" y="1170125"/>
            <a:ext cx="6541622" cy="2166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4"/>
          <p:cNvSpPr txBox="1"/>
          <p:nvPr>
            <p:ph type="title"/>
          </p:nvPr>
        </p:nvSpPr>
        <p:spPr>
          <a:xfrm>
            <a:off x="311700" y="99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Midterm 2</a:t>
            </a:r>
            <a:endParaRPr/>
          </a:p>
        </p:txBody>
      </p:sp>
      <p:pic>
        <p:nvPicPr>
          <p:cNvPr id="374" name="Google Shape;374;p54"/>
          <p:cNvPicPr preferRelativeResize="0"/>
          <p:nvPr/>
        </p:nvPicPr>
        <p:blipFill>
          <a:blip r:embed="rId3">
            <a:alphaModFix/>
          </a:blip>
          <a:stretch>
            <a:fillRect/>
          </a:stretch>
        </p:blipFill>
        <p:spPr>
          <a:xfrm>
            <a:off x="152400" y="824150"/>
            <a:ext cx="8839200" cy="95109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Carry Select Adder</a:t>
            </a:r>
            <a:endParaRPr/>
          </a:p>
        </p:txBody>
      </p:sp>
      <p:sp>
        <p:nvSpPr>
          <p:cNvPr id="152" name="Google Shape;152;p2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t>One way to reduce critical path is to cut the adder into 2 parts, severing the carry chain.</a:t>
            </a:r>
            <a:endParaRPr/>
          </a:p>
          <a:p>
            <a:pPr indent="-177800" lvl="1" marL="520700" rtl="0" algn="l">
              <a:lnSpc>
                <a:spcPct val="90000"/>
              </a:lnSpc>
              <a:spcBef>
                <a:spcPts val="400"/>
              </a:spcBef>
              <a:spcAft>
                <a:spcPts val="0"/>
              </a:spcAft>
              <a:buClr>
                <a:schemeClr val="dk1"/>
              </a:buClr>
              <a:buSzPts val="1800"/>
              <a:buChar char="•"/>
            </a:pPr>
            <a:r>
              <a:rPr lang="en"/>
              <a:t>Problem: The LSB side of the adder will work as expected but the MSB side still depends on the value of the carry!</a:t>
            </a:r>
            <a:endParaRPr/>
          </a:p>
          <a:p>
            <a:pPr indent="-177800" lvl="1" marL="520700" rtl="0" algn="l">
              <a:lnSpc>
                <a:spcPct val="90000"/>
              </a:lnSpc>
              <a:spcBef>
                <a:spcPts val="400"/>
              </a:spcBef>
              <a:spcAft>
                <a:spcPts val="0"/>
              </a:spcAft>
              <a:buClr>
                <a:schemeClr val="dk1"/>
              </a:buClr>
              <a:buSzPts val="1800"/>
              <a:buChar char="•"/>
            </a:pPr>
            <a:r>
              <a:rPr lang="en"/>
              <a:t>Solution: There are 2 possibilities for the carry-in to the MSB adder, 0 and 1.  Calculate the result of </a:t>
            </a:r>
            <a:r>
              <a:rPr b="1" lang="en"/>
              <a:t>BOTH</a:t>
            </a:r>
            <a:r>
              <a:rPr lang="en"/>
              <a:t> cases and pick the correct one</a:t>
            </a:r>
            <a:endParaRPr/>
          </a:p>
          <a:p>
            <a:pPr indent="-171450" lvl="2" marL="863600" rtl="0" algn="l">
              <a:lnSpc>
                <a:spcPct val="90000"/>
              </a:lnSpc>
              <a:spcBef>
                <a:spcPts val="400"/>
              </a:spcBef>
              <a:spcAft>
                <a:spcPts val="0"/>
              </a:spcAft>
              <a:buClr>
                <a:schemeClr val="dk1"/>
              </a:buClr>
              <a:buSzPts val="1500"/>
              <a:buChar char="•"/>
            </a:pPr>
            <a:r>
              <a:rPr lang="en"/>
              <a:t>Allows the MSB computations to occur in parallel with the LSB calculation with a small delay to select the correct value</a:t>
            </a:r>
            <a:endParaRPr/>
          </a:p>
          <a:p>
            <a:pPr indent="-177800" lvl="1" marL="520700" rtl="0" algn="l">
              <a:lnSpc>
                <a:spcPct val="90000"/>
              </a:lnSpc>
              <a:spcBef>
                <a:spcPts val="400"/>
              </a:spcBef>
              <a:spcAft>
                <a:spcPts val="0"/>
              </a:spcAft>
              <a:buClr>
                <a:schemeClr val="dk1"/>
              </a:buClr>
              <a:buSzPts val="1800"/>
              <a:buChar char="•"/>
            </a:pPr>
            <a:r>
              <a:rPr lang="en"/>
              <a:t>Downside: Replicated logic, wasted effort (energy) on result that is not used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Carry Select Example:</a:t>
            </a:r>
            <a:endParaRPr/>
          </a:p>
        </p:txBody>
      </p:sp>
      <p:pic>
        <p:nvPicPr>
          <p:cNvPr id="158" name="Google Shape;158;p29"/>
          <p:cNvPicPr preferRelativeResize="0"/>
          <p:nvPr>
            <p:ph idx="1" type="body"/>
          </p:nvPr>
        </p:nvPicPr>
        <p:blipFill rotWithShape="1">
          <a:blip r:embed="rId3">
            <a:alphaModFix/>
          </a:blip>
          <a:srcRect b="0" l="0" r="0" t="0"/>
          <a:stretch/>
        </p:blipFill>
        <p:spPr>
          <a:xfrm>
            <a:off x="4396088" y="463924"/>
            <a:ext cx="4624200" cy="4679400"/>
          </a:xfrm>
          <a:prstGeom prst="rect">
            <a:avLst/>
          </a:prstGeom>
          <a:noFill/>
          <a:ln>
            <a:noFill/>
          </a:ln>
        </p:spPr>
      </p:pic>
      <p:sp>
        <p:nvSpPr>
          <p:cNvPr id="159" name="Google Shape;159;p29"/>
          <p:cNvSpPr txBox="1"/>
          <p:nvPr/>
        </p:nvSpPr>
        <p:spPr>
          <a:xfrm>
            <a:off x="628650" y="1230512"/>
            <a:ext cx="2637900" cy="1685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2100" u="none" cap="none" strike="noStrike">
                <a:solidFill>
                  <a:schemeClr val="dk1"/>
                </a:solidFill>
                <a:latin typeface="Calibri"/>
                <a:ea typeface="Calibri"/>
                <a:cs typeface="Calibri"/>
                <a:sym typeface="Calibri"/>
              </a:rPr>
              <a:t>Example:</a:t>
            </a:r>
            <a:endParaRPr sz="1100"/>
          </a:p>
          <a:p>
            <a:pPr indent="0" lvl="0" marL="0" marR="0" rtl="0" algn="l">
              <a:spcBef>
                <a:spcPts val="0"/>
              </a:spcBef>
              <a:spcAft>
                <a:spcPts val="0"/>
              </a:spcAft>
              <a:buNone/>
            </a:pPr>
            <a:r>
              <a:rPr lang="en" sz="2100">
                <a:solidFill>
                  <a:schemeClr val="dk1"/>
                </a:solidFill>
                <a:latin typeface="Consolas"/>
                <a:ea typeface="Consolas"/>
                <a:cs typeface="Consolas"/>
                <a:sym typeface="Consolas"/>
              </a:rPr>
              <a:t>    4’b0111 (7)</a:t>
            </a:r>
            <a:endParaRPr sz="1100"/>
          </a:p>
          <a:p>
            <a:pPr indent="0" lvl="0" marL="0" marR="0" rtl="0" algn="l">
              <a:spcBef>
                <a:spcPts val="0"/>
              </a:spcBef>
              <a:spcAft>
                <a:spcPts val="0"/>
              </a:spcAft>
              <a:buNone/>
            </a:pPr>
            <a:r>
              <a:rPr lang="en" sz="2100">
                <a:solidFill>
                  <a:schemeClr val="dk1"/>
                </a:solidFill>
                <a:latin typeface="Consolas"/>
                <a:ea typeface="Consolas"/>
                <a:cs typeface="Consolas"/>
                <a:sym typeface="Consolas"/>
              </a:rPr>
              <a:t>  + 4’b0101 (5)</a:t>
            </a:r>
            <a:endParaRPr sz="1100"/>
          </a:p>
          <a:p>
            <a:pPr indent="0" lvl="0" marL="0" marR="0" rtl="0" algn="l">
              <a:spcBef>
                <a:spcPts val="0"/>
              </a:spcBef>
              <a:spcAft>
                <a:spcPts val="0"/>
              </a:spcAft>
              <a:buNone/>
            </a:pPr>
            <a:r>
              <a:rPr lang="en" sz="2100">
                <a:solidFill>
                  <a:schemeClr val="dk1"/>
                </a:solidFill>
                <a:latin typeface="Consolas"/>
                <a:ea typeface="Consolas"/>
                <a:cs typeface="Consolas"/>
                <a:sym typeface="Consolas"/>
              </a:rPr>
              <a:t>-----------</a:t>
            </a:r>
            <a:endParaRPr sz="1100"/>
          </a:p>
          <a:p>
            <a:pPr indent="0" lvl="0" marL="0" marR="0" rtl="0" algn="l">
              <a:spcBef>
                <a:spcPts val="0"/>
              </a:spcBef>
              <a:spcAft>
                <a:spcPts val="0"/>
              </a:spcAft>
              <a:buNone/>
            </a:pPr>
            <a:r>
              <a:rPr lang="en" sz="2100">
                <a:solidFill>
                  <a:schemeClr val="dk1"/>
                </a:solidFill>
                <a:latin typeface="Consolas"/>
                <a:ea typeface="Consolas"/>
                <a:cs typeface="Consolas"/>
                <a:sym typeface="Consolas"/>
              </a:rPr>
              <a:t>   5’b01100 (12)</a:t>
            </a:r>
            <a:endParaRPr sz="1100"/>
          </a:p>
        </p:txBody>
      </p:sp>
      <p:sp>
        <p:nvSpPr>
          <p:cNvPr id="160" name="Google Shape;160;p29"/>
          <p:cNvSpPr txBox="1"/>
          <p:nvPr/>
        </p:nvSpPr>
        <p:spPr>
          <a:xfrm>
            <a:off x="8289086" y="463924"/>
            <a:ext cx="2262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rgbClr val="FF0000"/>
                </a:solidFill>
                <a:latin typeface="Calibri"/>
                <a:ea typeface="Calibri"/>
                <a:cs typeface="Calibri"/>
                <a:sym typeface="Calibri"/>
              </a:rPr>
              <a:t>1</a:t>
            </a:r>
            <a:endParaRPr sz="1100"/>
          </a:p>
        </p:txBody>
      </p:sp>
      <p:sp>
        <p:nvSpPr>
          <p:cNvPr id="161" name="Google Shape;161;p29"/>
          <p:cNvSpPr txBox="1"/>
          <p:nvPr/>
        </p:nvSpPr>
        <p:spPr>
          <a:xfrm>
            <a:off x="8515350" y="701736"/>
            <a:ext cx="2262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rgbClr val="FF0000"/>
                </a:solidFill>
                <a:latin typeface="Calibri"/>
                <a:ea typeface="Calibri"/>
                <a:cs typeface="Calibri"/>
                <a:sym typeface="Calibri"/>
              </a:rPr>
              <a:t>1</a:t>
            </a:r>
            <a:endParaRPr sz="1100"/>
          </a:p>
        </p:txBody>
      </p:sp>
      <p:sp>
        <p:nvSpPr>
          <p:cNvPr id="162" name="Google Shape;162;p29"/>
          <p:cNvSpPr txBox="1"/>
          <p:nvPr/>
        </p:nvSpPr>
        <p:spPr>
          <a:xfrm>
            <a:off x="7979803" y="991017"/>
            <a:ext cx="2262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accent2"/>
                </a:solidFill>
                <a:latin typeface="Calibri"/>
                <a:ea typeface="Calibri"/>
                <a:cs typeface="Calibri"/>
                <a:sym typeface="Calibri"/>
              </a:rPr>
              <a:t>1</a:t>
            </a:r>
            <a:endParaRPr sz="1100"/>
          </a:p>
        </p:txBody>
      </p:sp>
      <p:sp>
        <p:nvSpPr>
          <p:cNvPr id="163" name="Google Shape;163;p29"/>
          <p:cNvSpPr txBox="1"/>
          <p:nvPr/>
        </p:nvSpPr>
        <p:spPr>
          <a:xfrm>
            <a:off x="8687826" y="2427862"/>
            <a:ext cx="2262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accent2"/>
                </a:solidFill>
                <a:latin typeface="Calibri"/>
                <a:ea typeface="Calibri"/>
                <a:cs typeface="Calibri"/>
                <a:sym typeface="Calibri"/>
              </a:rPr>
              <a:t>0</a:t>
            </a:r>
            <a:endParaRPr sz="1100"/>
          </a:p>
        </p:txBody>
      </p:sp>
      <p:sp>
        <p:nvSpPr>
          <p:cNvPr id="164" name="Google Shape;164;p29"/>
          <p:cNvSpPr txBox="1"/>
          <p:nvPr/>
        </p:nvSpPr>
        <p:spPr>
          <a:xfrm>
            <a:off x="7497160" y="463924"/>
            <a:ext cx="2262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rgbClr val="FF0000"/>
                </a:solidFill>
                <a:latin typeface="Calibri"/>
                <a:ea typeface="Calibri"/>
                <a:cs typeface="Calibri"/>
                <a:sym typeface="Calibri"/>
              </a:rPr>
              <a:t>1</a:t>
            </a:r>
            <a:endParaRPr sz="1100"/>
          </a:p>
        </p:txBody>
      </p:sp>
      <p:sp>
        <p:nvSpPr>
          <p:cNvPr id="165" name="Google Shape;165;p29"/>
          <p:cNvSpPr txBox="1"/>
          <p:nvPr/>
        </p:nvSpPr>
        <p:spPr>
          <a:xfrm>
            <a:off x="7723424" y="701736"/>
            <a:ext cx="2262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rgbClr val="FF0000"/>
                </a:solidFill>
                <a:latin typeface="Calibri"/>
                <a:ea typeface="Calibri"/>
                <a:cs typeface="Calibri"/>
                <a:sym typeface="Calibri"/>
              </a:rPr>
              <a:t>0</a:t>
            </a:r>
            <a:endParaRPr sz="1100"/>
          </a:p>
        </p:txBody>
      </p:sp>
      <p:sp>
        <p:nvSpPr>
          <p:cNvPr id="166" name="Google Shape;166;p29"/>
          <p:cNvSpPr txBox="1"/>
          <p:nvPr/>
        </p:nvSpPr>
        <p:spPr>
          <a:xfrm>
            <a:off x="7890749" y="2397131"/>
            <a:ext cx="2262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rgbClr val="00B050"/>
                </a:solidFill>
                <a:latin typeface="Calibri"/>
                <a:ea typeface="Calibri"/>
                <a:cs typeface="Calibri"/>
                <a:sym typeface="Calibri"/>
              </a:rPr>
              <a:t>0</a:t>
            </a:r>
            <a:endParaRPr sz="1100"/>
          </a:p>
        </p:txBody>
      </p:sp>
      <p:sp>
        <p:nvSpPr>
          <p:cNvPr id="167" name="Google Shape;167;p29"/>
          <p:cNvSpPr txBox="1"/>
          <p:nvPr/>
        </p:nvSpPr>
        <p:spPr>
          <a:xfrm>
            <a:off x="7640109" y="3202474"/>
            <a:ext cx="2262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rgbClr val="00B050"/>
                </a:solidFill>
                <a:latin typeface="Calibri"/>
                <a:ea typeface="Calibri"/>
                <a:cs typeface="Calibri"/>
                <a:sym typeface="Calibri"/>
              </a:rPr>
              <a:t>1</a:t>
            </a:r>
            <a:endParaRPr sz="1100"/>
          </a:p>
        </p:txBody>
      </p:sp>
      <p:sp>
        <p:nvSpPr>
          <p:cNvPr id="168" name="Google Shape;168;p29"/>
          <p:cNvSpPr txBox="1"/>
          <p:nvPr/>
        </p:nvSpPr>
        <p:spPr>
          <a:xfrm>
            <a:off x="6382882" y="463924"/>
            <a:ext cx="2262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rgbClr val="FF0000"/>
                </a:solidFill>
                <a:latin typeface="Calibri"/>
                <a:ea typeface="Calibri"/>
                <a:cs typeface="Calibri"/>
                <a:sym typeface="Calibri"/>
              </a:rPr>
              <a:t>1</a:t>
            </a:r>
            <a:endParaRPr sz="1100"/>
          </a:p>
        </p:txBody>
      </p:sp>
      <p:sp>
        <p:nvSpPr>
          <p:cNvPr id="169" name="Google Shape;169;p29"/>
          <p:cNvSpPr txBox="1"/>
          <p:nvPr/>
        </p:nvSpPr>
        <p:spPr>
          <a:xfrm>
            <a:off x="6609146" y="701736"/>
            <a:ext cx="2262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rgbClr val="FF0000"/>
                </a:solidFill>
                <a:latin typeface="Calibri"/>
                <a:ea typeface="Calibri"/>
                <a:cs typeface="Calibri"/>
                <a:sym typeface="Calibri"/>
              </a:rPr>
              <a:t>1</a:t>
            </a:r>
            <a:endParaRPr sz="1100"/>
          </a:p>
        </p:txBody>
      </p:sp>
      <p:sp>
        <p:nvSpPr>
          <p:cNvPr id="170" name="Google Shape;170;p29"/>
          <p:cNvSpPr txBox="1"/>
          <p:nvPr/>
        </p:nvSpPr>
        <p:spPr>
          <a:xfrm>
            <a:off x="6390959" y="2397131"/>
            <a:ext cx="2262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rgbClr val="FF0000"/>
                </a:solidFill>
                <a:latin typeface="Calibri"/>
                <a:ea typeface="Calibri"/>
                <a:cs typeface="Calibri"/>
                <a:sym typeface="Calibri"/>
              </a:rPr>
              <a:t>1</a:t>
            </a:r>
            <a:endParaRPr sz="1100"/>
          </a:p>
        </p:txBody>
      </p:sp>
      <p:sp>
        <p:nvSpPr>
          <p:cNvPr id="171" name="Google Shape;171;p29"/>
          <p:cNvSpPr txBox="1"/>
          <p:nvPr/>
        </p:nvSpPr>
        <p:spPr>
          <a:xfrm>
            <a:off x="6617223" y="2608565"/>
            <a:ext cx="2262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rgbClr val="FF0000"/>
                </a:solidFill>
                <a:latin typeface="Calibri"/>
                <a:ea typeface="Calibri"/>
                <a:cs typeface="Calibri"/>
                <a:sym typeface="Calibri"/>
              </a:rPr>
              <a:t>1</a:t>
            </a:r>
            <a:endParaRPr sz="1100"/>
          </a:p>
        </p:txBody>
      </p:sp>
      <p:sp>
        <p:nvSpPr>
          <p:cNvPr id="172" name="Google Shape;172;p29"/>
          <p:cNvSpPr txBox="1"/>
          <p:nvPr/>
        </p:nvSpPr>
        <p:spPr>
          <a:xfrm>
            <a:off x="5161384" y="463924"/>
            <a:ext cx="2262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rgbClr val="FF0000"/>
                </a:solidFill>
                <a:latin typeface="Calibri"/>
                <a:ea typeface="Calibri"/>
                <a:cs typeface="Calibri"/>
                <a:sym typeface="Calibri"/>
              </a:rPr>
              <a:t>0</a:t>
            </a:r>
            <a:endParaRPr sz="1100"/>
          </a:p>
        </p:txBody>
      </p:sp>
      <p:sp>
        <p:nvSpPr>
          <p:cNvPr id="173" name="Google Shape;173;p29"/>
          <p:cNvSpPr txBox="1"/>
          <p:nvPr/>
        </p:nvSpPr>
        <p:spPr>
          <a:xfrm>
            <a:off x="5387648" y="701736"/>
            <a:ext cx="2262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rgbClr val="FF0000"/>
                </a:solidFill>
                <a:latin typeface="Calibri"/>
                <a:ea typeface="Calibri"/>
                <a:cs typeface="Calibri"/>
                <a:sym typeface="Calibri"/>
              </a:rPr>
              <a:t>0</a:t>
            </a:r>
            <a:endParaRPr sz="1100"/>
          </a:p>
        </p:txBody>
      </p:sp>
      <p:sp>
        <p:nvSpPr>
          <p:cNvPr id="174" name="Google Shape;174;p29"/>
          <p:cNvSpPr txBox="1"/>
          <p:nvPr/>
        </p:nvSpPr>
        <p:spPr>
          <a:xfrm>
            <a:off x="5226611" y="2376174"/>
            <a:ext cx="2262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rgbClr val="FF0000"/>
                </a:solidFill>
                <a:latin typeface="Calibri"/>
                <a:ea typeface="Calibri"/>
                <a:cs typeface="Calibri"/>
                <a:sym typeface="Calibri"/>
              </a:rPr>
              <a:t>0</a:t>
            </a:r>
            <a:endParaRPr sz="1100"/>
          </a:p>
        </p:txBody>
      </p:sp>
      <p:sp>
        <p:nvSpPr>
          <p:cNvPr id="175" name="Google Shape;175;p29"/>
          <p:cNvSpPr txBox="1"/>
          <p:nvPr/>
        </p:nvSpPr>
        <p:spPr>
          <a:xfrm>
            <a:off x="5443350" y="2604461"/>
            <a:ext cx="2262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rgbClr val="FF0000"/>
                </a:solidFill>
                <a:latin typeface="Calibri"/>
                <a:ea typeface="Calibri"/>
                <a:cs typeface="Calibri"/>
                <a:sym typeface="Calibri"/>
              </a:rPr>
              <a:t>0</a:t>
            </a:r>
            <a:endParaRPr sz="1100"/>
          </a:p>
        </p:txBody>
      </p:sp>
      <p:sp>
        <p:nvSpPr>
          <p:cNvPr id="176" name="Google Shape;176;p29"/>
          <p:cNvSpPr txBox="1"/>
          <p:nvPr/>
        </p:nvSpPr>
        <p:spPr>
          <a:xfrm>
            <a:off x="6835411" y="2042285"/>
            <a:ext cx="2262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accent2"/>
                </a:solidFill>
                <a:latin typeface="Calibri"/>
                <a:ea typeface="Calibri"/>
                <a:cs typeface="Calibri"/>
                <a:sym typeface="Calibri"/>
              </a:rPr>
              <a:t>0</a:t>
            </a:r>
            <a:endParaRPr sz="1100"/>
          </a:p>
        </p:txBody>
      </p:sp>
      <p:sp>
        <p:nvSpPr>
          <p:cNvPr id="177" name="Google Shape;177;p29"/>
          <p:cNvSpPr txBox="1"/>
          <p:nvPr/>
        </p:nvSpPr>
        <p:spPr>
          <a:xfrm>
            <a:off x="5848549" y="1019824"/>
            <a:ext cx="2262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accent2"/>
                </a:solidFill>
                <a:latin typeface="Calibri"/>
                <a:ea typeface="Calibri"/>
                <a:cs typeface="Calibri"/>
                <a:sym typeface="Calibri"/>
              </a:rPr>
              <a:t>1</a:t>
            </a:r>
            <a:endParaRPr sz="1100"/>
          </a:p>
        </p:txBody>
      </p:sp>
      <p:sp>
        <p:nvSpPr>
          <p:cNvPr id="178" name="Google Shape;178;p29"/>
          <p:cNvSpPr txBox="1"/>
          <p:nvPr/>
        </p:nvSpPr>
        <p:spPr>
          <a:xfrm>
            <a:off x="5669614" y="2067059"/>
            <a:ext cx="2262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rgbClr val="00B050"/>
                </a:solidFill>
                <a:latin typeface="Calibri"/>
                <a:ea typeface="Calibri"/>
                <a:cs typeface="Calibri"/>
                <a:sym typeface="Calibri"/>
              </a:rPr>
              <a:t>1</a:t>
            </a:r>
            <a:endParaRPr sz="1100"/>
          </a:p>
        </p:txBody>
      </p:sp>
      <p:sp>
        <p:nvSpPr>
          <p:cNvPr id="179" name="Google Shape;179;p29"/>
          <p:cNvSpPr txBox="1"/>
          <p:nvPr/>
        </p:nvSpPr>
        <p:spPr>
          <a:xfrm>
            <a:off x="5101562" y="2042285"/>
            <a:ext cx="2262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rgbClr val="00B050"/>
                </a:solidFill>
                <a:latin typeface="Calibri"/>
                <a:ea typeface="Calibri"/>
                <a:cs typeface="Calibri"/>
                <a:sym typeface="Calibri"/>
              </a:rPr>
              <a:t>0</a:t>
            </a:r>
            <a:endParaRPr sz="1100"/>
          </a:p>
        </p:txBody>
      </p:sp>
      <p:sp>
        <p:nvSpPr>
          <p:cNvPr id="180" name="Google Shape;180;p29"/>
          <p:cNvSpPr txBox="1"/>
          <p:nvPr/>
        </p:nvSpPr>
        <p:spPr>
          <a:xfrm>
            <a:off x="6926058" y="3932807"/>
            <a:ext cx="2262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accent2"/>
                </a:solidFill>
                <a:latin typeface="Calibri"/>
                <a:ea typeface="Calibri"/>
                <a:cs typeface="Calibri"/>
                <a:sym typeface="Calibri"/>
              </a:rPr>
              <a:t>1</a:t>
            </a:r>
            <a:endParaRPr sz="1100"/>
          </a:p>
        </p:txBody>
      </p:sp>
      <p:sp>
        <p:nvSpPr>
          <p:cNvPr id="181" name="Google Shape;181;p29"/>
          <p:cNvSpPr txBox="1"/>
          <p:nvPr/>
        </p:nvSpPr>
        <p:spPr>
          <a:xfrm>
            <a:off x="6150926" y="2932274"/>
            <a:ext cx="2262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accent2"/>
                </a:solidFill>
                <a:latin typeface="Calibri"/>
                <a:ea typeface="Calibri"/>
                <a:cs typeface="Calibri"/>
                <a:sym typeface="Calibri"/>
              </a:rPr>
              <a:t>1</a:t>
            </a:r>
            <a:endParaRPr sz="1100"/>
          </a:p>
        </p:txBody>
      </p:sp>
      <p:sp>
        <p:nvSpPr>
          <p:cNvPr id="182" name="Google Shape;182;p29"/>
          <p:cNvSpPr txBox="1"/>
          <p:nvPr/>
        </p:nvSpPr>
        <p:spPr>
          <a:xfrm>
            <a:off x="5735416" y="3954509"/>
            <a:ext cx="2262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rgbClr val="00B050"/>
                </a:solidFill>
                <a:latin typeface="Calibri"/>
                <a:ea typeface="Calibri"/>
                <a:cs typeface="Calibri"/>
                <a:sym typeface="Calibri"/>
              </a:rPr>
              <a:t>1</a:t>
            </a:r>
            <a:endParaRPr sz="1100"/>
          </a:p>
        </p:txBody>
      </p:sp>
      <p:sp>
        <p:nvSpPr>
          <p:cNvPr id="183" name="Google Shape;183;p29"/>
          <p:cNvSpPr txBox="1"/>
          <p:nvPr/>
        </p:nvSpPr>
        <p:spPr>
          <a:xfrm>
            <a:off x="5330218" y="3962494"/>
            <a:ext cx="2262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rgbClr val="00B050"/>
                </a:solidFill>
                <a:latin typeface="Calibri"/>
                <a:ea typeface="Calibri"/>
                <a:cs typeface="Calibri"/>
                <a:sym typeface="Calibri"/>
              </a:rPr>
              <a:t>0</a:t>
            </a:r>
            <a:endParaRPr sz="1100"/>
          </a:p>
        </p:txBody>
      </p:sp>
      <p:sp>
        <p:nvSpPr>
          <p:cNvPr id="184" name="Google Shape;184;p29"/>
          <p:cNvSpPr txBox="1"/>
          <p:nvPr/>
        </p:nvSpPr>
        <p:spPr>
          <a:xfrm>
            <a:off x="5042058" y="4866501"/>
            <a:ext cx="2262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rgbClr val="0070C0"/>
                </a:solidFill>
                <a:latin typeface="Calibri"/>
                <a:ea typeface="Calibri"/>
                <a:cs typeface="Calibri"/>
                <a:sym typeface="Calibri"/>
              </a:rPr>
              <a:t>0</a:t>
            </a:r>
            <a:endParaRPr sz="1100"/>
          </a:p>
        </p:txBody>
      </p:sp>
      <p:sp>
        <p:nvSpPr>
          <p:cNvPr id="185" name="Google Shape;185;p29"/>
          <p:cNvSpPr txBox="1"/>
          <p:nvPr/>
        </p:nvSpPr>
        <p:spPr>
          <a:xfrm>
            <a:off x="6038458" y="4873530"/>
            <a:ext cx="2262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rgbClr val="0070C0"/>
                </a:solidFill>
                <a:latin typeface="Calibri"/>
                <a:ea typeface="Calibri"/>
                <a:cs typeface="Calibri"/>
                <a:sym typeface="Calibri"/>
              </a:rPr>
              <a:t>1</a:t>
            </a:r>
            <a:endParaRPr sz="1100"/>
          </a:p>
        </p:txBody>
      </p:sp>
      <p:sp>
        <p:nvSpPr>
          <p:cNvPr id="186" name="Google Shape;186;p29"/>
          <p:cNvSpPr txBox="1"/>
          <p:nvPr/>
        </p:nvSpPr>
        <p:spPr>
          <a:xfrm>
            <a:off x="7215748" y="4873530"/>
            <a:ext cx="2262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rgbClr val="0070C0"/>
                </a:solidFill>
                <a:latin typeface="Calibri"/>
                <a:ea typeface="Calibri"/>
                <a:cs typeface="Calibri"/>
                <a:sym typeface="Calibri"/>
              </a:rPr>
              <a:t>1</a:t>
            </a:r>
            <a:endParaRPr sz="1100"/>
          </a:p>
        </p:txBody>
      </p:sp>
      <p:sp>
        <p:nvSpPr>
          <p:cNvPr id="187" name="Google Shape;187;p29"/>
          <p:cNvSpPr txBox="1"/>
          <p:nvPr/>
        </p:nvSpPr>
        <p:spPr>
          <a:xfrm>
            <a:off x="8696421" y="902742"/>
            <a:ext cx="2262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rgbClr val="FF0000"/>
                </a:solidFill>
                <a:latin typeface="Calibri"/>
                <a:ea typeface="Calibri"/>
                <a:cs typeface="Calibri"/>
                <a:sym typeface="Calibri"/>
              </a:rPr>
              <a:t>0</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5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5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500"/>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5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5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5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5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5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5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5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500"/>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500"/>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500"/>
                                        <p:tgtEl>
                                          <p:spTgt spid="181"/>
                                        </p:tgtEl>
                                      </p:cBhvr>
                                    </p:animEffec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5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500"/>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500"/>
                                        <p:tgtEl>
                                          <p:spTgt spid="179"/>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500"/>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5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5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5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Carry-Select</a:t>
            </a:r>
            <a:endParaRPr/>
          </a:p>
        </p:txBody>
      </p:sp>
      <p:sp>
        <p:nvSpPr>
          <p:cNvPr id="193" name="Google Shape;193;p30"/>
          <p:cNvSpPr txBox="1"/>
          <p:nvPr/>
        </p:nvSpPr>
        <p:spPr>
          <a:xfrm>
            <a:off x="685050" y="3682650"/>
            <a:ext cx="7773900" cy="12648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lang="en" sz="1600">
                <a:solidFill>
                  <a:schemeClr val="dk1"/>
                </a:solidFill>
              </a:rPr>
              <a:t>For a N-bit linear carry-select adder with M sections: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Delay = (N/M) * t_{FA,Ci -&gt; Co) + M * t_{mux} + t_{FA,Ci -&gt; S}</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Take a partial wrt M, M_{opt} = sqrt(N)</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Area = 2 * N * A_{FA} + M * A_{mux}</a:t>
            </a:r>
            <a:endParaRPr sz="1600">
              <a:solidFill>
                <a:schemeClr val="dk1"/>
              </a:solidFill>
            </a:endParaRPr>
          </a:p>
        </p:txBody>
      </p:sp>
      <p:pic>
        <p:nvPicPr>
          <p:cNvPr id="194" name="Google Shape;194;p30"/>
          <p:cNvPicPr preferRelativeResize="0"/>
          <p:nvPr/>
        </p:nvPicPr>
        <p:blipFill>
          <a:blip r:embed="rId3">
            <a:alphaModFix/>
          </a:blip>
          <a:stretch>
            <a:fillRect/>
          </a:stretch>
        </p:blipFill>
        <p:spPr>
          <a:xfrm>
            <a:off x="1783800" y="1017725"/>
            <a:ext cx="5576400" cy="2580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Non-Linear Carry-Select Adder</a:t>
            </a:r>
            <a:endParaRPr/>
          </a:p>
        </p:txBody>
      </p:sp>
      <p:sp>
        <p:nvSpPr>
          <p:cNvPr id="200" name="Google Shape;200;p31"/>
          <p:cNvSpPr txBox="1"/>
          <p:nvPr/>
        </p:nvSpPr>
        <p:spPr>
          <a:xfrm>
            <a:off x="412500" y="3369675"/>
            <a:ext cx="8319000" cy="14460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 linear carry-select adder has the same number of FAs per stage</a:t>
            </a:r>
            <a:endParaRPr sz="1600"/>
          </a:p>
          <a:p>
            <a:pPr indent="-330200" lvl="0" marL="457200" rtl="0" algn="l">
              <a:spcBef>
                <a:spcPts val="0"/>
              </a:spcBef>
              <a:spcAft>
                <a:spcPts val="0"/>
              </a:spcAft>
              <a:buSzPts val="1600"/>
              <a:buChar char="-"/>
            </a:pPr>
            <a:r>
              <a:rPr lang="en" sz="1600"/>
              <a:t>This is non-optimal because all FA chains complete in parallel at the same time, and thus arrive at the muxes before the control signal arrives</a:t>
            </a:r>
            <a:endParaRPr sz="1600"/>
          </a:p>
          <a:p>
            <a:pPr indent="-330200" lvl="0" marL="457200" rtl="0" algn="l">
              <a:spcBef>
                <a:spcPts val="0"/>
              </a:spcBef>
              <a:spcAft>
                <a:spcPts val="0"/>
              </a:spcAft>
              <a:buSzPts val="1600"/>
              <a:buChar char="-"/>
            </a:pPr>
            <a:r>
              <a:rPr lang="en" sz="1600"/>
              <a:t>The goal is the equalize the delays of each stage</a:t>
            </a:r>
            <a:endParaRPr sz="1600"/>
          </a:p>
          <a:p>
            <a:pPr indent="-330200" lvl="0" marL="457200" rtl="0" algn="l">
              <a:spcBef>
                <a:spcPts val="0"/>
              </a:spcBef>
              <a:spcAft>
                <a:spcPts val="0"/>
              </a:spcAft>
              <a:buSzPts val="1600"/>
              <a:buChar char="-"/>
            </a:pPr>
            <a:r>
              <a:rPr lang="en" sz="1600"/>
              <a:t>t_{stage0, setup-&gt;Co) = t_{stage1, setup-&gt;mux} = … = t_{stageM, setup-&gt;mux}</a:t>
            </a:r>
            <a:endParaRPr sz="1600"/>
          </a:p>
          <a:p>
            <a:pPr indent="-330200" lvl="0" marL="457200" rtl="0" algn="l">
              <a:spcBef>
                <a:spcPts val="0"/>
              </a:spcBef>
              <a:spcAft>
                <a:spcPts val="0"/>
              </a:spcAft>
              <a:buSzPts val="1600"/>
              <a:buChar char="-"/>
            </a:pPr>
            <a:r>
              <a:rPr lang="en" sz="1600"/>
              <a:t>Solution depends on mux vs FA delay, solve numerically</a:t>
            </a:r>
            <a:endParaRPr sz="1600"/>
          </a:p>
        </p:txBody>
      </p:sp>
      <p:pic>
        <p:nvPicPr>
          <p:cNvPr id="201" name="Google Shape;201;p31"/>
          <p:cNvPicPr preferRelativeResize="0"/>
          <p:nvPr/>
        </p:nvPicPr>
        <p:blipFill>
          <a:blip r:embed="rId3">
            <a:alphaModFix/>
          </a:blip>
          <a:stretch>
            <a:fillRect/>
          </a:stretch>
        </p:blipFill>
        <p:spPr>
          <a:xfrm>
            <a:off x="1881902" y="636725"/>
            <a:ext cx="5915125" cy="28091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628650" y="94942"/>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Quick Aside: Associativity</a:t>
            </a:r>
            <a:endParaRPr/>
          </a:p>
        </p:txBody>
      </p:sp>
      <p:sp>
        <p:nvSpPr>
          <p:cNvPr id="208" name="Google Shape;208;p32"/>
          <p:cNvSpPr txBox="1"/>
          <p:nvPr>
            <p:ph idx="1" type="body"/>
          </p:nvPr>
        </p:nvSpPr>
        <p:spPr>
          <a:xfrm>
            <a:off x="628650" y="876827"/>
            <a:ext cx="7886700" cy="3263400"/>
          </a:xfrm>
          <a:prstGeom prst="rect">
            <a:avLst/>
          </a:prstGeom>
          <a:noFill/>
          <a:ln>
            <a:noFill/>
          </a:ln>
        </p:spPr>
        <p:txBody>
          <a:bodyPr anchorCtr="0" anchor="t" bIns="34275" lIns="68575" spcFirstLastPara="1" rIns="68575" wrap="square" tIns="34275">
            <a:noAutofit/>
          </a:bodyPr>
          <a:lstStyle/>
          <a:p>
            <a:pPr indent="-177800" lvl="0" marL="177800" rtl="0" algn="l">
              <a:lnSpc>
                <a:spcPct val="90000"/>
              </a:lnSpc>
              <a:spcBef>
                <a:spcPts val="0"/>
              </a:spcBef>
              <a:spcAft>
                <a:spcPts val="0"/>
              </a:spcAft>
              <a:buClr>
                <a:schemeClr val="dk1"/>
              </a:buClr>
              <a:buSzPts val="1800"/>
              <a:buChar char="•"/>
            </a:pPr>
            <a:r>
              <a:rPr lang="en" sz="1800"/>
              <a:t>An operator, #, is associative if the following is true: (a # b) # c = a # (b # c) </a:t>
            </a:r>
            <a:endParaRPr/>
          </a:p>
          <a:p>
            <a:pPr indent="-177800" lvl="0" marL="177800" rtl="0" algn="l">
              <a:lnSpc>
                <a:spcPct val="90000"/>
              </a:lnSpc>
              <a:spcBef>
                <a:spcPts val="800"/>
              </a:spcBef>
              <a:spcAft>
                <a:spcPts val="0"/>
              </a:spcAft>
              <a:buClr>
                <a:schemeClr val="dk1"/>
              </a:buClr>
              <a:buSzPts val="1800"/>
              <a:buChar char="•"/>
            </a:pPr>
            <a:r>
              <a:rPr lang="en" sz="1800"/>
              <a:t>Addition*, multiplication, AND, OR, XOR, are associative</a:t>
            </a:r>
            <a:endParaRPr/>
          </a:p>
          <a:p>
            <a:pPr indent="-177800" lvl="0" marL="177800" rtl="0" algn="l">
              <a:lnSpc>
                <a:spcPct val="90000"/>
              </a:lnSpc>
              <a:spcBef>
                <a:spcPts val="800"/>
              </a:spcBef>
              <a:spcAft>
                <a:spcPts val="0"/>
              </a:spcAft>
              <a:buClr>
                <a:schemeClr val="dk1"/>
              </a:buClr>
              <a:buSzPts val="1800"/>
              <a:buChar char="•"/>
            </a:pPr>
            <a:r>
              <a:rPr lang="en" sz="1800"/>
              <a:t>This allows us to compute them in a tree structure</a:t>
            </a:r>
            <a:endParaRPr/>
          </a:p>
          <a:p>
            <a:pPr indent="-171450" lvl="1" marL="520700" rtl="0" algn="l">
              <a:lnSpc>
                <a:spcPct val="90000"/>
              </a:lnSpc>
              <a:spcBef>
                <a:spcPts val="400"/>
              </a:spcBef>
              <a:spcAft>
                <a:spcPts val="0"/>
              </a:spcAft>
              <a:buClr>
                <a:schemeClr val="dk1"/>
              </a:buClr>
              <a:buSzPts val="1500"/>
              <a:buChar char="•"/>
            </a:pPr>
            <a:r>
              <a:rPr lang="en" sz="1500"/>
              <a:t>Ex. Compute: a+b+c+d+e+f+g+h</a:t>
            </a:r>
            <a:endParaRPr sz="1500"/>
          </a:p>
          <a:p>
            <a:pPr indent="-63500" lvl="1" marL="520700" rtl="0" algn="l">
              <a:lnSpc>
                <a:spcPct val="90000"/>
              </a:lnSpc>
              <a:spcBef>
                <a:spcPts val="400"/>
              </a:spcBef>
              <a:spcAft>
                <a:spcPts val="0"/>
              </a:spcAft>
              <a:buClr>
                <a:schemeClr val="dk1"/>
              </a:buClr>
              <a:buSzPts val="1800"/>
              <a:buNone/>
            </a:pPr>
            <a:r>
              <a:t/>
            </a:r>
            <a:endParaRPr/>
          </a:p>
          <a:p>
            <a:pPr indent="-38100" lvl="0" marL="177800" rtl="0" algn="l">
              <a:lnSpc>
                <a:spcPct val="90000"/>
              </a:lnSpc>
              <a:spcBef>
                <a:spcPts val="800"/>
              </a:spcBef>
              <a:spcAft>
                <a:spcPts val="0"/>
              </a:spcAft>
              <a:buClr>
                <a:schemeClr val="dk1"/>
              </a:buClr>
              <a:buSzPts val="2100"/>
              <a:buNone/>
            </a:pPr>
            <a:r>
              <a:t/>
            </a:r>
            <a:endParaRPr/>
          </a:p>
          <a:p>
            <a:pPr indent="-38100" lvl="0" marL="177800" rtl="0" algn="l">
              <a:lnSpc>
                <a:spcPct val="90000"/>
              </a:lnSpc>
              <a:spcBef>
                <a:spcPts val="800"/>
              </a:spcBef>
              <a:spcAft>
                <a:spcPts val="0"/>
              </a:spcAft>
              <a:buClr>
                <a:schemeClr val="dk1"/>
              </a:buClr>
              <a:buSzPts val="2100"/>
              <a:buNone/>
            </a:pPr>
            <a:r>
              <a:t/>
            </a:r>
            <a:endParaRPr/>
          </a:p>
          <a:p>
            <a:pPr indent="-38100" lvl="0" marL="177800" rtl="0" algn="l">
              <a:lnSpc>
                <a:spcPct val="90000"/>
              </a:lnSpc>
              <a:spcBef>
                <a:spcPts val="800"/>
              </a:spcBef>
              <a:spcAft>
                <a:spcPts val="0"/>
              </a:spcAft>
              <a:buClr>
                <a:schemeClr val="dk1"/>
              </a:buClr>
              <a:buSzPts val="2100"/>
              <a:buNone/>
            </a:pPr>
            <a:r>
              <a:t/>
            </a:r>
            <a:endParaRPr/>
          </a:p>
          <a:p>
            <a:pPr indent="-38100" lvl="0" marL="177800" rtl="0" algn="l">
              <a:lnSpc>
                <a:spcPct val="90000"/>
              </a:lnSpc>
              <a:spcBef>
                <a:spcPts val="800"/>
              </a:spcBef>
              <a:spcAft>
                <a:spcPts val="0"/>
              </a:spcAft>
              <a:buClr>
                <a:schemeClr val="dk1"/>
              </a:buClr>
              <a:buSzPts val="2100"/>
              <a:buNone/>
            </a:pPr>
            <a:r>
              <a:t/>
            </a:r>
            <a:endParaRPr/>
          </a:p>
        </p:txBody>
      </p:sp>
      <p:sp>
        <p:nvSpPr>
          <p:cNvPr id="209" name="Google Shape;209;p32"/>
          <p:cNvSpPr txBox="1"/>
          <p:nvPr/>
        </p:nvSpPr>
        <p:spPr>
          <a:xfrm>
            <a:off x="314324" y="4732110"/>
            <a:ext cx="8515200" cy="392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100">
                <a:solidFill>
                  <a:schemeClr val="dk1"/>
                </a:solidFill>
                <a:latin typeface="Calibri"/>
                <a:ea typeface="Calibri"/>
                <a:cs typeface="Calibri"/>
                <a:sym typeface="Calibri"/>
              </a:rPr>
              <a:t>See: </a:t>
            </a:r>
            <a:r>
              <a:rPr lang="en" sz="1100" u="sng">
                <a:solidFill>
                  <a:schemeClr val="dk1"/>
                </a:solidFill>
                <a:latin typeface="Calibri"/>
                <a:ea typeface="Calibri"/>
                <a:cs typeface="Calibri"/>
                <a:sym typeface="Calibri"/>
                <a:hlinkClick r:id="rId3"/>
              </a:rPr>
              <a:t>Weisstein, Eric W.</a:t>
            </a:r>
            <a:r>
              <a:rPr lang="en" sz="1100">
                <a:solidFill>
                  <a:schemeClr val="dk1"/>
                </a:solidFill>
                <a:latin typeface="Calibri"/>
                <a:ea typeface="Calibri"/>
                <a:cs typeface="Calibri"/>
                <a:sym typeface="Calibri"/>
              </a:rPr>
              <a:t> "Associative." From </a:t>
            </a:r>
            <a:r>
              <a:rPr i="1" lang="en" sz="1100" u="sng">
                <a:solidFill>
                  <a:schemeClr val="dk1"/>
                </a:solidFill>
                <a:latin typeface="Calibri"/>
                <a:ea typeface="Calibri"/>
                <a:cs typeface="Calibri"/>
                <a:sym typeface="Calibri"/>
                <a:hlinkClick r:id="rId4"/>
              </a:rPr>
              <a:t>MathWorld</a:t>
            </a:r>
            <a:r>
              <a:rPr lang="en" sz="1100">
                <a:solidFill>
                  <a:schemeClr val="dk1"/>
                </a:solidFill>
                <a:latin typeface="Calibri"/>
                <a:ea typeface="Calibri"/>
                <a:cs typeface="Calibri"/>
                <a:sym typeface="Calibri"/>
              </a:rPr>
              <a:t>--A Wolfram Web Resource. </a:t>
            </a:r>
            <a:r>
              <a:rPr lang="en" sz="1100" u="sng">
                <a:solidFill>
                  <a:schemeClr val="dk1"/>
                </a:solidFill>
                <a:latin typeface="Calibri"/>
                <a:ea typeface="Calibri"/>
                <a:cs typeface="Calibri"/>
                <a:sym typeface="Calibri"/>
                <a:hlinkClick r:id="rId5"/>
              </a:rPr>
              <a:t>http://mathworld.wolfram.com/Associative.html</a:t>
            </a:r>
            <a:endParaRPr sz="1100">
              <a:solidFill>
                <a:schemeClr val="dk1"/>
              </a:solidFill>
              <a:latin typeface="Calibri"/>
              <a:ea typeface="Calibri"/>
              <a:cs typeface="Calibri"/>
              <a:sym typeface="Calibri"/>
            </a:endParaRPr>
          </a:p>
          <a:p>
            <a:pPr indent="0" lvl="0" marL="0" marR="0" rtl="0" algn="l">
              <a:spcBef>
                <a:spcPts val="0"/>
              </a:spcBef>
              <a:spcAft>
                <a:spcPts val="0"/>
              </a:spcAft>
              <a:buNone/>
            </a:pPr>
            <a:r>
              <a:rPr lang="en" sz="1100">
                <a:solidFill>
                  <a:schemeClr val="dk1"/>
                </a:solidFill>
                <a:latin typeface="Calibri"/>
                <a:ea typeface="Calibri"/>
                <a:cs typeface="Calibri"/>
                <a:sym typeface="Calibri"/>
              </a:rPr>
              <a:t>* Addition of floating point numbers is generally not considered associative</a:t>
            </a:r>
            <a:endParaRPr sz="1100"/>
          </a:p>
        </p:txBody>
      </p:sp>
      <p:graphicFrame>
        <p:nvGraphicFramePr>
          <p:cNvPr id="210" name="Google Shape;210;p32"/>
          <p:cNvGraphicFramePr/>
          <p:nvPr/>
        </p:nvGraphicFramePr>
        <p:xfrm>
          <a:off x="1523999" y="2135670"/>
          <a:ext cx="3000000" cy="3000000"/>
        </p:xfrm>
        <a:graphic>
          <a:graphicData uri="http://schemas.openxmlformats.org/drawingml/2006/table">
            <a:tbl>
              <a:tblPr bandRow="1" firstRow="1">
                <a:noFill/>
                <a:tableStyleId>{B5A7ED8C-D5CE-4646-82A6-3249EA8F6F5C}</a:tableStyleId>
              </a:tblPr>
              <a:tblGrid>
                <a:gridCol w="3048000"/>
                <a:gridCol w="3048000"/>
              </a:tblGrid>
              <a:tr h="271250">
                <a:tc>
                  <a:txBody>
                    <a:bodyPr/>
                    <a:lstStyle/>
                    <a:p>
                      <a:pPr indent="0" lvl="0" marL="0" marR="0" rtl="0" algn="l">
                        <a:spcBef>
                          <a:spcPts val="0"/>
                        </a:spcBef>
                        <a:spcAft>
                          <a:spcPts val="0"/>
                        </a:spcAft>
                        <a:buNone/>
                      </a:pPr>
                      <a:r>
                        <a:rPr lang="en" sz="1400" u="none" cap="none" strike="noStrike"/>
                        <a:t>((((((a+b) + c) + d) + e) + f) + g) + h</a:t>
                      </a:r>
                      <a:endParaRPr sz="1100"/>
                    </a:p>
                  </a:txBody>
                  <a:tcPr marT="34300" marB="34300" marR="68600" marL="68600"/>
                </a:tc>
                <a:tc>
                  <a:txBody>
                    <a:bodyPr/>
                    <a:lstStyle/>
                    <a:p>
                      <a:pPr indent="0" lvl="0" marL="0" marR="0" rtl="0" algn="l">
                        <a:spcBef>
                          <a:spcPts val="0"/>
                        </a:spcBef>
                        <a:spcAft>
                          <a:spcPts val="0"/>
                        </a:spcAft>
                        <a:buNone/>
                      </a:pPr>
                      <a:r>
                        <a:rPr lang="en" sz="1400"/>
                        <a:t>((a+b) + (c+d)) + ((e+f) + (g+h))</a:t>
                      </a:r>
                      <a:endParaRPr sz="1100"/>
                    </a:p>
                  </a:txBody>
                  <a:tcPr marT="34300" marB="34300" marR="68600" marL="68600"/>
                </a:tc>
              </a:tr>
              <a:tr h="424125">
                <a:tc>
                  <a:txBody>
                    <a:bodyPr/>
                    <a:lstStyle/>
                    <a:p>
                      <a:pPr indent="0" lvl="0" marL="0" marR="0" rtl="0" algn="l">
                        <a:spcBef>
                          <a:spcPts val="0"/>
                        </a:spcBef>
                        <a:spcAft>
                          <a:spcPts val="0"/>
                        </a:spcAft>
                        <a:buNone/>
                      </a:pPr>
                      <a:r>
                        <a:rPr lang="en" sz="1400"/>
                        <a:t>Delay: 7 Additions</a:t>
                      </a:r>
                      <a:endParaRPr sz="1100"/>
                    </a:p>
                    <a:p>
                      <a:pPr indent="0" lvl="0" marL="0" marR="0" rtl="0" algn="l">
                        <a:spcBef>
                          <a:spcPts val="0"/>
                        </a:spcBef>
                        <a:spcAft>
                          <a:spcPts val="0"/>
                        </a:spcAft>
                        <a:buNone/>
                      </a:pPr>
                      <a:r>
                        <a:rPr lang="en" sz="1400"/>
                        <a:t>HW Requirements: 7 Adders</a:t>
                      </a:r>
                      <a:endParaRPr sz="1100"/>
                    </a:p>
                  </a:txBody>
                  <a:tcPr marT="34300" marB="34300" marR="68600" marL="68600"/>
                </a:tc>
                <a:tc>
                  <a:txBody>
                    <a:bodyPr/>
                    <a:lstStyle/>
                    <a:p>
                      <a:pPr indent="0" lvl="0" marL="0" marR="0" rtl="0" algn="l">
                        <a:spcBef>
                          <a:spcPts val="0"/>
                        </a:spcBef>
                        <a:spcAft>
                          <a:spcPts val="0"/>
                        </a:spcAft>
                        <a:buNone/>
                      </a:pPr>
                      <a:r>
                        <a:rPr lang="en" sz="1400"/>
                        <a:t>Delay: 3 Additions</a:t>
                      </a:r>
                      <a:endParaRPr sz="1100"/>
                    </a:p>
                    <a:p>
                      <a:pPr indent="0" lvl="0" marL="0" marR="0" rtl="0" algn="l">
                        <a:spcBef>
                          <a:spcPts val="0"/>
                        </a:spcBef>
                        <a:spcAft>
                          <a:spcPts val="0"/>
                        </a:spcAft>
                        <a:buNone/>
                      </a:pPr>
                      <a:r>
                        <a:rPr lang="en" sz="1400"/>
                        <a:t>HW Requirements: 7 Adders</a:t>
                      </a:r>
                      <a:endParaRPr sz="1100"/>
                    </a:p>
                  </a:txBody>
                  <a:tcPr marT="34300" marB="34300" marR="68600" marL="68600"/>
                </a:tc>
              </a:tr>
              <a:tr h="1880750">
                <a:tc>
                  <a:txBody>
                    <a:bodyPr/>
                    <a:lstStyle/>
                    <a:p>
                      <a:pPr indent="0" lvl="0" marL="0" marR="0" rtl="0" algn="l">
                        <a:spcBef>
                          <a:spcPts val="0"/>
                        </a:spcBef>
                        <a:spcAft>
                          <a:spcPts val="0"/>
                        </a:spcAft>
                        <a:buNone/>
                      </a:pPr>
                      <a:r>
                        <a:t/>
                      </a:r>
                      <a:endParaRPr sz="1400"/>
                    </a:p>
                  </a:txBody>
                  <a:tcPr marT="34300" marB="34300" marR="68600" marL="68600"/>
                </a:tc>
                <a:tc>
                  <a:txBody>
                    <a:bodyPr/>
                    <a:lstStyle/>
                    <a:p>
                      <a:pPr indent="0" lvl="0" marL="0" marR="0" rtl="0" algn="l">
                        <a:spcBef>
                          <a:spcPts val="0"/>
                        </a:spcBef>
                        <a:spcAft>
                          <a:spcPts val="0"/>
                        </a:spcAft>
                        <a:buNone/>
                      </a:pPr>
                      <a:r>
                        <a:t/>
                      </a:r>
                      <a:endParaRPr sz="1400"/>
                    </a:p>
                  </a:txBody>
                  <a:tcPr marT="34300" marB="34300" marR="68600" marL="68600"/>
                </a:tc>
              </a:tr>
            </a:tbl>
          </a:graphicData>
        </a:graphic>
      </p:graphicFrame>
      <p:pic>
        <p:nvPicPr>
          <p:cNvPr id="211" name="Google Shape;211;p32"/>
          <p:cNvPicPr preferRelativeResize="0"/>
          <p:nvPr/>
        </p:nvPicPr>
        <p:blipFill rotWithShape="1">
          <a:blip r:embed="rId6">
            <a:alphaModFix/>
          </a:blip>
          <a:srcRect b="0" l="0" r="0" t="0"/>
          <a:stretch/>
        </p:blipFill>
        <p:spPr>
          <a:xfrm>
            <a:off x="1838739" y="2902407"/>
            <a:ext cx="2415208" cy="1829703"/>
          </a:xfrm>
          <a:prstGeom prst="rect">
            <a:avLst/>
          </a:prstGeom>
          <a:noFill/>
          <a:ln>
            <a:noFill/>
          </a:ln>
        </p:spPr>
      </p:pic>
      <p:pic>
        <p:nvPicPr>
          <p:cNvPr id="212" name="Google Shape;212;p32"/>
          <p:cNvPicPr preferRelativeResize="0"/>
          <p:nvPr/>
        </p:nvPicPr>
        <p:blipFill rotWithShape="1">
          <a:blip r:embed="rId7">
            <a:alphaModFix/>
          </a:blip>
          <a:srcRect b="0" l="0" r="0" t="0"/>
          <a:stretch/>
        </p:blipFill>
        <p:spPr>
          <a:xfrm>
            <a:off x="5149296" y="2902407"/>
            <a:ext cx="1917427" cy="1844614"/>
          </a:xfrm>
          <a:prstGeom prst="rect">
            <a:avLst/>
          </a:prstGeom>
          <a:noFill/>
          <a:ln>
            <a:noFill/>
          </a:ln>
        </p:spPr>
      </p:pic>
      <p:sp>
        <p:nvSpPr>
          <p:cNvPr id="213" name="Google Shape;213;p32"/>
          <p:cNvSpPr txBox="1"/>
          <p:nvPr/>
        </p:nvSpPr>
        <p:spPr>
          <a:xfrm>
            <a:off x="7753350" y="3240084"/>
            <a:ext cx="1209600" cy="900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rgbClr val="FF0000"/>
                </a:solidFill>
                <a:latin typeface="Calibri"/>
                <a:ea typeface="Calibri"/>
                <a:cs typeface="Calibri"/>
                <a:sym typeface="Calibri"/>
              </a:rPr>
              <a:t>Adders in same layer can be computed in parallel!</a:t>
            </a:r>
            <a:endParaRPr sz="1100"/>
          </a:p>
        </p:txBody>
      </p:sp>
      <p:cxnSp>
        <p:nvCxnSpPr>
          <p:cNvPr id="214" name="Google Shape;214;p32"/>
          <p:cNvCxnSpPr/>
          <p:nvPr/>
        </p:nvCxnSpPr>
        <p:spPr>
          <a:xfrm rot="10800000">
            <a:off x="7146450" y="3369365"/>
            <a:ext cx="606900" cy="0"/>
          </a:xfrm>
          <a:prstGeom prst="straightConnector1">
            <a:avLst/>
          </a:prstGeom>
          <a:noFill/>
          <a:ln cap="flat" cmpd="sng" w="38100">
            <a:solidFill>
              <a:schemeClr val="accent1"/>
            </a:solidFill>
            <a:prstDash val="solid"/>
            <a:miter lim="800000"/>
            <a:headEnd len="sm" w="sm" type="none"/>
            <a:tailEnd len="med" w="med" type="triangle"/>
          </a:ln>
        </p:spPr>
      </p:cxnSp>
      <p:cxnSp>
        <p:nvCxnSpPr>
          <p:cNvPr id="215" name="Google Shape;215;p32"/>
          <p:cNvCxnSpPr/>
          <p:nvPr/>
        </p:nvCxnSpPr>
        <p:spPr>
          <a:xfrm rot="10800000">
            <a:off x="6887850" y="3990560"/>
            <a:ext cx="865500" cy="0"/>
          </a:xfrm>
          <a:prstGeom prst="straightConnector1">
            <a:avLst/>
          </a:prstGeom>
          <a:noFill/>
          <a:ln cap="flat" cmpd="sng" w="38100">
            <a:solidFill>
              <a:schemeClr val="accent1"/>
            </a:solidFill>
            <a:prstDash val="solid"/>
            <a:miter lim="800000"/>
            <a:headEnd len="sm" w="sm" type="none"/>
            <a:tailEnd len="med" w="med" type="triangle"/>
          </a:ln>
        </p:spPr>
      </p:cxnSp>
      <p:sp>
        <p:nvSpPr>
          <p:cNvPr id="216" name="Google Shape;216;p32"/>
          <p:cNvSpPr/>
          <p:nvPr/>
        </p:nvSpPr>
        <p:spPr>
          <a:xfrm>
            <a:off x="5095430" y="3240084"/>
            <a:ext cx="2051100" cy="426300"/>
          </a:xfrm>
          <a:prstGeom prst="roundRect">
            <a:avLst>
              <a:gd fmla="val 16667" name="adj"/>
            </a:avLst>
          </a:prstGeom>
          <a:solidFill>
            <a:srgbClr val="4472C4">
              <a:alpha val="14900"/>
            </a:srgbClr>
          </a:solidFill>
          <a:ln cap="flat" cmpd="sng" w="381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7" name="Google Shape;217;p32"/>
          <p:cNvSpPr/>
          <p:nvPr/>
        </p:nvSpPr>
        <p:spPr>
          <a:xfrm>
            <a:off x="5326166" y="3782771"/>
            <a:ext cx="1561800" cy="426300"/>
          </a:xfrm>
          <a:prstGeom prst="roundRect">
            <a:avLst>
              <a:gd fmla="val 16667" name="adj"/>
            </a:avLst>
          </a:prstGeom>
          <a:solidFill>
            <a:srgbClr val="4472C4">
              <a:alpha val="14900"/>
            </a:srgbClr>
          </a:solidFill>
          <a:ln cap="flat" cmpd="sng" w="381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5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5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5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5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Propagate/Generate</a:t>
            </a:r>
            <a:endParaRPr/>
          </a:p>
        </p:txBody>
      </p:sp>
      <p:sp>
        <p:nvSpPr>
          <p:cNvPr id="223" name="Google Shape;223;p33"/>
          <p:cNvSpPr txBox="1"/>
          <p:nvPr/>
        </p:nvSpPr>
        <p:spPr>
          <a:xfrm>
            <a:off x="412500" y="1125750"/>
            <a:ext cx="5074800" cy="35502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We want to make our adder topology associative so we can avoid the carry propagation being in the critical path. Define p, g signals:</a:t>
            </a:r>
            <a:endParaRPr sz="2000"/>
          </a:p>
          <a:p>
            <a:pPr indent="-355600" lvl="0" marL="457200" rtl="0" algn="l">
              <a:spcBef>
                <a:spcPts val="0"/>
              </a:spcBef>
              <a:spcAft>
                <a:spcPts val="0"/>
              </a:spcAft>
              <a:buSzPts val="2000"/>
              <a:buChar char="-"/>
            </a:pPr>
            <a:r>
              <a:rPr lang="en" sz="2000"/>
              <a:t>Propagate (p) indicates when Co = Ci</a:t>
            </a:r>
            <a:endParaRPr sz="2000"/>
          </a:p>
          <a:p>
            <a:pPr indent="-355600" lvl="0" marL="457200" rtl="0" algn="l">
              <a:spcBef>
                <a:spcPts val="0"/>
              </a:spcBef>
              <a:spcAft>
                <a:spcPts val="0"/>
              </a:spcAft>
              <a:buSzPts val="2000"/>
              <a:buChar char="-"/>
            </a:pPr>
            <a:r>
              <a:rPr lang="en" sz="2000"/>
              <a:t>Generate (g) indicates when Co = 1</a:t>
            </a:r>
            <a:endParaRPr sz="2000"/>
          </a:p>
          <a:p>
            <a:pPr indent="-355600" lvl="0" marL="457200" rtl="0" algn="l">
              <a:spcBef>
                <a:spcPts val="0"/>
              </a:spcBef>
              <a:spcAft>
                <a:spcPts val="0"/>
              </a:spcAft>
              <a:buSzPts val="2000"/>
              <a:buChar char="-"/>
            </a:pPr>
            <a:r>
              <a:rPr lang="en" sz="2000"/>
              <a:t>p = A + B (= A XOR B)</a:t>
            </a:r>
            <a:endParaRPr sz="2000"/>
          </a:p>
          <a:p>
            <a:pPr indent="-355600" lvl="1" marL="914400" rtl="0" algn="l">
              <a:spcBef>
                <a:spcPts val="0"/>
              </a:spcBef>
              <a:spcAft>
                <a:spcPts val="0"/>
              </a:spcAft>
              <a:buSzPts val="2000"/>
              <a:buChar char="-"/>
            </a:pPr>
            <a:r>
              <a:rPr lang="en" sz="2000"/>
              <a:t>Propagate can be high along with generate, as its redundant</a:t>
            </a:r>
            <a:endParaRPr sz="2000"/>
          </a:p>
          <a:p>
            <a:pPr indent="-355600" lvl="0" marL="457200" rtl="0" algn="l">
              <a:spcBef>
                <a:spcPts val="0"/>
              </a:spcBef>
              <a:spcAft>
                <a:spcPts val="0"/>
              </a:spcAft>
              <a:buSzPts val="2000"/>
              <a:buChar char="-"/>
            </a:pPr>
            <a:r>
              <a:rPr lang="en" sz="2000"/>
              <a:t>g = AB</a:t>
            </a:r>
            <a:endParaRPr sz="2000"/>
          </a:p>
          <a:p>
            <a:pPr indent="-355600" lvl="0" marL="457200" rtl="0" algn="l">
              <a:spcBef>
                <a:spcPts val="0"/>
              </a:spcBef>
              <a:spcAft>
                <a:spcPts val="0"/>
              </a:spcAft>
              <a:buSzPts val="2000"/>
              <a:buChar char="-"/>
            </a:pPr>
            <a:r>
              <a:rPr lang="en" sz="2000"/>
              <a:t>Let’s use propagate to implement a carry-bypass adder</a:t>
            </a:r>
            <a:endParaRPr sz="2000"/>
          </a:p>
        </p:txBody>
      </p:sp>
      <p:pic>
        <p:nvPicPr>
          <p:cNvPr id="224" name="Google Shape;224;p33"/>
          <p:cNvPicPr preferRelativeResize="0"/>
          <p:nvPr/>
        </p:nvPicPr>
        <p:blipFill>
          <a:blip r:embed="rId3">
            <a:alphaModFix/>
          </a:blip>
          <a:stretch>
            <a:fillRect/>
          </a:stretch>
        </p:blipFill>
        <p:spPr>
          <a:xfrm>
            <a:off x="5639700" y="1170125"/>
            <a:ext cx="3351899" cy="268621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