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5BA117-4623-49EF-BAF4-34010AD4D6FE}">
  <a:tblStyle styleId="{635BA117-4623-49EF-BAF4-34010AD4D6F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7982e60cf_0_4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47982e60cf_0_4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47982e60cf_0_4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7982e60cf_0_3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47982e60cf_0_3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7982e60cf_0_3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47982e60cf_0_3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7982e60cf_0_3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47982e60cf_0_3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7982e60cf_0_3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47982e60cf_0_3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7982e60cf_0_3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47982e60cf_0_3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0911cea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0911cea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7982e60c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7982e60c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7982e60c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7982e60c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7982e60c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7982e60c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7982e60cf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47982e60cf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47982e60cf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7982e60c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7982e60c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7982e60c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7982e60c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7982e60c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7982e60c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7982e60c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7982e60c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7982e60c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7982e60c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982e60c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47982e60c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982e60cf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47982e60cf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47982e60cf_0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982e60c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47982e60c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7982e60cf_0_2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47982e60cf_0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7982e60cf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47982e60cf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7982e60cf_0_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47982e60cf_0_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47982e60cf_0_2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982e60cf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47982e60cf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47982e60cf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nst.eecs.berkeley.edu/~eecs151/sp19/files/discussion12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272783" y="423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Discussion 12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272775" y="2436550"/>
            <a:ext cx="85206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Multipliers, Timing, FF/Latch Design, SRAMs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350625" y="3334400"/>
            <a:ext cx="85206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Sp19 Discussion 12 (multipliers):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http://inst.eecs.berkeley.edu/~eecs151/sp19/files/discussion12.pdf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Wallace Tree Multiplier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104075" y="1268050"/>
            <a:ext cx="4117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to construct a Wallace Tree: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Draw a dot diagram where each column has as many dots as the number of partial products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Group dots in the same column by 2 (half adder) or 3 (full adder)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Propagate carries and sum by adding one dot in the grouped column and one dot in the next column</a:t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725" y="1268050"/>
            <a:ext cx="5356174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Radix and Multiplication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Binary arithmetic has some advantages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Partial product generation is just a series of AND gates (including sign extension)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However, there are also disadvantages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There is a partial product for each bit of the multiplier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That leads to a lot of partial products (a lot of additions)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Ex. 3*4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 single partial product in base 10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4 partial products in base 2.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Why don’t we consider a larger radix?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Radix 4 Multiplication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628650" y="1369218"/>
            <a:ext cx="788670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Let’s consider 2 bits at a time</a:t>
            </a:r>
            <a:endParaRPr/>
          </a:p>
          <a:p>
            <a:pPr indent="-17780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Halve the number of partial products we generate</a:t>
            </a:r>
            <a:endParaRPr/>
          </a:p>
          <a:p>
            <a:pPr indent="-1714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Radix 4 multiplication A*B</a:t>
            </a:r>
            <a:endParaRPr/>
          </a:p>
          <a:p>
            <a:pPr indent="-17780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Partial Product Shift By 2 bits each time</a:t>
            </a:r>
            <a:endParaRPr/>
          </a:p>
          <a:p>
            <a:pPr indent="-381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Recall: Multiplications by powers of 2 are left shifts</a:t>
            </a:r>
            <a:endParaRPr/>
          </a:p>
          <a:p>
            <a:pPr indent="-1714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Can we use this property?</a:t>
            </a:r>
            <a:endParaRPr/>
          </a:p>
        </p:txBody>
      </p:sp>
      <p:graphicFrame>
        <p:nvGraphicFramePr>
          <p:cNvPr id="217" name="Google Shape;217;p36"/>
          <p:cNvGraphicFramePr/>
          <p:nvPr/>
        </p:nvGraphicFramePr>
        <p:xfrm>
          <a:off x="1220321" y="25837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{635BA117-4623-49EF-BAF4-34010AD4D6FE}</a:tableStyleId>
              </a:tblPr>
              <a:tblGrid>
                <a:gridCol w="751000"/>
                <a:gridCol w="1389900"/>
                <a:gridCol w="21521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 Digit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Partial Product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Partial Product (Rewritten)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0*A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1*A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2*A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4*A - 2*A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3*A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4*A - 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Booth Recoding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415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Uses radix 4 arithmetic</a:t>
            </a:r>
            <a:endParaRPr/>
          </a:p>
          <a:p>
            <a:pPr indent="-1841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Modification: Partial Products for B==2 and B==3 can be separated into 4*A – {2, 1}A</a:t>
            </a:r>
            <a:endParaRPr/>
          </a:p>
          <a:p>
            <a:pPr indent="-1841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4*A can be implemented as a shift to the left by 2</a:t>
            </a:r>
            <a:endParaRPr/>
          </a:p>
          <a:p>
            <a:pPr indent="-1841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2*A can be implemented as a shift to the left by 1</a:t>
            </a:r>
            <a:endParaRPr/>
          </a:p>
          <a:p>
            <a:pPr indent="-1841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Recall that we are doing radix 4 multiplication, we shift left by 2 positions for the next partial product</a:t>
            </a:r>
            <a:endParaRPr/>
          </a:p>
          <a:p>
            <a:pPr indent="-1841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Therefore, any 4*A term can be handled in the next partial product!</a:t>
            </a:r>
            <a:endParaRPr/>
          </a:p>
          <a:p>
            <a:pPr indent="-1841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/>
              <a:t>To do this, the multiplier needs to look at 3 (rather than just 2) bits.  The extra bit is the MSB of the previous </a:t>
            </a:r>
            <a:endParaRPr/>
          </a:p>
        </p:txBody>
      </p:sp>
      <p:graphicFrame>
        <p:nvGraphicFramePr>
          <p:cNvPr id="224" name="Google Shape;224;p37"/>
          <p:cNvGraphicFramePr/>
          <p:nvPr/>
        </p:nvGraphicFramePr>
        <p:xfrm>
          <a:off x="5170104" y="1369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{635BA117-4623-49EF-BAF4-34010AD4D6FE}</a:tableStyleId>
              </a:tblPr>
              <a:tblGrid>
                <a:gridCol w="652300"/>
                <a:gridCol w="969575"/>
                <a:gridCol w="13716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 Digit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Partial Product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Partial Product (Rewritten)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0*A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1*A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2*A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4*A - 2*A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3*A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4*A - 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628650" y="-2570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Booth Recoding</a:t>
            </a:r>
            <a:endParaRPr/>
          </a:p>
        </p:txBody>
      </p:sp>
      <p:graphicFrame>
        <p:nvGraphicFramePr>
          <p:cNvPr id="230" name="Google Shape;230;p38"/>
          <p:cNvGraphicFramePr/>
          <p:nvPr/>
        </p:nvGraphicFramePr>
        <p:xfrm>
          <a:off x="280400" y="8681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{635BA117-4623-49EF-BAF4-34010AD4D6FE}</a:tableStyleId>
              </a:tblPr>
              <a:tblGrid>
                <a:gridCol w="378375"/>
                <a:gridCol w="378375"/>
                <a:gridCol w="378375"/>
                <a:gridCol w="804050"/>
                <a:gridCol w="393745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</a:t>
                      </a:r>
                      <a:r>
                        <a:rPr baseline="-25000" lang="en" sz="1400"/>
                        <a:t>i+1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</a:t>
                      </a:r>
                      <a:r>
                        <a:rPr baseline="-25000" lang="en" sz="1400"/>
                        <a:t>i</a:t>
                      </a:r>
                      <a:endParaRPr sz="1100"/>
                    </a:p>
                  </a:txBody>
                  <a:tcPr marT="34300" marB="34300" marR="68600" marL="6860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</a:t>
                      </a:r>
                      <a:r>
                        <a:rPr baseline="-25000" lang="en" sz="1400"/>
                        <a:t>i-1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Action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Comment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Add 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Add 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Includes +4*A from previous radix 4 digit = +A in this position due to left shift by 2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Add 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Add 2*A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Includes +4*A from previous round (+A in this position).  *2 is implemented as a left shift by 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Sub 2*A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4*A will be added in when handling next radix 4 digit.  *2 is implemented as a left shift by 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Sub 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/>
                        <a:t>4*A will be added in when handling next radix 4 digit.  Includes +4*A from previous radix 4 digit (+A in this position)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Sub 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4*A will be added in when handling next radix 4 digit.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Add 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/>
                        <a:t>4*A will be added in when handling next radix 4 digit. Includes +4*A from previous radix 4 digit (+A in this position) 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231" name="Google Shape;231;p38"/>
          <p:cNvGraphicFramePr/>
          <p:nvPr/>
        </p:nvGraphicFramePr>
        <p:xfrm>
          <a:off x="6422477" y="1120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{635BA117-4623-49EF-BAF4-34010AD4D6FE}</a:tableStyleId>
              </a:tblPr>
              <a:tblGrid>
                <a:gridCol w="671025"/>
                <a:gridCol w="815875"/>
                <a:gridCol w="10425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 Digit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Partial Product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Partial Product (Rewritten)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0*A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1*A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2*A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4*A - 2*A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3*A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4*A - 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Booth Recoding Example (Unsigned)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739172" y="1180378"/>
            <a:ext cx="2173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Example: 6*4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B</a:t>
            </a:r>
            <a:r>
              <a:rPr baseline="-25000" lang="en"/>
              <a:t>-1</a:t>
            </a:r>
            <a:r>
              <a:rPr lang="en"/>
              <a:t> = 0</a:t>
            </a:r>
            <a:endParaRPr/>
          </a:p>
        </p:txBody>
      </p:sp>
      <p:graphicFrame>
        <p:nvGraphicFramePr>
          <p:cNvPr id="238" name="Google Shape;238;p39"/>
          <p:cNvGraphicFramePr/>
          <p:nvPr/>
        </p:nvGraphicFramePr>
        <p:xfrm>
          <a:off x="6982154" y="1213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{635BA117-4623-49EF-BAF4-34010AD4D6FE}</a:tableStyleId>
              </a:tblPr>
              <a:tblGrid>
                <a:gridCol w="378375"/>
                <a:gridCol w="378375"/>
                <a:gridCol w="378375"/>
                <a:gridCol w="80405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</a:t>
                      </a:r>
                      <a:r>
                        <a:rPr baseline="-25000" lang="en" sz="1400"/>
                        <a:t>i+1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</a:t>
                      </a:r>
                      <a:r>
                        <a:rPr baseline="-25000" lang="en" sz="1400"/>
                        <a:t>i</a:t>
                      </a:r>
                      <a:endParaRPr sz="1100"/>
                    </a:p>
                  </a:txBody>
                  <a:tcPr marT="34300" marB="34300" marR="68600" marL="6860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</a:t>
                      </a:r>
                      <a:r>
                        <a:rPr baseline="-25000" lang="en" sz="1400"/>
                        <a:t>i-1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Action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Add 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Add 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Add 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Add 2*A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Sub 2*A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Sub 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Sub 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Add 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239" name="Google Shape;239;p39"/>
          <p:cNvSpPr/>
          <p:nvPr/>
        </p:nvSpPr>
        <p:spPr>
          <a:xfrm>
            <a:off x="3381704" y="1180378"/>
            <a:ext cx="3600600" cy="3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4’b0110  (6)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* 4’b0111</a:t>
            </a:r>
            <a:r>
              <a:rPr lang="en" sz="21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(7)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-------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-      0110 ( Sub A)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+   01100   (Add 2A)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+  0000     ( Add 0)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---------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+  11111010 ( Sub A)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+   01100   (Add 2A)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+  0000     ( Add 0)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---------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(1)</a:t>
            </a: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00101010 (42)</a:t>
            </a:r>
            <a:endParaRPr sz="1100"/>
          </a:p>
        </p:txBody>
      </p:sp>
      <p:sp>
        <p:nvSpPr>
          <p:cNvPr id="240" name="Google Shape;240;p39"/>
          <p:cNvSpPr/>
          <p:nvPr/>
        </p:nvSpPr>
        <p:spPr>
          <a:xfrm>
            <a:off x="4766213" y="1543495"/>
            <a:ext cx="464400" cy="283800"/>
          </a:xfrm>
          <a:prstGeom prst="rect">
            <a:avLst/>
          </a:prstGeom>
          <a:noFill/>
          <a:ln cap="flat" cmpd="sng" w="2857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9"/>
          <p:cNvSpPr/>
          <p:nvPr/>
        </p:nvSpPr>
        <p:spPr>
          <a:xfrm>
            <a:off x="4459262" y="1546972"/>
            <a:ext cx="464400" cy="2838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4152310" y="1543495"/>
            <a:ext cx="464400" cy="283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39"/>
          <p:cNvCxnSpPr/>
          <p:nvPr/>
        </p:nvCxnSpPr>
        <p:spPr>
          <a:xfrm rot="10800000">
            <a:off x="6368054" y="2334005"/>
            <a:ext cx="614100" cy="9780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p39"/>
          <p:cNvCxnSpPr/>
          <p:nvPr/>
        </p:nvCxnSpPr>
        <p:spPr>
          <a:xfrm flipH="1">
            <a:off x="6368126" y="2465054"/>
            <a:ext cx="516000" cy="226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39"/>
          <p:cNvCxnSpPr/>
          <p:nvPr/>
        </p:nvCxnSpPr>
        <p:spPr>
          <a:xfrm flipH="1">
            <a:off x="6368245" y="1636570"/>
            <a:ext cx="561600" cy="1388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Latch Timing</a:t>
            </a:r>
            <a:endParaRPr/>
          </a:p>
        </p:txBody>
      </p:sp>
      <p:sp>
        <p:nvSpPr>
          <p:cNvPr id="251" name="Google Shape;251;p40"/>
          <p:cNvSpPr txBox="1"/>
          <p:nvPr/>
        </p:nvSpPr>
        <p:spPr>
          <a:xfrm>
            <a:off x="412500" y="3205625"/>
            <a:ext cx="83190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 positive latch is transparent (q = d) when the clock is high and opaque (q = d, during negedge clock) when the clock is low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t_{d-&gt;q} is the delay from d to q when the latch is transparent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t_{clk-&gt;q} is the delay from the rising clock edge to the new value of d propagating to q</a:t>
            </a:r>
            <a:endParaRPr sz="2000"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275" y="1170125"/>
            <a:ext cx="5581441" cy="18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Latch Circuits</a:t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400590" cy="18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1"/>
          <p:cNvSpPr txBox="1"/>
          <p:nvPr/>
        </p:nvSpPr>
        <p:spPr>
          <a:xfrm>
            <a:off x="3045300" y="3095613"/>
            <a:ext cx="250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‘State-forcing’ latch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Transparent low</a:t>
            </a:r>
            <a:endParaRPr sz="2000"/>
          </a:p>
        </p:txBody>
      </p:sp>
      <p:sp>
        <p:nvSpPr>
          <p:cNvPr id="260" name="Google Shape;260;p41"/>
          <p:cNvSpPr txBox="1"/>
          <p:nvPr/>
        </p:nvSpPr>
        <p:spPr>
          <a:xfrm>
            <a:off x="219875" y="3129413"/>
            <a:ext cx="250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‘Feedback-breaking’ mux latch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Transparent high</a:t>
            </a:r>
            <a:endParaRPr sz="2000"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072" y="1388775"/>
            <a:ext cx="3260225" cy="11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1"/>
          <p:cNvSpPr txBox="1"/>
          <p:nvPr/>
        </p:nvSpPr>
        <p:spPr>
          <a:xfrm>
            <a:off x="5948350" y="3235741"/>
            <a:ext cx="2507700" cy="1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SR latch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Common interview question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Flip-Flop from Latches</a:t>
            </a:r>
            <a:endParaRPr/>
          </a:p>
        </p:txBody>
      </p:sp>
      <p:sp>
        <p:nvSpPr>
          <p:cNvPr id="268" name="Google Shape;268;p42"/>
          <p:cNvSpPr txBox="1"/>
          <p:nvPr/>
        </p:nvSpPr>
        <p:spPr>
          <a:xfrm>
            <a:off x="412513" y="2947200"/>
            <a:ext cx="83190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Clock pulsed latch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Latch becomes transparent for a short time and holds the value it received on the pulse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Not common anymore, sometimes used in high performance circuits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Master-slave latches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Commonly used technique, go over timing diagram on board</a:t>
            </a:r>
            <a:endParaRPr sz="1600"/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313" y="789125"/>
            <a:ext cx="5605379" cy="18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Flip-Flop</a:t>
            </a:r>
            <a:r>
              <a:rPr lang="en"/>
              <a:t> Hold/Setup/clk-&gt;q Time</a:t>
            </a:r>
            <a:endParaRPr/>
          </a:p>
        </p:txBody>
      </p:sp>
      <p:sp>
        <p:nvSpPr>
          <p:cNvPr id="275" name="Google Shape;275;p43"/>
          <p:cNvSpPr txBox="1"/>
          <p:nvPr/>
        </p:nvSpPr>
        <p:spPr>
          <a:xfrm>
            <a:off x="412500" y="2971275"/>
            <a:ext cx="83190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Hold time = the amount of time after a clock edge that the data input needs to be stable for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Setup time = the amount of time before a clock edge that the data input needs to be stable to be properly latched internally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Clk-q time = delay from a clock edge to q being updated with the new value</a:t>
            </a:r>
            <a:endParaRPr sz="2000"/>
          </a:p>
        </p:txBody>
      </p:sp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632203" cy="1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3"/>
          <p:cNvSpPr txBox="1"/>
          <p:nvPr/>
        </p:nvSpPr>
        <p:spPr>
          <a:xfrm>
            <a:off x="5377850" y="1110100"/>
            <a:ext cx="35154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This is a negative edge flip-flop as drawn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We’ll consider the positive edge case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Unsigned Multiplication Example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628650" y="1369219"/>
            <a:ext cx="3531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4’b0011 (3)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 4’b0110 (6)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5553854" y="1512101"/>
            <a:ext cx="2417100" cy="29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4’b0011 (3)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4’b0110 (6)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-------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0000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0011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0011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+ 0000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---------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00010010 (18)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7460802" y="3060000"/>
            <a:ext cx="1373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Products</a:t>
            </a:r>
            <a:endParaRPr sz="1100"/>
          </a:p>
        </p:txBody>
      </p:sp>
      <p:sp>
        <p:nvSpPr>
          <p:cNvPr id="141" name="Google Shape;141;p26"/>
          <p:cNvSpPr/>
          <p:nvPr/>
        </p:nvSpPr>
        <p:spPr>
          <a:xfrm>
            <a:off x="7116579" y="2541377"/>
            <a:ext cx="265500" cy="1337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62571" y="2541377"/>
            <a:ext cx="47208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Products can be generated in parallel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try to improve the addition of the partial products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Timing Constraints (Hold + Setup)</a:t>
            </a:r>
            <a:endParaRPr/>
          </a:p>
        </p:txBody>
      </p:sp>
      <p:sp>
        <p:nvSpPr>
          <p:cNvPr id="283" name="Google Shape;283;p44"/>
          <p:cNvSpPr txBox="1"/>
          <p:nvPr/>
        </p:nvSpPr>
        <p:spPr>
          <a:xfrm>
            <a:off x="312375" y="936750"/>
            <a:ext cx="8571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Setup constraint: T_{clk} &gt; t_{clk-&gt;q} + t_{logic,max} + t_{setup}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Hold constraint: t_{hold} &lt; t_{clk-&gt;q} + t_{logic,min}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Skew is the deterministic clock arrival time difference between 2 flops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Positive skew = receiving edge arrives later than nominal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Negative skew = receiving edge arrives earlier than nominal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Jitter is non-deterministic clock arrival differences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Can be treated like skew in timing calculations, assuming worst case jitter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New timing equations: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T_{clk} &gt; t_{clk-&gt;q} + t_{logic,max} + t_{setup} - t_{skew}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Note positive skew can improve clock frequency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t_{hold} + t_{skew} &lt; t_{clk-&gt;q} + t_{logic,min}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Note positive skew hurts hold margin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SRAM Architecture</a:t>
            </a:r>
            <a:endParaRPr/>
          </a:p>
        </p:txBody>
      </p:sp>
      <p:sp>
        <p:nvSpPr>
          <p:cNvPr id="289" name="Google Shape;289;p45"/>
          <p:cNvSpPr txBox="1"/>
          <p:nvPr/>
        </p:nvSpPr>
        <p:spPr>
          <a:xfrm>
            <a:off x="363275" y="2571750"/>
            <a:ext cx="83190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SRAM cells arranged in a grid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Bitlines are shared across cells in a column, they are often long wires with a large capacitive load (connect to drains of access transistors)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Wordlines are shared across cells in a row, they connect to the gates of access transistors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Peripheral circuitry (bitline drivers, sense amp, decoders)</a:t>
            </a:r>
            <a:endParaRPr sz="2000"/>
          </a:p>
        </p:txBody>
      </p:sp>
      <p:pic>
        <p:nvPicPr>
          <p:cNvPr id="290" name="Google Shape;2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29" y="0"/>
            <a:ext cx="5638773" cy="24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6T SRAM Cell</a:t>
            </a:r>
            <a:endParaRPr/>
          </a:p>
        </p:txBody>
      </p:sp>
      <p:sp>
        <p:nvSpPr>
          <p:cNvPr id="296" name="Google Shape;296;p46"/>
          <p:cNvSpPr txBox="1"/>
          <p:nvPr/>
        </p:nvSpPr>
        <p:spPr>
          <a:xfrm>
            <a:off x="311700" y="1199925"/>
            <a:ext cx="41550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Inverters in positive feedback form the memory element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M5/M6 are the access transistors; they allow the bitlines to access the memory nodes (Q, Qbar) when WL = 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Only 1 WL in an SRAM array is active at a time and it addresses an entire row of SRAM cells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Bitlines are controlled differently for read and write</a:t>
            </a:r>
            <a:endParaRPr sz="2000"/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26488"/>
            <a:ext cx="4373350" cy="28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SRAM Read</a:t>
            </a:r>
            <a:endParaRPr/>
          </a:p>
        </p:txBody>
      </p:sp>
      <p:sp>
        <p:nvSpPr>
          <p:cNvPr id="303" name="Google Shape;303;p47"/>
          <p:cNvSpPr txBox="1"/>
          <p:nvPr/>
        </p:nvSpPr>
        <p:spPr>
          <a:xfrm>
            <a:off x="311700" y="1987425"/>
            <a:ext cx="8319000" cy="26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1) precharge BL and BLbar to VDD, 2) raise WL, 3) sense dip on one bitline with sense amp, 4) lower WL, 5) discharge bitlines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Read stability = reading doesn’t corrupt the value stored in Q and Qbar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pass transistor shouldn’t overpower the node storing a ‘0’ and flip its state (consider voltage divider from bitline to Q)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We choose to make the NMOSes in the inverters stronger than the pass transistor = (Wn &gt; Wpass) to prevent read corruption</a:t>
            </a:r>
            <a:endParaRPr sz="2000"/>
          </a:p>
        </p:txBody>
      </p:sp>
      <p:pic>
        <p:nvPicPr>
          <p:cNvPr id="304" name="Google Shape;3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275" y="0"/>
            <a:ext cx="5358734" cy="18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SRAM Write</a:t>
            </a:r>
            <a:endParaRPr/>
          </a:p>
        </p:txBody>
      </p:sp>
      <p:sp>
        <p:nvSpPr>
          <p:cNvPr id="310" name="Google Shape;310;p48"/>
          <p:cNvSpPr txBox="1"/>
          <p:nvPr/>
        </p:nvSpPr>
        <p:spPr>
          <a:xfrm>
            <a:off x="412500" y="1883100"/>
            <a:ext cx="8319000" cy="29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1) drive BL and BLbar with new values, 2) raise WL, 3) wait some time (write time), 4) lower WL, 5) discharge bitlines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Write-ability = the cell’s memory value can be changed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requires the pass transistor overpower one of the data nodes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If we assume the cell is read stable, the inverter NMOS is stronger than the pass transistor. This means the node with ‘0’ can’t be overpowered =&gt; so we must overpower PMOS.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Pass transistor strength &gt; PMOS pullup strength = (Wpass &gt; Wp)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Voltage divider on ‘1’ node must be strong enough to cause inverters to switch</a:t>
            </a:r>
            <a:endParaRPr sz="2000"/>
          </a:p>
        </p:txBody>
      </p:sp>
      <p:pic>
        <p:nvPicPr>
          <p:cNvPr id="311" name="Google Shape;3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025" y="0"/>
            <a:ext cx="5620982" cy="18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Multipliers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Remember, the mechanics of multiplication in binary are generally the same as decimal multiplication (signed multiply requires a slight tweak).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2 Steps to Multiplication: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Generation of partial products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Adding partial products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Making faster multipliers mostly involves changing how we deal with generating and adding the partial products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Accelerating the Addition of Partial Products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Let’s look at an (unsigned) array multiplier</a:t>
            </a:r>
            <a:endParaRPr/>
          </a:p>
          <a:p>
            <a:pPr indent="-1778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The products can be computed in parallel but the carry chain when adding partial products is limiting the speed</a:t>
            </a:r>
            <a:endParaRPr/>
          </a:p>
          <a:p>
            <a:pPr indent="-1778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How do we improve performance without having a large increase in hardware?</a:t>
            </a:r>
            <a:endParaRPr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We could implement each adder as a parallel prefix or a carry-lookahead adder</a:t>
            </a:r>
            <a:endParaRPr/>
          </a:p>
          <a:p>
            <a:pPr indent="-1714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However, remember that these adders require more logic than a simple carry ripple adder</a:t>
            </a:r>
            <a:endParaRPr/>
          </a:p>
        </p:txBody>
      </p:sp>
      <p:pic>
        <p:nvPicPr>
          <p:cNvPr id="156" name="Google Shape;156;p2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4916" y="1058557"/>
            <a:ext cx="3124500" cy="30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2021" y="3835853"/>
            <a:ext cx="1769095" cy="134550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5104916" y="4741384"/>
            <a:ext cx="203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Figures from Lecture Slides</a:t>
            </a:r>
            <a:endParaRPr sz="1100"/>
          </a:p>
        </p:txBody>
      </p:sp>
      <p:sp>
        <p:nvSpPr>
          <p:cNvPr id="159" name="Google Shape;159;p28"/>
          <p:cNvSpPr/>
          <p:nvPr/>
        </p:nvSpPr>
        <p:spPr>
          <a:xfrm>
            <a:off x="5337313" y="1603334"/>
            <a:ext cx="2143498" cy="2473384"/>
          </a:xfrm>
          <a:custGeom>
            <a:rect b="b" l="l" r="r" t="t"/>
            <a:pathLst>
              <a:path extrusionOk="0" h="2786912" w="2415209">
                <a:moveTo>
                  <a:pt x="2415209" y="53651"/>
                </a:moveTo>
                <a:cubicBezTo>
                  <a:pt x="1459396" y="5612"/>
                  <a:pt x="503583" y="-42427"/>
                  <a:pt x="139148" y="63591"/>
                </a:cubicBezTo>
                <a:cubicBezTo>
                  <a:pt x="-225287" y="169609"/>
                  <a:pt x="251791" y="517478"/>
                  <a:pt x="228600" y="689756"/>
                </a:cubicBezTo>
                <a:cubicBezTo>
                  <a:pt x="205409" y="862034"/>
                  <a:pt x="0" y="964738"/>
                  <a:pt x="0" y="1097260"/>
                </a:cubicBezTo>
                <a:cubicBezTo>
                  <a:pt x="0" y="1229782"/>
                  <a:pt x="225287" y="1315921"/>
                  <a:pt x="228600" y="1484886"/>
                </a:cubicBezTo>
                <a:cubicBezTo>
                  <a:pt x="231913" y="1653851"/>
                  <a:pt x="14909" y="1894047"/>
                  <a:pt x="19879" y="2111051"/>
                </a:cubicBezTo>
                <a:cubicBezTo>
                  <a:pt x="24849" y="2328055"/>
                  <a:pt x="212035" y="2642795"/>
                  <a:pt x="258418" y="2786912"/>
                </a:cubicBez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28"/>
          <p:cNvCxnSpPr>
            <a:stCxn id="159" idx="6"/>
          </p:cNvCxnSpPr>
          <p:nvPr/>
        </p:nvCxnSpPr>
        <p:spPr>
          <a:xfrm>
            <a:off x="5566512" y="4075128"/>
            <a:ext cx="45000" cy="92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Carry Save Addition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628650" y="1280020"/>
            <a:ext cx="4610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When we generate a carry in a given column of an addition, we add it to the 2 values in the next column.</a:t>
            </a:r>
            <a:endParaRPr/>
          </a:p>
          <a:p>
            <a:pPr indent="-1841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This addition may in turn generate its own carry</a:t>
            </a:r>
            <a:endParaRPr/>
          </a:p>
          <a:p>
            <a:pPr indent="-1714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If adding carries is just like another addition, can we delay adding the carry bits until later?</a:t>
            </a:r>
            <a:endParaRPr/>
          </a:p>
          <a:p>
            <a:pPr indent="-1841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Yes, so long as we remember what the carry bits need to be added</a:t>
            </a:r>
            <a:endParaRPr/>
          </a:p>
          <a:p>
            <a:pPr indent="-1714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This is the basis of the carry save adder:</a:t>
            </a:r>
            <a:endParaRPr/>
          </a:p>
          <a:p>
            <a:pPr indent="-1841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Takes in a, b, and carry_in (multi-bit)</a:t>
            </a:r>
            <a:endParaRPr/>
          </a:p>
          <a:p>
            <a:pPr indent="-1841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Produces a sum and carry_out (multi-bit)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9062" y="1219100"/>
            <a:ext cx="3763857" cy="332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Carry Save Addition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68044"/>
            <a:ext cx="3979554" cy="35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Using Carry Save Addition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Using Carry Save Addition Allows us to create a multi-input adder that is: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Relatively fast: Carry Save Adders do not have a carry ripple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Relatively small: do not need the logic to handle the carry logic to create a fast adder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However, still need a standard adder at the end to add the final carry-out and sum.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This is one of the fast adders such as the Carry Lookahead or Parallel Prefix Adders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Good news!  We only need one of them.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Using Carry Save Addition in Multipliers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242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Carry now propagates down each column.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Carry ripple across rows is eliminated in the array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Still need to handle carries at the end with a fast adder</a:t>
            </a:r>
            <a:endParaRPr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Critical path now down a column + the carry-propagate adder delay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850" y="1369219"/>
            <a:ext cx="4324350" cy="309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Using Carry Save Addition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628650" y="1369219"/>
            <a:ext cx="4497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Because addition is associative, it actually does not matter what order the carry bits are added back into the sum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Can use a tree structure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7705" y="116240"/>
            <a:ext cx="1431248" cy="5027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760" y="1093257"/>
            <a:ext cx="1652666" cy="4056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