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982e60c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982e60c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982e60c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982e60c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881862f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881862f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982e60c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982e60c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982e60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982e60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881862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881862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881862f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881862f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881862f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881862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911cea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911cea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982e60c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982e60c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982e60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982e60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982e60c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982e60c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982e60c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982e60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786bdf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786bdf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786bdf5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786bdf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786bd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786bd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2783" y="42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13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2775" y="2436550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Timing, FF/Latch Design, SRAMs, Caches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0625" y="3334400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Architecture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63275" y="2571750"/>
            <a:ext cx="83190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SRAM bitcells arranged in a grid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Bitlines (vertical) are shared across cells in a column, they are often long wires with a large capacitive load (connect to drains of access transistors)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Wordlines (horizontal) are shared across cells in a row, they connect to the gates of access transistors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Peripheral circuitry (bitline drivers, sense amp, decoders)</a:t>
            </a:r>
            <a:endParaRPr sz="20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9" y="0"/>
            <a:ext cx="5638773" cy="2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6T SRAM Cell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83100" y="1017725"/>
            <a:ext cx="44742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Inverters in positive feedback form the memory element (similar to a latch)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M5/M6 are the access transistors; they allow the bitlines to access the memory nodes (Q, Qbar) when WL = 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Only 1 WL in an SRAM array is active at a time and it addresses an entire row of SRAM cells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Bitlines are controlled differently for read and write</a:t>
            </a:r>
            <a:endParaRPr sz="20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6488"/>
            <a:ext cx="4373350" cy="28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6T SRAM Cell - 3 Modes of Operation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75" y="1182225"/>
            <a:ext cx="52363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Read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311700" y="1987425"/>
            <a:ext cx="83190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1) precharge BL and BLbar to VDD, 2) raise WL, 3) sense dip on one bitline with sense amp, 4) lower WL, 5) discharge bitlines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Read stability = reading doesn’t corrupt the value stored in Q and Qbar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pass transistor shouldn’t overpower the node storing a ‘0’ and flip its state (consider voltage divider from bitline to Q)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choose to make the NMOSes in the inverters stronger than the pass transistor = (Wn &gt; Wpass) to prevent read corruption</a:t>
            </a:r>
            <a:endParaRPr sz="20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275" y="0"/>
            <a:ext cx="5358734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SRAM Write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412500" y="1883100"/>
            <a:ext cx="83190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1) drive BL and BLbar with new values, 2) raise WL, 3) wait some time (write time), 4) lower WL, 5) discharge bitlines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Write-ability = the cell’s memory value can be changed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requires the pass transistor overpower one of the data nodes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If we assume the cell is read stable, the inverter NMOS is stronger than the pass transistor. This means the node with ‘0’ can’t be overpowered =&gt; </a:t>
            </a:r>
            <a:r>
              <a:rPr i="1" lang="en" sz="2000"/>
              <a:t>so we must overpower PMOS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Pass transistor strength &gt; PMOS pullup strength = (Wpass &gt; Wp)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Voltage divider on ‘1’ node must be strong enough to cause inverters to switch</a:t>
            </a:r>
            <a:endParaRPr sz="20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25" y="0"/>
            <a:ext cx="5620982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- Direct Mapped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850" y="1017725"/>
            <a:ext cx="69219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- N-Way Set Associative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0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- Fully Associative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5" y="1242675"/>
            <a:ext cx="80867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 Timing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12500" y="3205625"/>
            <a:ext cx="83190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 positive latch is transparent (q = d) when the clock is high and opaque (q = d, during negedge clock) when the clock is 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t_{d-&gt;q} is the delay from d to q when the latch is transparent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t_{clk-&gt;q} is the delay from the rising clock edge to d propagating to q</a:t>
            </a:r>
            <a:endParaRPr sz="2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275" y="1170125"/>
            <a:ext cx="5581441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 Circuits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63" y="1513475"/>
            <a:ext cx="5400590" cy="18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75963" y="3510863"/>
            <a:ext cx="250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‘State-forcing’ latch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Transparent low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-56287" y="3510875"/>
            <a:ext cx="3260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‘Feedback-breaking’ latch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Transparent high</a:t>
            </a:r>
            <a:endParaRPr sz="1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259" y="1770225"/>
            <a:ext cx="3260225" cy="11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635325" y="3510875"/>
            <a:ext cx="32601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SR latch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Common interview question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Flip-Flop from Latches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12500" y="2571750"/>
            <a:ext cx="8319000" cy="2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Clock pulsed latch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Latch becomes transparent for a short time and holds the value it received on the pulse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common anymore, sometimes used in high performance circuits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Positive hold time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Master-slave latches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Commonly used technique. L2 holds output data stable when clock is high. L2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Negative hold time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13" y="789125"/>
            <a:ext cx="5605379" cy="1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Flip-Flop</a:t>
            </a:r>
            <a:r>
              <a:rPr lang="en"/>
              <a:t> Hold/Setup/clk-&gt;q Time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12500" y="2971275"/>
            <a:ext cx="83190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Hold time = the amount of time after a clock edge that the data input needs to be stable for (can be negative)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Setup time = the amount of time before a clock edge that the data input needs to be stable to be properly latched internally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Clk-q time = delay from a clock edge to q being updated with the new value written</a:t>
            </a:r>
            <a:endParaRPr sz="18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632203" cy="1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377850" y="1110100"/>
            <a:ext cx="35154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This is a negative edge flip-flop as drawn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We’ll consider the positive edge case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Timing Constraints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86200" y="678900"/>
            <a:ext cx="85716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Setup constraint: T_{clk} &gt; t_{clk-&gt;q} + t_{logic,max} + t_{setup}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clock period must be greater than the delay of the critical path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Hold constraint: t_{hold} &lt; t_{clk-&gt;q} + t_{logic,min}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minimum logic delay must be greater than the hold time</a:t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25" y="2038724"/>
            <a:ext cx="7419149" cy="28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Paths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86200" y="1212300"/>
            <a:ext cx="8571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Be careful about finding the critical path by statically adding up delays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Some paths may not be exercised based on logic expressions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Here, the critical path is 300ns, not 400ns</a:t>
            </a:r>
            <a:endParaRPr sz="2000"/>
          </a:p>
        </p:txBody>
      </p:sp>
      <p:sp>
        <p:nvSpPr>
          <p:cNvPr id="102" name="Google Shape;102;p19"/>
          <p:cNvSpPr/>
          <p:nvPr/>
        </p:nvSpPr>
        <p:spPr>
          <a:xfrm>
            <a:off x="2206475" y="2549950"/>
            <a:ext cx="1394280" cy="5727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ns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206475" y="3328425"/>
            <a:ext cx="1394280" cy="5727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00 ns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096550" y="2797850"/>
            <a:ext cx="282950" cy="836575"/>
          </a:xfrm>
          <a:custGeom>
            <a:rect b="b" l="l" r="r" t="t"/>
            <a:pathLst>
              <a:path extrusionOk="0" h="33463" w="11318">
                <a:moveTo>
                  <a:pt x="0" y="0"/>
                </a:moveTo>
                <a:lnTo>
                  <a:pt x="0" y="33463"/>
                </a:lnTo>
                <a:lnTo>
                  <a:pt x="11318" y="26929"/>
                </a:lnTo>
                <a:lnTo>
                  <a:pt x="11318" y="681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9"/>
          <p:cNvSpPr/>
          <p:nvPr/>
        </p:nvSpPr>
        <p:spPr>
          <a:xfrm>
            <a:off x="4875300" y="2538775"/>
            <a:ext cx="1394280" cy="5727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ns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875300" y="3317250"/>
            <a:ext cx="1394280" cy="5727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ns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765375" y="2797850"/>
            <a:ext cx="282950" cy="836575"/>
          </a:xfrm>
          <a:custGeom>
            <a:rect b="b" l="l" r="r" t="t"/>
            <a:pathLst>
              <a:path extrusionOk="0" h="33463" w="11318">
                <a:moveTo>
                  <a:pt x="0" y="0"/>
                </a:moveTo>
                <a:lnTo>
                  <a:pt x="0" y="33463"/>
                </a:lnTo>
                <a:lnTo>
                  <a:pt x="11318" y="26929"/>
                </a:lnTo>
                <a:lnTo>
                  <a:pt x="11318" y="681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8" name="Google Shape;108;p19"/>
          <p:cNvCxnSpPr>
            <a:endCxn id="102" idx="2"/>
          </p:cNvCxnSpPr>
          <p:nvPr/>
        </p:nvCxnSpPr>
        <p:spPr>
          <a:xfrm>
            <a:off x="1495300" y="2836312"/>
            <a:ext cx="71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1495300" y="3629025"/>
            <a:ext cx="71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02" idx="0"/>
          </p:cNvCxnSpPr>
          <p:nvPr/>
        </p:nvCxnSpPr>
        <p:spPr>
          <a:xfrm>
            <a:off x="3599593" y="2836312"/>
            <a:ext cx="521700" cy="20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stCxn id="103" idx="0"/>
          </p:cNvCxnSpPr>
          <p:nvPr/>
        </p:nvCxnSpPr>
        <p:spPr>
          <a:xfrm flipH="1" rot="10800000">
            <a:off x="3599593" y="3333387"/>
            <a:ext cx="50610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endCxn id="105" idx="2"/>
          </p:cNvCxnSpPr>
          <p:nvPr/>
        </p:nvCxnSpPr>
        <p:spPr>
          <a:xfrm flipH="1" rot="10800000">
            <a:off x="4385525" y="2825137"/>
            <a:ext cx="494100" cy="39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endCxn id="106" idx="2"/>
          </p:cNvCxnSpPr>
          <p:nvPr/>
        </p:nvCxnSpPr>
        <p:spPr>
          <a:xfrm>
            <a:off x="4385525" y="3240312"/>
            <a:ext cx="494100" cy="36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05" idx="0"/>
          </p:cNvCxnSpPr>
          <p:nvPr/>
        </p:nvCxnSpPr>
        <p:spPr>
          <a:xfrm>
            <a:off x="6268418" y="2825137"/>
            <a:ext cx="510300" cy="2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6" idx="0"/>
          </p:cNvCxnSpPr>
          <p:nvPr/>
        </p:nvCxnSpPr>
        <p:spPr>
          <a:xfrm flipH="1" rot="10800000">
            <a:off x="6268418" y="3364512"/>
            <a:ext cx="525600" cy="23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7058300" y="3209150"/>
            <a:ext cx="59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2122475" y="4384250"/>
            <a:ext cx="2912700" cy="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4245025" y="3563150"/>
            <a:ext cx="30900" cy="83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/>
          <p:nvPr/>
        </p:nvSpPr>
        <p:spPr>
          <a:xfrm rot="5400000">
            <a:off x="5035600" y="4214500"/>
            <a:ext cx="403200" cy="39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440375" y="4367625"/>
            <a:ext cx="108600" cy="10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5548975" y="3532275"/>
            <a:ext cx="1376100" cy="889500"/>
          </a:xfrm>
          <a:prstGeom prst="bentConnector3">
            <a:avLst>
              <a:gd fmla="val 10000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" name="Google Shape;122;p19"/>
          <p:cNvSpPr txBox="1"/>
          <p:nvPr/>
        </p:nvSpPr>
        <p:spPr>
          <a:xfrm>
            <a:off x="2091475" y="4028050"/>
            <a:ext cx="5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 sz="1600"/>
          </a:p>
        </p:txBody>
      </p:sp>
      <p:sp>
        <p:nvSpPr>
          <p:cNvPr id="123" name="Google Shape;123;p19"/>
          <p:cNvSpPr txBox="1"/>
          <p:nvPr/>
        </p:nvSpPr>
        <p:spPr>
          <a:xfrm>
            <a:off x="1407275" y="2509763"/>
            <a:ext cx="5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 sz="1600"/>
          </a:p>
        </p:txBody>
      </p:sp>
      <p:sp>
        <p:nvSpPr>
          <p:cNvPr id="124" name="Google Shape;124;p19"/>
          <p:cNvSpPr txBox="1"/>
          <p:nvPr/>
        </p:nvSpPr>
        <p:spPr>
          <a:xfrm>
            <a:off x="1419100" y="3302938"/>
            <a:ext cx="5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 sz="1600"/>
          </a:p>
        </p:txBody>
      </p:sp>
      <p:sp>
        <p:nvSpPr>
          <p:cNvPr id="125" name="Google Shape;125;p19"/>
          <p:cNvSpPr txBox="1"/>
          <p:nvPr/>
        </p:nvSpPr>
        <p:spPr>
          <a:xfrm>
            <a:off x="7381175" y="2853575"/>
            <a:ext cx="5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 sz="1600"/>
          </a:p>
        </p:txBody>
      </p:sp>
      <p:sp>
        <p:nvSpPr>
          <p:cNvPr id="126" name="Google Shape;126;p19"/>
          <p:cNvSpPr txBox="1"/>
          <p:nvPr/>
        </p:nvSpPr>
        <p:spPr>
          <a:xfrm>
            <a:off x="4096575" y="2797788"/>
            <a:ext cx="2829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6765375" y="2790788"/>
            <a:ext cx="2829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1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Skew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12375" y="936750"/>
            <a:ext cx="8571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Setup constraint: T_{clk} &gt; t_{clk-&gt;q} + t_{logic,max} + t_{setup}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Hold constraint: t_{hold} &lt; t_{clk-&gt;q} + t_{logic,min}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Skew is the deterministic clock arrival time difference between 2 flops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Positive skew = receiving edge arrives later than nominal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Negative skew = receiving edge arrives earlier than nominal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New timing equations: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T_{clk} &gt; t_{clk-&gt;q} + t_{logic,max} + t_{setup} - t_{skew}</a:t>
            </a:r>
            <a:endParaRPr sz="20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Note positive skew can improve clock frequency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Negative skew hurts setup margin</a:t>
            </a:r>
            <a:endParaRPr sz="1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t_{hold} + t_{skew} &lt; t_{clk-&gt;q} + t_{logic,min}</a:t>
            </a:r>
            <a:endParaRPr sz="20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Note positive skew hurts hold margin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1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Jitter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12375" y="936750"/>
            <a:ext cx="8571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Jitter is the non-deterministic difference in clock arrival times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be treated like skew in timing calculations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Assuming worst case jitter in the unfavorable direction for each timing calculation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lump the jitter of both the launching and receiving FFs into an equivalent skew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