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3E78C5-F8D8-45CF-9CE2-20DB98833562}">
  <a:tblStyle styleId="{A33E78C5-F8D8-45CF-9CE2-20DB988335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96adf15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96adf15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96adf15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96adf15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96adf1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96adf1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496adf15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496adf15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96adf15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96adf15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496adf15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496adf15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96adf15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96adf15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96adf15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96adf1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96adf15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96adf15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96adf15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96adf15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96adf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96adf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96adf15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96adf15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96adf15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96adf15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96adf15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96adf15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96adf15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96adf15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96adf15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96adf15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496adf15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496adf15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96adf15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96adf15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496adf15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496adf15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496adf1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496adf1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96adf15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96adf15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96adf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96adf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496adf1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496adf1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496adf1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496adf1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496adf15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496adf15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96adf15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96adf15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96adf1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96adf1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496adf1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496adf1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6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instructions, Pipelining, and Hazards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JALR example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auipc x1, 0x8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PC + (0x8 &lt;&lt; 12) =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JALR example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nop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auipc x1, 0x8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PC + (0x8 &lt;&lt; 12) = 0xc + 0x8000 = 0x800c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3374625"/>
            <a:ext cx="48482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861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1)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26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2)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7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7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3)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8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" name="Google Shape;156;p28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8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28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4)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" name="Google Shape;167;p29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29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9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29"/>
          <p:cNvGraphicFramePr/>
          <p:nvPr/>
        </p:nvGraphicFramePr>
        <p:xfrm>
          <a:off x="3947925" y="28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5)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30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30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30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30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2" name="Google Shape;182;p30"/>
          <p:cNvGraphicFramePr/>
          <p:nvPr/>
        </p:nvGraphicFramePr>
        <p:xfrm>
          <a:off x="3947925" y="28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Google Shape;183;p30"/>
          <p:cNvGraphicFramePr/>
          <p:nvPr/>
        </p:nvGraphicFramePr>
        <p:xfrm>
          <a:off x="4597400" y="32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6)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p31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31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31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31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31"/>
          <p:cNvGraphicFramePr/>
          <p:nvPr/>
        </p:nvGraphicFramePr>
        <p:xfrm>
          <a:off x="3947925" y="28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6" name="Google Shape;196;p31"/>
          <p:cNvGraphicFramePr/>
          <p:nvPr/>
        </p:nvGraphicFramePr>
        <p:xfrm>
          <a:off x="4597400" y="32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31"/>
          <p:cNvGraphicFramePr/>
          <p:nvPr/>
        </p:nvGraphicFramePr>
        <p:xfrm>
          <a:off x="5247000" y="3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8" name="Google Shape;198;p31"/>
          <p:cNvCxnSpPr/>
          <p:nvPr/>
        </p:nvCxnSpPr>
        <p:spPr>
          <a:xfrm flipH="1">
            <a:off x="5424750" y="1298800"/>
            <a:ext cx="16530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31"/>
          <p:cNvSpPr txBox="1"/>
          <p:nvPr/>
        </p:nvSpPr>
        <p:spPr>
          <a:xfrm>
            <a:off x="7110550" y="1095975"/>
            <a:ext cx="1298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ISA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beq, bne, blt, bge, bltu, bgeu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comparator units are required in the branch unit?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maximum branch jumping range?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+- 4 kiB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 immediate implicitly sets LSB to 0 (must be a multiple of 2 bytes). Why? Compressed ISA extension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How are branches resolved in a pipelined datapath?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Branch prediction and recovery/flushing on a mispredict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Bubble insertion / stalling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(cycle 6+)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30" y="4080025"/>
            <a:ext cx="3899968" cy="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i4. And x8, x1,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i5. Lw x9, 40(x1)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i6. Sw x10, 20(x6)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(i1)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8" name="Google Shape;208;p32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32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0" name="Google Shape;210;p32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p32"/>
          <p:cNvGraphicFramePr/>
          <p:nvPr/>
        </p:nvGraphicFramePr>
        <p:xfrm>
          <a:off x="3947925" y="286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32"/>
          <p:cNvGraphicFramePr/>
          <p:nvPr/>
        </p:nvGraphicFramePr>
        <p:xfrm>
          <a:off x="4597400" y="32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Google Shape;213;p32"/>
          <p:cNvGraphicFramePr/>
          <p:nvPr/>
        </p:nvGraphicFramePr>
        <p:xfrm>
          <a:off x="5247000" y="3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4" name="Google Shape;214;p32"/>
          <p:cNvCxnSpPr/>
          <p:nvPr/>
        </p:nvCxnSpPr>
        <p:spPr>
          <a:xfrm flipH="1">
            <a:off x="5424750" y="1298800"/>
            <a:ext cx="16530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2"/>
          <p:cNvSpPr txBox="1"/>
          <p:nvPr/>
        </p:nvSpPr>
        <p:spPr>
          <a:xfrm>
            <a:off x="7110550" y="1095975"/>
            <a:ext cx="1298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graphicFrame>
        <p:nvGraphicFramePr>
          <p:cNvPr id="216" name="Google Shape;216;p32"/>
          <p:cNvGraphicFramePr/>
          <p:nvPr/>
        </p:nvGraphicFramePr>
        <p:xfrm>
          <a:off x="5896350" y="40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F(xx)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7" name="Google Shape;217;p32"/>
          <p:cNvCxnSpPr/>
          <p:nvPr/>
        </p:nvCxnSpPr>
        <p:spPr>
          <a:xfrm flipH="1">
            <a:off x="5964175" y="1720150"/>
            <a:ext cx="1653000" cy="57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2"/>
          <p:cNvSpPr txBox="1"/>
          <p:nvPr/>
        </p:nvSpPr>
        <p:spPr>
          <a:xfrm>
            <a:off x="7649975" y="1517325"/>
            <a:ext cx="1298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</a:t>
            </a:r>
            <a:r>
              <a:rPr lang="en"/>
              <a:t>DONE!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6006600" y="4602425"/>
            <a:ext cx="2825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… </a:t>
            </a:r>
            <a:r>
              <a:rPr lang="en"/>
              <a:t>...</a:t>
            </a:r>
            <a:r>
              <a:rPr lang="en"/>
              <a:t>. etc... etc...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(round 2)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x6,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33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33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(round 2)</a:t>
            </a:r>
            <a:endParaRPr/>
          </a:p>
        </p:txBody>
      </p:sp>
      <p:sp>
        <p:nvSpPr>
          <p:cNvPr id="233" name="Google Shape;233;p34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x6,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Google Shape;235;p34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4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34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34"/>
          <p:cNvSpPr/>
          <p:nvPr/>
        </p:nvSpPr>
        <p:spPr>
          <a:xfrm>
            <a:off x="4578550" y="2446700"/>
            <a:ext cx="695400" cy="46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4093150" y="3017400"/>
            <a:ext cx="19743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here?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flow diagram (round 2)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334525" y="1069200"/>
            <a:ext cx="23145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x1, x2, x3 are initialized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x6,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x6,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1999500" y="169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35"/>
          <p:cNvGraphicFramePr/>
          <p:nvPr/>
        </p:nvGraphicFramePr>
        <p:xfrm>
          <a:off x="1999500" y="12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  <a:gridCol w="649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2649000" y="20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(i2)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3298500" y="247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{A33E78C5-F8D8-45CF-9CE2-20DB98833562}</a:tableStyleId>
              </a:tblPr>
              <a:tblGrid>
                <a:gridCol w="649500"/>
                <a:gridCol w="649500"/>
                <a:gridCol w="649500"/>
                <a:gridCol w="649500"/>
                <a:gridCol w="64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(i3)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35"/>
          <p:cNvSpPr/>
          <p:nvPr/>
        </p:nvSpPr>
        <p:spPr>
          <a:xfrm>
            <a:off x="4578550" y="2446700"/>
            <a:ext cx="695400" cy="46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311700" y="3063300"/>
            <a:ext cx="7983000" cy="19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Pipelining leads to hazards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Data hazards (read after write)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ALU -&gt; ALU dependency (add then add)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Memory -&gt; ALU dependency (lw then add)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ALU -&gt; Memory dependency (add then sw)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Memory -&gt; Memory dependency (lw then sw)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Control hazards (jal, jalr, branch)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Hazards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Pipelining Hazards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hazard is a situation that prevents starting the next instruction in the next clock cycle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Structural hazards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required resource is busy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hazards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Data dependency between nearby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hazards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Flow of execution depends on previous instruction (branches)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5818300" y="1574275"/>
            <a:ext cx="27156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i1. Add </a:t>
            </a:r>
            <a:r>
              <a:rPr b="1" lang="en">
                <a:solidFill>
                  <a:srgbClr val="FF0000"/>
                </a:solidFill>
              </a:rPr>
              <a:t>x6</a:t>
            </a:r>
            <a:r>
              <a:rPr lang="en"/>
              <a:t>, x1,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i2. Add x7, x3, x3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i3. Sub x8, </a:t>
            </a:r>
            <a:r>
              <a:rPr b="1" lang="en">
                <a:solidFill>
                  <a:srgbClr val="FF0000"/>
                </a:solidFill>
              </a:rPr>
              <a:t>x6</a:t>
            </a:r>
            <a:r>
              <a:rPr lang="en"/>
              <a:t>, 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7"/>
          <p:cNvCxnSpPr/>
          <p:nvPr/>
        </p:nvCxnSpPr>
        <p:spPr>
          <a:xfrm>
            <a:off x="2125300" y="1709175"/>
            <a:ext cx="3568500" cy="1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</a:t>
            </a:r>
            <a:r>
              <a:rPr lang="en"/>
              <a:t>Hazards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Depends on type of hazard you want to solve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hardware (duplicate ALUs, etc…)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more ports to memories (can read/write multiple values at a time!)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branch prediction to make educated guess about control flow!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Forward values as soon as they’re calculated (sometimes referred to as bypassing)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Stalling (a.k.a. adding bubbles a.k.a. interlocking)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always work but will cost performance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39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329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65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ISA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950" y="1093050"/>
            <a:ext cx="6432071" cy="202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950" y="3118275"/>
            <a:ext cx="6208381" cy="20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ISA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4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Jump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Jump and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commonly to jump within a +- 1 MiB range (PC relative)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Link = writeback of PC + 4, used to return from a function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Plain unconditional jumps writeback to x0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JALR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Jump and link register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less frequently to jump to any address (non-PC relative)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LUI + JALR is a common combination to jump across large ranges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also be paired with AUIPC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hazards are introduced by jumps in pipelined datapaths?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ISA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4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 load instructions, 20-bit U immediate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AUIPC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rd = PC + (imm&lt;&lt;12)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used to fetch the current 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LUI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/>
              <a:t>rd = imm &lt;&lt; 12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25" y="3187175"/>
            <a:ext cx="7267951" cy="13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 example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li x1,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jal x2,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li x1,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li x3, 200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 =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X3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 example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li x1,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jal x2,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li x1,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li x3, 200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 = PC + 4 = 0x4 + 4 = 0x8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 =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JALR example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li x1,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jalr x2, x1,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li x3,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li x3, 200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 =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 =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JALR example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0x0: li x1,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0x4: jalr x2, x1,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0x8: li x3,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0xc: li x3, 200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=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 = PC + 4 = 0x4 + 4 = 0x8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X3 =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