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E06770-4729-42BF-BB8C-BBB349AE5885}">
  <a:tblStyle styleId="{54E06770-4729-42BF-BB8C-BBB349AE58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3cb1e0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3cb1e0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3cb1e0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33cb1e0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pc+4 continues to execute. Then flush results if prediction was incorrect.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3cb1e00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3cb1e00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3cb1e0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33cb1e0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3cb1e00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3cb1e00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3cb1e00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33cb1e00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3cb1e00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3cb1e00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3cb1e00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33cb1e00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is that it takes two more cycles for AR1/AR2 to propagate through the regfile and ALU (then back to the regfile) than it takes the WE/AW to be applied to the regfile.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3cb1e00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3cb1e00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3cb1e00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3cb1e00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3cb1e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3cb1e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3cb1e00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3cb1e00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3cb1e00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3cb1e00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3cb1e00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3cb1e00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33cb1e00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33cb1e00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3cb1e00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33cb1e00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33cb1e00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33cb1e00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3cb1e0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3cb1e0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3cb1e00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3cb1e00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3cb1e0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3cb1e0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33cb1e00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33cb1e00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additional components on this slide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3cb1e00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3cb1e00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33cb1e00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33cb1e00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forwarding diagram here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3cb1e0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33cb1e0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Discussion 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Pipelining, hazards and FPGA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Hazard: jump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769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6335775" y="692925"/>
            <a:ext cx="2395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096      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     J 304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      ADD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304      ADD</a:t>
            </a:r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 rot="10800000">
            <a:off x="7460300" y="1760725"/>
            <a:ext cx="632400" cy="10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2"/>
          <p:cNvSpPr txBox="1"/>
          <p:nvPr/>
        </p:nvSpPr>
        <p:spPr>
          <a:xfrm>
            <a:off x="6508800" y="2968925"/>
            <a:ext cx="23958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Automatically fetched into pipeline, need to kill 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Hazard: conditional branch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69561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6748200" y="546525"/>
            <a:ext cx="2395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096      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      BEQ x1, x2, 200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       ADD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108      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112       ADD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Draw the datapath that would eliminate data hazards for a 3-stage pipeline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21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Draw the datapath that would eliminate data hazards for a 3-stage pipeline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6047" l="4021" r="2010" t="8649"/>
          <a:stretch/>
        </p:blipFill>
        <p:spPr>
          <a:xfrm>
            <a:off x="1183288" y="1312950"/>
            <a:ext cx="6777425" cy="356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2. Write verilog code to describe the control logic you drew above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Write verilog code to describe the control logic you drew above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ssign fwd1=(wa == rs1) &amp;&amp; (wa != 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lang="en"/>
              <a:t>ssign fwd2=(wa==rs2) &amp;&amp; (wa != 0)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15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724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Shown below is a portion of a prototype design for a pipelined CPU’s datapath that uses a register file with </a:t>
            </a:r>
            <a:r>
              <a:rPr b="1" lang="en"/>
              <a:t>synchronous reads and writes</a:t>
            </a:r>
            <a:r>
              <a:rPr lang="en"/>
              <a:t>. However, even ignoring any potential data hazards, this design does not function corretly - in particular, register type instructions. Explain what the error is caused by and add any extra components necessary to correct the design.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2439063"/>
            <a:ext cx="57721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13" y="1343025"/>
            <a:ext cx="59721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this register file has synchronous writes with asynchronous reads. Add appropriate forwarding to eliminate all data hazards.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2242375"/>
            <a:ext cx="56959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074725"/>
            <a:ext cx="60769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hazards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Structural Hazard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instruction in the pipeline may need a resource being used by another instruction in the pipeline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Solution: Stalling newer instruction, or adding more hardware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Hazard: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instruction may depend on a data value produced by an earlier instruction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Control Hazard (branches, exceptions)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instruction may depend on the next instruction’s address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LUT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LUT is short for “Look Up Table”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number of rows in the table is 2^N where N = number of input bits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is 1 row for every possible input combination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view the inputs as a single multiple bit wide wire, you can think of it as specifying an </a:t>
            </a:r>
            <a:r>
              <a:rPr i="1" lang="en" sz="1800"/>
              <a:t>address</a:t>
            </a:r>
            <a:r>
              <a:rPr lang="en" sz="1800"/>
              <a:t> in the LUT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designer determines what the output will be for each row of the table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functions with LUTs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can view the entries of an N-input LUT as being entries in a truth table for an N-input combinational logic block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Since the LUT contains a row for every possible combination of inputs, we can implement any combination function by specifying the output values for each row in the table.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function is this?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364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outputs 1 only when exactly 1 of A, B and C are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A&amp;(~B)&amp;(~C) | (~A)&amp;B&amp;(~C) | (~A)&amp;(~B)&amp;C</a:t>
            </a:r>
            <a:endParaRPr/>
          </a:p>
        </p:txBody>
      </p:sp>
      <p:graphicFrame>
        <p:nvGraphicFramePr>
          <p:cNvPr id="197" name="Google Shape;197;p34"/>
          <p:cNvGraphicFramePr/>
          <p:nvPr/>
        </p:nvGraphicFramePr>
        <p:xfrm>
          <a:off x="4572000" y="109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{54E06770-4729-42BF-BB8C-BBB349AE5885}</a:tableStyleId>
              </a:tblPr>
              <a:tblGrid>
                <a:gridCol w="847625"/>
                <a:gridCol w="847625"/>
                <a:gridCol w="847625"/>
                <a:gridCol w="847625"/>
                <a:gridCol w="847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larger LUTs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401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bottom half of the table looks like a repeat of the top half of the table except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top half of the table is when d is 0, the bottom half is when d is 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top and bottom halves of the table have different outputs.</a:t>
            </a:r>
            <a:endParaRPr sz="1800"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6950"/>
            <a:ext cx="3960351" cy="47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0" y="0"/>
            <a:ext cx="88645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82" y="0"/>
            <a:ext cx="87398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hazard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Memory access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Register files have multiple ports (2 read, 1 write)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Separate instruction memory and data memory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24975"/>
            <a:ext cx="2816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 &lt;- x0 + 10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x4 &lt;- x1 + 3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x5 &lt;- x1 + 5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400" y="1061551"/>
            <a:ext cx="7049724" cy="31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7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215525" y="107275"/>
            <a:ext cx="36171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5744975" y="10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{54E06770-4729-42BF-BB8C-BBB349AE5885}</a:tableStyleId>
              </a:tblPr>
              <a:tblGrid>
                <a:gridCol w="771825"/>
                <a:gridCol w="771825"/>
                <a:gridCol w="771825"/>
                <a:gridCol w="771825"/>
              </a:tblGrid>
              <a:tr h="76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x1 &lt;- x0 + 10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x4 &lt;- x1 + 3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x5 &lt;- x1 + 5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IF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EX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ID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IF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MA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?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ID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WB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?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25" y="1302999"/>
            <a:ext cx="5364575" cy="241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Hazard: Stalling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88" y="1090275"/>
            <a:ext cx="849242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0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hazard: stalling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9650"/>
            <a:ext cx="5417924" cy="24376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9"/>
          <p:cNvGraphicFramePr/>
          <p:nvPr/>
        </p:nvGraphicFramePr>
        <p:xfrm>
          <a:off x="5744975" y="10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{54E06770-4729-42BF-BB8C-BBB349AE5885}</a:tableStyleId>
              </a:tblPr>
              <a:tblGrid>
                <a:gridCol w="771825"/>
                <a:gridCol w="771825"/>
                <a:gridCol w="771825"/>
                <a:gridCol w="771825"/>
              </a:tblGrid>
              <a:tr h="76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x1 &lt;- x0 + 10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x4 &lt;- x1 + 3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x5 &lt;- x1 + 5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IF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EX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ID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IF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MA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ID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IF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WB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ID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IF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EX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ID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MA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EX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WB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MA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19"/>
          <p:cNvSpPr txBox="1"/>
          <p:nvPr/>
        </p:nvSpPr>
        <p:spPr>
          <a:xfrm>
            <a:off x="599150" y="3967175"/>
            <a:ext cx="44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register file can be written and read at the same 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Hazard: forwarding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88" y="1090275"/>
            <a:ext cx="849242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Hazard: forwarding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9650"/>
            <a:ext cx="5417924" cy="24376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1"/>
          <p:cNvGraphicFramePr/>
          <p:nvPr/>
        </p:nvGraphicFramePr>
        <p:xfrm>
          <a:off x="5744975" y="10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{54E06770-4729-42BF-BB8C-BBB349AE5885}</a:tableStyleId>
              </a:tblPr>
              <a:tblGrid>
                <a:gridCol w="771825"/>
                <a:gridCol w="771825"/>
                <a:gridCol w="771825"/>
                <a:gridCol w="771825"/>
              </a:tblGrid>
              <a:tr h="76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x1 &lt;- x0 + 10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x4 &lt;- x1 + 3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x5 &lt;- x1 + 5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IF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EX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ID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IF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MA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EX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ID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WB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MA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EX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WB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MA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WB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