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B7101BA-AF89-468A-8A73-C3681B49EAC1}">
  <a:tblStyle styleId="{3B7101BA-AF89-468A-8A73-C3681B49EAC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633cb1e002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633cb1e002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633cb1e002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633cb1e002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Assume pc+4 continues to execute. Then flush results if prediction was incorrect.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652990da25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652990da2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652990da25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652990da25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652990da25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652990da25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633cb1e002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633cb1e002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633cb1e002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633cb1e002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is that it takes two more cycles for AR1/AR2 to propagate through the regfile and ALU (then back to the regfile) than it takes the WE/AW to be applied to the regfile. 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633cb1e002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633cb1e002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633cb1e002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633cb1e002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652990da2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652990da2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33cb1e00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33cb1e00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652990da25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652990da25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652990da25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652990da25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652990da25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652990da25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652990da25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652990da25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652990da25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652990da25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652990da25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652990da25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652990da25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652990da25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652990da25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652990da25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652990da25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652990da25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652990da25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652990da25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33cb1e00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33cb1e00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652990da25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652990da25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633cb1e002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633cb1e002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633cb1e00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633cb1e00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633cb1e002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633cb1e002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Draw the additional components on this slide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633cb1e002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633cb1e002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633cb1e002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633cb1e002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Draw the forwarding diagram here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633cb1e002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633cb1e002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png"/><Relationship Id="rId4" Type="http://schemas.openxmlformats.org/officeDocument/2006/relationships/image" Target="../media/image1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png"/><Relationship Id="rId4" Type="http://schemas.openxmlformats.org/officeDocument/2006/relationships/image" Target="../media/image1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0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9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5.png"/><Relationship Id="rId4" Type="http://schemas.openxmlformats.org/officeDocument/2006/relationships/image" Target="../media/image17.png"/><Relationship Id="rId5" Type="http://schemas.openxmlformats.org/officeDocument/2006/relationships/image" Target="../media/image16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8207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Discussion 8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Pipeline Hazards, MOS Switch, CMOS Logic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Control Hazard: jump</a:t>
            </a:r>
            <a:endParaRPr/>
          </a:p>
        </p:txBody>
      </p:sp>
      <p:pic>
        <p:nvPicPr>
          <p:cNvPr id="115" name="Google Shape;11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6076950" cy="318135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22"/>
          <p:cNvSpPr txBox="1"/>
          <p:nvPr/>
        </p:nvSpPr>
        <p:spPr>
          <a:xfrm>
            <a:off x="6335775" y="692925"/>
            <a:ext cx="2395800" cy="17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096       ADD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100      J 304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104      ADD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……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304      ADD</a:t>
            </a:r>
            <a:endParaRPr/>
          </a:p>
        </p:txBody>
      </p:sp>
      <p:cxnSp>
        <p:nvCxnSpPr>
          <p:cNvPr id="117" name="Google Shape;117;p22"/>
          <p:cNvCxnSpPr/>
          <p:nvPr/>
        </p:nvCxnSpPr>
        <p:spPr>
          <a:xfrm rot="10800000">
            <a:off x="7460300" y="1760725"/>
            <a:ext cx="632400" cy="104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8" name="Google Shape;118;p22"/>
          <p:cNvSpPr txBox="1"/>
          <p:nvPr/>
        </p:nvSpPr>
        <p:spPr>
          <a:xfrm>
            <a:off x="6508800" y="2968925"/>
            <a:ext cx="2395800" cy="6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Automatically fetched into pipeline, need to kill it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Control Hazard: conditional branch</a:t>
            </a:r>
            <a:endParaRPr/>
          </a:p>
        </p:txBody>
      </p:sp>
      <p:pic>
        <p:nvPicPr>
          <p:cNvPr id="124" name="Google Shape;12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17725"/>
            <a:ext cx="6956134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3"/>
          <p:cNvSpPr txBox="1"/>
          <p:nvPr/>
        </p:nvSpPr>
        <p:spPr>
          <a:xfrm>
            <a:off x="6748200" y="546525"/>
            <a:ext cx="2395800" cy="17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096       ADD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100       BEQ x1, x2, 200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104       ADD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108       ADD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112       ADD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Forwarding vs. Stalling</a:t>
            </a:r>
            <a:endParaRPr/>
          </a:p>
        </p:txBody>
      </p:sp>
      <p:sp>
        <p:nvSpPr>
          <p:cNvPr id="131" name="Google Shape;131;p24"/>
          <p:cNvSpPr txBox="1"/>
          <p:nvPr>
            <p:ph idx="1" type="body"/>
          </p:nvPr>
        </p:nvSpPr>
        <p:spPr>
          <a:xfrm>
            <a:off x="311700" y="1152475"/>
            <a:ext cx="8520600" cy="37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There are many ways to implement a combination of forwarding or stalling in a pipelined datapath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You have to find the right tradeoff between a longer critical path, balancing pipeline stage delays, and pipeline stalled cycles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Consider an Load -&gt; ALU dependency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Could forward the load result the same cycle and incur a long critical path but have no stall cycles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Could stall the ALU instruction 1 cycle until the load result is in a pipeline register but get a shorter critical path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What is better? Try both and see!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Intuitively the longer critical path would make the pipeline stages very unbalanced and would hurt max frequency (fmax) more than it would help latency (CPI)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Iron Law: Execution time = # Insns * CPI * T_clk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 txBox="1"/>
          <p:nvPr>
            <p:ph type="title"/>
          </p:nvPr>
        </p:nvSpPr>
        <p:spPr>
          <a:xfrm>
            <a:off x="311700" y="113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HW5 #3 Branch Clarification</a:t>
            </a:r>
            <a:endParaRPr/>
          </a:p>
        </p:txBody>
      </p:sp>
      <p:sp>
        <p:nvSpPr>
          <p:cNvPr id="137" name="Google Shape;137;p25"/>
          <p:cNvSpPr txBox="1"/>
          <p:nvPr>
            <p:ph idx="1" type="body"/>
          </p:nvPr>
        </p:nvSpPr>
        <p:spPr>
          <a:xfrm>
            <a:off x="311700" y="4249325"/>
            <a:ext cx="8520600" cy="81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What’s the resolution latency of a branch instruction for the 5-stage pipeline from lecture? How many instructions need to be killed?</a:t>
            </a:r>
            <a:endParaRPr/>
          </a:p>
        </p:txBody>
      </p:sp>
      <p:pic>
        <p:nvPicPr>
          <p:cNvPr id="138" name="Google Shape;13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4375" y="622075"/>
            <a:ext cx="7295251" cy="3687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6"/>
          <p:cNvSpPr txBox="1"/>
          <p:nvPr>
            <p:ph type="title"/>
          </p:nvPr>
        </p:nvSpPr>
        <p:spPr>
          <a:xfrm>
            <a:off x="311700" y="113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HW5 #3 Branch Clarification</a:t>
            </a:r>
            <a:endParaRPr/>
          </a:p>
        </p:txBody>
      </p:sp>
      <p:sp>
        <p:nvSpPr>
          <p:cNvPr id="144" name="Google Shape;144;p26"/>
          <p:cNvSpPr txBox="1"/>
          <p:nvPr>
            <p:ph idx="1" type="body"/>
          </p:nvPr>
        </p:nvSpPr>
        <p:spPr>
          <a:xfrm>
            <a:off x="311700" y="4249325"/>
            <a:ext cx="8520600" cy="81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How should we implement a branch always taken naive predictor? Waiting until the ALU for the branch target address doesn’t make sense.</a:t>
            </a:r>
            <a:endParaRPr/>
          </a:p>
        </p:txBody>
      </p:sp>
      <p:pic>
        <p:nvPicPr>
          <p:cNvPr id="145" name="Google Shape;14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4375" y="622075"/>
            <a:ext cx="7295251" cy="3687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7"/>
          <p:cNvSpPr txBox="1"/>
          <p:nvPr>
            <p:ph type="title"/>
          </p:nvPr>
        </p:nvSpPr>
        <p:spPr>
          <a:xfrm>
            <a:off x="311700" y="152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</p:txBody>
      </p:sp>
      <p:sp>
        <p:nvSpPr>
          <p:cNvPr id="151" name="Google Shape;151;p27"/>
          <p:cNvSpPr txBox="1"/>
          <p:nvPr>
            <p:ph idx="1" type="body"/>
          </p:nvPr>
        </p:nvSpPr>
        <p:spPr>
          <a:xfrm>
            <a:off x="311700" y="7249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Shown below is a portion of a prototype design for a pipelined CPU’s datapath that uses a register file with </a:t>
            </a:r>
            <a:r>
              <a:rPr b="1" lang="en"/>
              <a:t>synchronous reads and writes</a:t>
            </a:r>
            <a:r>
              <a:rPr lang="en"/>
              <a:t>. However, even ignoring any potential data hazards, this design does not function correctly - in particular, register type instructions. Explain what the error is caused by and add any extra components necessary to correct the design.</a:t>
            </a:r>
            <a:endParaRPr/>
          </a:p>
        </p:txBody>
      </p:sp>
      <p:pic>
        <p:nvPicPr>
          <p:cNvPr id="152" name="Google Shape;15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5925" y="2439063"/>
            <a:ext cx="5772150" cy="258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</p:txBody>
      </p:sp>
      <p:pic>
        <p:nvPicPr>
          <p:cNvPr id="158" name="Google Shape;15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5913" y="1343025"/>
            <a:ext cx="5972175" cy="245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</p:txBody>
      </p:sp>
      <p:sp>
        <p:nvSpPr>
          <p:cNvPr id="164" name="Google Shape;164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Now this register file has synchronous writes with asynchronous reads. Add appropriate forwarding to eliminate all data hazards.</a:t>
            </a:r>
            <a:endParaRPr/>
          </a:p>
        </p:txBody>
      </p:sp>
      <p:pic>
        <p:nvPicPr>
          <p:cNvPr id="165" name="Google Shape;16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4025" y="2242375"/>
            <a:ext cx="5695950" cy="249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2</a:t>
            </a:r>
            <a:endParaRPr/>
          </a:p>
        </p:txBody>
      </p:sp>
      <p:pic>
        <p:nvPicPr>
          <p:cNvPr id="171" name="Google Shape;17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3525" y="1074725"/>
            <a:ext cx="6076950" cy="357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MOS Switch</a:t>
            </a:r>
            <a:endParaRPr/>
          </a:p>
        </p:txBody>
      </p:sp>
      <p:pic>
        <p:nvPicPr>
          <p:cNvPr id="177" name="Google Shape;17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725" y="1170125"/>
            <a:ext cx="8210550" cy="379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Pipeline hazards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Structural Hazard</a:t>
            </a:r>
            <a:endParaRPr sz="24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An instruction in the pipeline may need a resource being used by another instruction in the pipeline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Solution: Stalling newer instruction, or adding more hardware</a:t>
            </a:r>
            <a:endParaRPr sz="18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Data Hazard:</a:t>
            </a:r>
            <a:endParaRPr sz="24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An instruction may depend on a data value produced by an earlier instruction</a:t>
            </a:r>
            <a:endParaRPr sz="18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Control Hazard (branches, exceptions)</a:t>
            </a:r>
            <a:endParaRPr sz="24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An instruction may depend on the next instruction’s address</a:t>
            </a:r>
            <a:endParaRPr sz="18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MOS Switch</a:t>
            </a:r>
            <a:endParaRPr/>
          </a:p>
        </p:txBody>
      </p:sp>
      <p:cxnSp>
        <p:nvCxnSpPr>
          <p:cNvPr id="183" name="Google Shape;183;p32"/>
          <p:cNvCxnSpPr/>
          <p:nvPr/>
        </p:nvCxnSpPr>
        <p:spPr>
          <a:xfrm>
            <a:off x="4578725" y="1803575"/>
            <a:ext cx="0" cy="286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4" name="Google Shape;184;p32"/>
          <p:cNvSpPr txBox="1"/>
          <p:nvPr/>
        </p:nvSpPr>
        <p:spPr>
          <a:xfrm>
            <a:off x="1510025" y="1562125"/>
            <a:ext cx="1461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ON/OFF Model</a:t>
            </a:r>
            <a:endParaRPr/>
          </a:p>
        </p:txBody>
      </p:sp>
      <p:sp>
        <p:nvSpPr>
          <p:cNvPr id="185" name="Google Shape;185;p32"/>
          <p:cNvSpPr txBox="1"/>
          <p:nvPr/>
        </p:nvSpPr>
        <p:spPr>
          <a:xfrm>
            <a:off x="5782387" y="1562125"/>
            <a:ext cx="2023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“More Realistic”</a:t>
            </a:r>
            <a:r>
              <a:rPr lang="en"/>
              <a:t> Model</a:t>
            </a:r>
            <a:endParaRPr/>
          </a:p>
        </p:txBody>
      </p:sp>
      <p:pic>
        <p:nvPicPr>
          <p:cNvPr id="186" name="Google Shape;18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400" y="2453573"/>
            <a:ext cx="4166635" cy="206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02575" y="2399250"/>
            <a:ext cx="4183431" cy="206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MOS Switch</a:t>
            </a:r>
            <a:endParaRPr/>
          </a:p>
        </p:txBody>
      </p:sp>
      <p:pic>
        <p:nvPicPr>
          <p:cNvPr id="193" name="Google Shape;19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2050" y="956925"/>
            <a:ext cx="6819900" cy="2657475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33"/>
          <p:cNvSpPr txBox="1"/>
          <p:nvPr/>
        </p:nvSpPr>
        <p:spPr>
          <a:xfrm>
            <a:off x="357375" y="3727550"/>
            <a:ext cx="84750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Source of NMOS always at lower voltage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Source of PMOS always at higher voltage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The ‘effective’ source node can change depending on the voltage at the MOS’ terminals</a:t>
            </a:r>
            <a:endParaRPr sz="18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Switch Logic</a:t>
            </a:r>
            <a:endParaRPr/>
          </a:p>
        </p:txBody>
      </p:sp>
      <p:pic>
        <p:nvPicPr>
          <p:cNvPr id="200" name="Google Shape;20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3225" y="1175550"/>
            <a:ext cx="4339425" cy="364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CMOS Inverter</a:t>
            </a:r>
            <a:endParaRPr/>
          </a:p>
        </p:txBody>
      </p:sp>
      <p:pic>
        <p:nvPicPr>
          <p:cNvPr id="206" name="Google Shape;20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1073" y="1341900"/>
            <a:ext cx="5479450" cy="314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59125" y="1341899"/>
            <a:ext cx="2673175" cy="238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Inverter VTC</a:t>
            </a:r>
            <a:endParaRPr/>
          </a:p>
        </p:txBody>
      </p:sp>
      <p:pic>
        <p:nvPicPr>
          <p:cNvPr id="213" name="Google Shape;213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2175" y="1104950"/>
            <a:ext cx="6899644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Inverter VTC</a:t>
            </a:r>
            <a:endParaRPr/>
          </a:p>
        </p:txBody>
      </p:sp>
      <p:pic>
        <p:nvPicPr>
          <p:cNvPr id="219" name="Google Shape;219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9425" y="1115675"/>
            <a:ext cx="6905147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Inverter VTC</a:t>
            </a:r>
            <a:endParaRPr/>
          </a:p>
        </p:txBody>
      </p:sp>
      <p:pic>
        <p:nvPicPr>
          <p:cNvPr id="225" name="Google Shape;225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8200" y="1597175"/>
            <a:ext cx="2954675" cy="281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Inverter VTC</a:t>
            </a:r>
            <a:endParaRPr/>
          </a:p>
        </p:txBody>
      </p:sp>
      <p:pic>
        <p:nvPicPr>
          <p:cNvPr id="231" name="Google Shape;231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1650" y="1663975"/>
            <a:ext cx="7163725" cy="303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CMOS Logic</a:t>
            </a:r>
            <a:endParaRPr/>
          </a:p>
        </p:txBody>
      </p:sp>
      <p:pic>
        <p:nvPicPr>
          <p:cNvPr id="237" name="Google Shape;237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6150" y="1550325"/>
            <a:ext cx="4019550" cy="2905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40"/>
          <p:cNvPicPr preferRelativeResize="0"/>
          <p:nvPr/>
        </p:nvPicPr>
        <p:blipFill rotWithShape="1">
          <a:blip r:embed="rId4">
            <a:alphaModFix/>
          </a:blip>
          <a:srcRect b="0" l="54233" r="0" t="0"/>
          <a:stretch/>
        </p:blipFill>
        <p:spPr>
          <a:xfrm>
            <a:off x="5252175" y="567575"/>
            <a:ext cx="2946926" cy="2238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40"/>
          <p:cNvPicPr preferRelativeResize="0"/>
          <p:nvPr/>
        </p:nvPicPr>
        <p:blipFill rotWithShape="1">
          <a:blip r:embed="rId5">
            <a:alphaModFix/>
          </a:blip>
          <a:srcRect b="0" l="50009" r="0" t="0"/>
          <a:stretch/>
        </p:blipFill>
        <p:spPr>
          <a:xfrm>
            <a:off x="5219600" y="3023925"/>
            <a:ext cx="3285501" cy="186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CMOS Logic</a:t>
            </a:r>
            <a:endParaRPr/>
          </a:p>
        </p:txBody>
      </p:sp>
      <p:sp>
        <p:nvSpPr>
          <p:cNvPr id="245" name="Google Shape;245;p41"/>
          <p:cNvSpPr txBox="1"/>
          <p:nvPr/>
        </p:nvSpPr>
        <p:spPr>
          <a:xfrm>
            <a:off x="423725" y="11355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XNOR: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Structural hazard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Memory access</a:t>
            </a:r>
            <a:endParaRPr sz="24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Register files have multiple ports (2 read, 1 write)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Separate instruction memory and data memory</a:t>
            </a:r>
            <a:endParaRPr sz="18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CMOS Logic</a:t>
            </a:r>
            <a:endParaRPr/>
          </a:p>
        </p:txBody>
      </p:sp>
      <p:sp>
        <p:nvSpPr>
          <p:cNvPr id="251" name="Google Shape;251;p42"/>
          <p:cNvSpPr txBox="1"/>
          <p:nvPr/>
        </p:nvSpPr>
        <p:spPr>
          <a:xfrm>
            <a:off x="423725" y="11355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AND2</a:t>
            </a:r>
            <a:r>
              <a:rPr lang="en"/>
              <a:t>: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165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Hazard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424975"/>
            <a:ext cx="2816100" cy="72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x1 &lt;- x0 + 10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x4 &lt;- x1 + 3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x5 &lt;- x1 + 5</a:t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5400" y="1061551"/>
            <a:ext cx="7049724" cy="317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178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Hazard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5215525" y="107275"/>
            <a:ext cx="3617100" cy="48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81" name="Google Shape;81;p17"/>
          <p:cNvGraphicFramePr/>
          <p:nvPr/>
        </p:nvGraphicFramePr>
        <p:xfrm>
          <a:off x="5744975" y="107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{3B7101BA-AF89-468A-8A73-C3681B49EAC1}</a:tableStyleId>
              </a:tblPr>
              <a:tblGrid>
                <a:gridCol w="771825"/>
                <a:gridCol w="771825"/>
                <a:gridCol w="771825"/>
                <a:gridCol w="771825"/>
              </a:tblGrid>
              <a:tr h="766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Time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x1 &lt;- x0 + 10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8761D"/>
                          </a:solidFill>
                        </a:rPr>
                        <a:t>x4 &lt;- x1 + 3</a:t>
                      </a:r>
                      <a:endParaRPr>
                        <a:solidFill>
                          <a:srgbClr val="38761D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00FF"/>
                          </a:solidFill>
                        </a:rPr>
                        <a:t>x5 &lt;- x1 + 5</a:t>
                      </a:r>
                      <a:endParaRPr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84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IF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38761D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84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ID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8761D"/>
                          </a:solidFill>
                        </a:rPr>
                        <a:t>IF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84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EX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8761D"/>
                          </a:solidFill>
                        </a:rPr>
                        <a:t>ID</a:t>
                      </a:r>
                      <a:endParaRPr>
                        <a:solidFill>
                          <a:srgbClr val="38761D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00FF"/>
                          </a:solidFill>
                        </a:rPr>
                        <a:t>IF</a:t>
                      </a:r>
                      <a:endParaRPr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84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MA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8761D"/>
                          </a:solidFill>
                        </a:rPr>
                        <a:t>?</a:t>
                      </a:r>
                      <a:endParaRPr>
                        <a:solidFill>
                          <a:srgbClr val="38761D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00FF"/>
                          </a:solidFill>
                        </a:rPr>
                        <a:t>ID</a:t>
                      </a:r>
                      <a:endParaRPr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84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WB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38761D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00FF"/>
                          </a:solidFill>
                        </a:rPr>
                        <a:t>?</a:t>
                      </a:r>
                      <a:endParaRPr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84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38761D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84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84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725" y="1302999"/>
            <a:ext cx="5364575" cy="2413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Hazard: Stalling</a:t>
            </a:r>
            <a:endParaRPr/>
          </a:p>
        </p:txBody>
      </p:sp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788" y="1090275"/>
            <a:ext cx="8492428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205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hazard: stalling</a:t>
            </a:r>
            <a:endParaRPr/>
          </a:p>
        </p:txBody>
      </p:sp>
      <p:pic>
        <p:nvPicPr>
          <p:cNvPr id="94" name="Google Shape;9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449650"/>
            <a:ext cx="5417924" cy="24376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5" name="Google Shape;95;p19"/>
          <p:cNvGraphicFramePr/>
          <p:nvPr/>
        </p:nvGraphicFramePr>
        <p:xfrm>
          <a:off x="5744975" y="107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{3B7101BA-AF89-468A-8A73-C3681B49EAC1}</a:tableStyleId>
              </a:tblPr>
              <a:tblGrid>
                <a:gridCol w="771825"/>
                <a:gridCol w="771825"/>
                <a:gridCol w="771825"/>
                <a:gridCol w="771825"/>
              </a:tblGrid>
              <a:tr h="766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Time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x1 &lt;- x0 + 10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8761D"/>
                          </a:solidFill>
                        </a:rPr>
                        <a:t>x4 &lt;- x1 + 3</a:t>
                      </a:r>
                      <a:endParaRPr>
                        <a:solidFill>
                          <a:srgbClr val="38761D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00FF"/>
                          </a:solidFill>
                        </a:rPr>
                        <a:t>x5 &lt;- x1 + 5</a:t>
                      </a:r>
                      <a:endParaRPr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84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IF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38761D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84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ID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8761D"/>
                          </a:solidFill>
                        </a:rPr>
                        <a:t>IF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84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EX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8761D"/>
                          </a:solidFill>
                        </a:rPr>
                        <a:t>ID</a:t>
                      </a:r>
                      <a:endParaRPr>
                        <a:solidFill>
                          <a:srgbClr val="38761D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00FF"/>
                          </a:solidFill>
                        </a:rPr>
                        <a:t>IF</a:t>
                      </a:r>
                      <a:endParaRPr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84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MA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8761D"/>
                          </a:solidFill>
                        </a:rPr>
                        <a:t>ID</a:t>
                      </a:r>
                      <a:endParaRPr>
                        <a:solidFill>
                          <a:srgbClr val="38761D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00FF"/>
                          </a:solidFill>
                        </a:rPr>
                        <a:t>IF</a:t>
                      </a:r>
                      <a:endParaRPr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84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WB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8761D"/>
                          </a:solidFill>
                        </a:rPr>
                        <a:t>ID</a:t>
                      </a:r>
                      <a:endParaRPr>
                        <a:solidFill>
                          <a:srgbClr val="38761D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00FF"/>
                          </a:solidFill>
                        </a:rPr>
                        <a:t>IF</a:t>
                      </a:r>
                      <a:endParaRPr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84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8761D"/>
                          </a:solidFill>
                        </a:rPr>
                        <a:t>ID</a:t>
                      </a:r>
                      <a:endParaRPr>
                        <a:solidFill>
                          <a:srgbClr val="38761D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00FF"/>
                          </a:solidFill>
                        </a:rPr>
                        <a:t>IF</a:t>
                      </a:r>
                      <a:endParaRPr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84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8761D"/>
                          </a:solidFill>
                        </a:rPr>
                        <a:t>EX</a:t>
                      </a:r>
                      <a:endParaRPr>
                        <a:solidFill>
                          <a:srgbClr val="38761D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00FF"/>
                          </a:solidFill>
                        </a:rPr>
                        <a:t>ID</a:t>
                      </a:r>
                      <a:endParaRPr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84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8761D"/>
                          </a:solidFill>
                        </a:rPr>
                        <a:t>MA</a:t>
                      </a:r>
                      <a:endParaRPr>
                        <a:solidFill>
                          <a:srgbClr val="38761D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00FF"/>
                          </a:solidFill>
                        </a:rPr>
                        <a:t>EX</a:t>
                      </a:r>
                      <a:endParaRPr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96" name="Google Shape;96;p19"/>
          <p:cNvSpPr txBox="1"/>
          <p:nvPr/>
        </p:nvSpPr>
        <p:spPr>
          <a:xfrm>
            <a:off x="599150" y="3967175"/>
            <a:ext cx="4405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Assume register file can be written and read at the same time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Hazard: forwarding</a:t>
            </a:r>
            <a:endParaRPr/>
          </a:p>
        </p:txBody>
      </p:sp>
      <p:pic>
        <p:nvPicPr>
          <p:cNvPr id="102" name="Google Shape;10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788" y="1090275"/>
            <a:ext cx="8492428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Hazard: forwarding</a:t>
            </a:r>
            <a:endParaRPr/>
          </a:p>
        </p:txBody>
      </p:sp>
      <p:pic>
        <p:nvPicPr>
          <p:cNvPr id="108" name="Google Shape;10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449650"/>
            <a:ext cx="5417924" cy="24376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9" name="Google Shape;109;p21"/>
          <p:cNvGraphicFramePr/>
          <p:nvPr/>
        </p:nvGraphicFramePr>
        <p:xfrm>
          <a:off x="5744975" y="107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{3B7101BA-AF89-468A-8A73-C3681B49EAC1}</a:tableStyleId>
              </a:tblPr>
              <a:tblGrid>
                <a:gridCol w="771825"/>
                <a:gridCol w="771825"/>
                <a:gridCol w="771825"/>
                <a:gridCol w="771825"/>
              </a:tblGrid>
              <a:tr h="766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Time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x1 &lt;- x0 + 10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8761D"/>
                          </a:solidFill>
                        </a:rPr>
                        <a:t>x4 &lt;- x1 + 3</a:t>
                      </a:r>
                      <a:endParaRPr>
                        <a:solidFill>
                          <a:srgbClr val="38761D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00FF"/>
                          </a:solidFill>
                        </a:rPr>
                        <a:t>x5 &lt;- x1 + 5</a:t>
                      </a:r>
                      <a:endParaRPr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84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IF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38761D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84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ID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8761D"/>
                          </a:solidFill>
                        </a:rPr>
                        <a:t>IF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84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EX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8761D"/>
                          </a:solidFill>
                        </a:rPr>
                        <a:t>ID</a:t>
                      </a:r>
                      <a:endParaRPr>
                        <a:solidFill>
                          <a:srgbClr val="38761D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00FF"/>
                          </a:solidFill>
                        </a:rPr>
                        <a:t>IF</a:t>
                      </a:r>
                      <a:endParaRPr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84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MA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8761D"/>
                          </a:solidFill>
                        </a:rPr>
                        <a:t>EX</a:t>
                      </a:r>
                      <a:endParaRPr>
                        <a:solidFill>
                          <a:srgbClr val="38761D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00FF"/>
                          </a:solidFill>
                        </a:rPr>
                        <a:t>ID</a:t>
                      </a:r>
                      <a:endParaRPr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84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WB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8761D"/>
                          </a:solidFill>
                        </a:rPr>
                        <a:t>MA</a:t>
                      </a:r>
                      <a:endParaRPr>
                        <a:solidFill>
                          <a:srgbClr val="38761D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00FF"/>
                          </a:solidFill>
                        </a:rPr>
                        <a:t>EX</a:t>
                      </a:r>
                      <a:endParaRPr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84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8761D"/>
                          </a:solidFill>
                        </a:rPr>
                        <a:t>WB</a:t>
                      </a:r>
                      <a:endParaRPr>
                        <a:solidFill>
                          <a:srgbClr val="38761D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00FF"/>
                          </a:solidFill>
                        </a:rPr>
                        <a:t>MA</a:t>
                      </a:r>
                      <a:endParaRPr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84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00FF"/>
                          </a:solidFill>
                        </a:rPr>
                        <a:t>WB</a:t>
                      </a:r>
                      <a:endParaRPr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84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