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2990da2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2990da2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2990da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2990da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2990da2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2990da2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2990da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2990da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f69f24a3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f69f24a3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69f24a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69f24a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69f24a3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69f24a3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69f24a3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69f24a3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69f24a3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69f24a3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69f24a3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f69f24a3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2990d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2990d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69f24a3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69f24a3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f69f24a3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f69f24a3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f69f24a3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f69f24a3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69f24a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f69f24a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69f24a3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f69f24a3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69f24a3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69f24a3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f69f24a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f69f24a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f69f24a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f69f24a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69f24a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69f24a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2990da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2990da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2990da2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2990da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69f24a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69f24a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69f24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69f24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69f24a3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69f24a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2990da2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2990da2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2990da2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2990da2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 Switch, VTCs, CMOS Gates, Sizing, RC Delay, Logical Effort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VTC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25" y="1115675"/>
            <a:ext cx="690514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VTC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00" y="1597175"/>
            <a:ext cx="2954675" cy="28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VTC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50" y="1663975"/>
            <a:ext cx="7163725" cy="30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CMOS Logic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50" y="1550325"/>
            <a:ext cx="40195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4">
            <a:alphaModFix/>
          </a:blip>
          <a:srcRect b="0" l="54233" r="0" t="0"/>
          <a:stretch/>
        </p:blipFill>
        <p:spPr>
          <a:xfrm>
            <a:off x="5252175" y="567575"/>
            <a:ext cx="2946926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5">
            <a:alphaModFix/>
          </a:blip>
          <a:srcRect b="0" l="50009" r="0" t="0"/>
          <a:stretch/>
        </p:blipFill>
        <p:spPr>
          <a:xfrm>
            <a:off x="5219600" y="3023925"/>
            <a:ext cx="3285501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Sizing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99" y="712925"/>
            <a:ext cx="7496599" cy="27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11700" y="3317000"/>
            <a:ext cx="8520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R_{on} of each FET is inversely proportional to its width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Assume V_{th,n} = V_{th,p}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Assume R_{on,n} = R_{on,p} for the same width unless otherwise specified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Wp = Wn = switching threshold of Vdd/2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Wp &gt;&gt; Wn, Vm approaches VDD | If Wn &gt;&gt; Wp, Vm approaches 0 (exponentially)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RC Delay (High -&gt; Low)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88" y="1017725"/>
            <a:ext cx="604198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6507200" y="1067250"/>
            <a:ext cx="23250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High to low output transition time governed by strength of NMOS pulling 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lower the time constant by increasing the NMOS width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RC Delay (Low -&gt; High)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5852175" cy="397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6507200" y="1067250"/>
            <a:ext cx="23250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Low to high</a:t>
            </a:r>
            <a:r>
              <a:rPr lang="en" sz="1800"/>
              <a:t> output transition time governed by strength of PMOS pulling high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lower the time constant by increasing the PMOS width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</a:t>
            </a:r>
            <a:r>
              <a:rPr lang="en"/>
              <a:t> Sizing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761100" y="1017725"/>
            <a:ext cx="5071200" cy="3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Cin (gate input capacitance) and Cp (intrinsic drain capacitance) are proportional to W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You may see Cp referred to Cd in other sources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Cp = γ Cin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How does the inverter delay change if either PMOS/NMOS width is doubled?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If both widths are doubled, does the intrinsic (unloaded) delay improve?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Inverters are usually sized to equalize high-&gt;low and low-&gt;high delays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50" y="1178188"/>
            <a:ext cx="28832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Delay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498800"/>
            <a:ext cx="77667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t_{p,inv} = R_{eq} (C_{p,tot} + C_L)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= R_{eq} C_{p,tot} (1 + (C_L / C_{p,tot}))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= R_{eq} C_{p,tot} (1 + (C_L / C_{in} </a:t>
            </a:r>
            <a:r>
              <a:rPr lang="en">
                <a:solidFill>
                  <a:schemeClr val="dk1"/>
                </a:solidFill>
              </a:rPr>
              <a:t>γ))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= R_{eq} C_{p,tot} (1 + (f / γ))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= tau_{inv} (1 + </a:t>
            </a:r>
            <a:r>
              <a:rPr lang="en">
                <a:solidFill>
                  <a:schemeClr val="dk1"/>
                </a:solidFill>
              </a:rPr>
              <a:t> (f / γ))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Delay can be split into 2 parts, intrinsic and extrinsic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Fanout f = ratio between output and input cap (CL / Cin)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This delay formula can be generalized for any CMOS gate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t_{p,gate} = tau_{inv} (p + gf/γ)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Often assume γ = 1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675" y="140218"/>
            <a:ext cx="3829099" cy="1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Sizing an Inverter Chain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76550" y="2724425"/>
            <a:ext cx="75909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want to minimize the delay of this inverter chain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Assume the 1st inverter has a size of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Delay = tp1 + … + tpn = (1+f1) + (1+f2) + … + (1+fn)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Take partial derivatives of this expression wrt C2, … Cn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Solution is f1 = f2 = f3 = … = fN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Each inverter has a fanout = the n-th root of F (total fanout)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25" y="1017720"/>
            <a:ext cx="4935551" cy="16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 Switch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170125"/>
            <a:ext cx="82105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Effort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707025"/>
            <a:ext cx="77667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 = logical effort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To find g for a CMOS gate: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Size the gate to have R_{eq} equal to that of an inverter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input capacitance of the gate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Take the ratio C_{in,gate} / C_{in,inv}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For a NAND2 gate: g = 3/2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For a NOR2 gate: g = 3/2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do these change if the PMOS is half as strong as an nMOS?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299" y="138100"/>
            <a:ext cx="3638750" cy="23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Intrinsic Delay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707025"/>
            <a:ext cx="77667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= intrinsic delay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To find p for a CMOS gate: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Size the gate to have R_{eq} equal to that of an inverter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output (intrinsic) capacitance of the gate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Take the ratio C_{out,gate} / C_{out,inv}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For a NAND2 gate: g = 4/2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For a NOR2 gate: g = 4/2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do these change if the PMOS is half as strong as an nMOS?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299" y="138100"/>
            <a:ext cx="3638750" cy="23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Delay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017725"/>
            <a:ext cx="83448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Path logical effort G = g1 * g2 * … gN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Path fanout F = CL / C_{in,1}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Branching factor bi = ratio of total cap seen / on-path cap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Path total effort H = GFB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want to minimize the delay of a path through a series of gates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Each stage i in the chain has an effective fanout gi * fi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solution is to make the effective fanout of each stage the same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EF_{opt} = H^{1/N}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EF = gi * fi = gi * (C_{load} / C_{in})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C_{in} (i.e. the gate size) = gi * C_{load} / EF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optimal path delay D = N * H^{1/N} + p1 + … + pN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Sizing a Logic Path for Minimum Delay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0" y="1075000"/>
            <a:ext cx="5620674" cy="406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>
            <a:off x="5932375" y="1642250"/>
            <a:ext cx="28998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example assumes the NMOS is twice as strong as the PMOS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EF/stage is calculated as the 4th-root of G*F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 * fi = EF of stage 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Easier to calculate gate sizes from the load cap backwards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Sizing a Logic Path for Minimum Delay (Branching)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5932500" y="1223875"/>
            <a:ext cx="28998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example also assumes the NMOS is twice as strong as the PMOS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Note that when calculating the size y, you must consider the total load cap (3z) instead of just 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Recall: </a:t>
            </a:r>
            <a:r>
              <a:rPr lang="en" sz="1800">
                <a:solidFill>
                  <a:schemeClr val="dk1"/>
                </a:solidFill>
              </a:rPr>
              <a:t>D_{opt} = N * H^{1/N} + p1 + … + pN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75" y="1648875"/>
            <a:ext cx="5627574" cy="2615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Elmore Delay Approximation</a:t>
            </a:r>
            <a:endParaRPr/>
          </a:p>
        </p:txBody>
      </p:sp>
      <p:sp>
        <p:nvSpPr>
          <p:cNvPr id="236" name="Google Shape;236;p37"/>
          <p:cNvSpPr txBox="1"/>
          <p:nvPr/>
        </p:nvSpPr>
        <p:spPr>
          <a:xfrm>
            <a:off x="5661800" y="501150"/>
            <a:ext cx="34071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Approximates the dominant time constant of a RC network for a given input and output node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 methods (same result):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Take every capacitor and multiply it by the sum of resistors on the path charging it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Take every resistor on the path and multiply it by the sum of capacitances it charges</a:t>
            </a:r>
            <a:endParaRPr sz="1800"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545" y="1290604"/>
            <a:ext cx="3612444" cy="1621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8" y="3260126"/>
            <a:ext cx="6166175" cy="18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Energy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½ CV^2 charge dumped on cap during charge cycle from VDD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additional charge drawn from supply when the cap discharges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other ½ CV^2 is burned on the charging resistance and </a:t>
            </a:r>
            <a:r>
              <a:rPr lang="en"/>
              <a:t>dissipates</a:t>
            </a:r>
            <a:r>
              <a:rPr lang="en"/>
              <a:t> as heat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the cap discharges the rest of the charge bleeds to ground via the discharging resistor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Derive this result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Power Consumption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switching power (f C V^2 alpha_{0 -&gt; 1})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Static leakage power (I_{d,leak}), what is it proportional to?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as an R_{off}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Sizing an Inverter Chain for Minimum Delay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introduce the technique of logical effort based sizing yet, but go through writing the delay equation and take partials of every inverter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make it clear that the fanout of each stage should be the same and that determines the sizing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spice example would be nice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 Switch</a:t>
            </a:r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4578725" y="1803575"/>
            <a:ext cx="0" cy="28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5"/>
          <p:cNvSpPr txBox="1"/>
          <p:nvPr/>
        </p:nvSpPr>
        <p:spPr>
          <a:xfrm>
            <a:off x="1510025" y="1562125"/>
            <a:ext cx="146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ON/OFF Model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782387" y="1562125"/>
            <a:ext cx="202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“More Realistic”</a:t>
            </a:r>
            <a:r>
              <a:rPr lang="en"/>
              <a:t> Model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0" y="2453573"/>
            <a:ext cx="4166635" cy="20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575" y="2399250"/>
            <a:ext cx="4183431" cy="20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 Switch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956925"/>
            <a:ext cx="68199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57375" y="3727550"/>
            <a:ext cx="84750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Source of NMOS always at lower voltage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Source of PMOS always at higher voltage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‘effective’ source node can change depending on the voltage at the MOS’ terminals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Switch Gate Analysis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270575" y="1103925"/>
            <a:ext cx="41784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 = AB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Assume CL starts at 0 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Draw the VTC for both cases where A = 0 and A = 1</a:t>
            </a:r>
            <a:endParaRPr sz="18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1563463"/>
            <a:ext cx="3386668" cy="240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>
            <a:off x="5454279" y="2619800"/>
            <a:ext cx="0" cy="163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/>
          <p:nvPr/>
        </p:nvCxnSpPr>
        <p:spPr>
          <a:xfrm>
            <a:off x="5098896" y="4127693"/>
            <a:ext cx="340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5048238" y="2409850"/>
            <a:ext cx="736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Vf</a:t>
            </a:r>
            <a:endParaRPr sz="1800"/>
          </a:p>
        </p:txBody>
      </p:sp>
      <p:sp>
        <p:nvSpPr>
          <p:cNvPr id="89" name="Google Shape;89;p17"/>
          <p:cNvSpPr txBox="1"/>
          <p:nvPr/>
        </p:nvSpPr>
        <p:spPr>
          <a:xfrm>
            <a:off x="8221409" y="4127693"/>
            <a:ext cx="736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Vb</a:t>
            </a:r>
            <a:endParaRPr sz="1800"/>
          </a:p>
        </p:txBody>
      </p:sp>
      <p:cxnSp>
        <p:nvCxnSpPr>
          <p:cNvPr id="90" name="Google Shape;90;p17"/>
          <p:cNvCxnSpPr/>
          <p:nvPr/>
        </p:nvCxnSpPr>
        <p:spPr>
          <a:xfrm>
            <a:off x="5476108" y="3888629"/>
            <a:ext cx="2893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4946682" y="3649502"/>
            <a:ext cx="736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0V</a:t>
            </a:r>
            <a:endParaRPr sz="1800"/>
          </a:p>
        </p:txBody>
      </p:sp>
      <p:sp>
        <p:nvSpPr>
          <p:cNvPr id="92" name="Google Shape;92;p17"/>
          <p:cNvSpPr txBox="1"/>
          <p:nvPr/>
        </p:nvSpPr>
        <p:spPr>
          <a:xfrm>
            <a:off x="4091075" y="3087550"/>
            <a:ext cx="252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VDD - Vthn</a:t>
            </a:r>
            <a:endParaRPr sz="1800"/>
          </a:p>
        </p:txBody>
      </p:sp>
      <p:sp>
        <p:nvSpPr>
          <p:cNvPr id="93" name="Google Shape;93;p17"/>
          <p:cNvSpPr txBox="1"/>
          <p:nvPr/>
        </p:nvSpPr>
        <p:spPr>
          <a:xfrm>
            <a:off x="5893925" y="4211500"/>
            <a:ext cx="1473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VDD - Vthn</a:t>
            </a:r>
            <a:endParaRPr sz="1800"/>
          </a:p>
        </p:txBody>
      </p:sp>
      <p:cxnSp>
        <p:nvCxnSpPr>
          <p:cNvPr id="94" name="Google Shape;94;p17"/>
          <p:cNvCxnSpPr>
            <a:endCxn id="92" idx="3"/>
          </p:cNvCxnSpPr>
          <p:nvPr/>
        </p:nvCxnSpPr>
        <p:spPr>
          <a:xfrm flipH="1" rot="10800000">
            <a:off x="5454275" y="3326650"/>
            <a:ext cx="1164300" cy="56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stCxn id="92" idx="3"/>
          </p:cNvCxnSpPr>
          <p:nvPr/>
        </p:nvCxnSpPr>
        <p:spPr>
          <a:xfrm>
            <a:off x="6618575" y="3326650"/>
            <a:ext cx="1696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stCxn id="92" idx="3"/>
            <a:endCxn id="93" idx="0"/>
          </p:cNvCxnSpPr>
          <p:nvPr/>
        </p:nvCxnSpPr>
        <p:spPr>
          <a:xfrm>
            <a:off x="6618575" y="3326650"/>
            <a:ext cx="12000" cy="885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 txBox="1"/>
          <p:nvPr/>
        </p:nvSpPr>
        <p:spPr>
          <a:xfrm>
            <a:off x="7595525" y="2888525"/>
            <a:ext cx="10332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1</a:t>
            </a:r>
            <a:endParaRPr sz="1800"/>
          </a:p>
        </p:txBody>
      </p:sp>
      <p:sp>
        <p:nvSpPr>
          <p:cNvPr id="98" name="Google Shape;98;p17"/>
          <p:cNvSpPr txBox="1"/>
          <p:nvPr/>
        </p:nvSpPr>
        <p:spPr>
          <a:xfrm>
            <a:off x="7595525" y="3498125"/>
            <a:ext cx="10332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0</a:t>
            </a:r>
            <a:endParaRPr sz="1800"/>
          </a:p>
        </p:txBody>
      </p:sp>
      <p:sp>
        <p:nvSpPr>
          <p:cNvPr id="99" name="Google Shape;99;p17"/>
          <p:cNvSpPr txBox="1"/>
          <p:nvPr/>
        </p:nvSpPr>
        <p:spPr>
          <a:xfrm>
            <a:off x="4747175" y="2706550"/>
            <a:ext cx="1033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VDD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NMOS VTC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57375" y="3727550"/>
            <a:ext cx="84750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NMOS can pull a ‘strong’ 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NMOS can only pull a ‘weak’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only go up to Vg - Vthn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Remember NMOS source always at lower voltage</a:t>
            </a:r>
            <a:endParaRPr sz="18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06166" cy="20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998" y="1170125"/>
            <a:ext cx="4006175" cy="218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PMOS</a:t>
            </a:r>
            <a:r>
              <a:rPr lang="en"/>
              <a:t> VTC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57375" y="3727550"/>
            <a:ext cx="84750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PMOS</a:t>
            </a:r>
            <a:r>
              <a:rPr lang="en" sz="1800"/>
              <a:t> can pull a ‘strong’ 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PMOS can only pull a ‘weak’ 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only go down to Vg + |Vthp|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Remember PMOS source always at higher voltage</a:t>
            </a:r>
            <a:endParaRPr sz="18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9875"/>
            <a:ext cx="3587411" cy="24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5693"/>
            <a:ext cx="4185099" cy="1993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CMOS Inverter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73" y="1341900"/>
            <a:ext cx="5479450" cy="31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125" y="1341899"/>
            <a:ext cx="2673175" cy="23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VTC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175" y="1104950"/>
            <a:ext cx="68996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