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9" r:id="rId3"/>
    <p:sldId id="310" r:id="rId4"/>
    <p:sldId id="312" r:id="rId5"/>
    <p:sldId id="316" r:id="rId6"/>
    <p:sldId id="314" r:id="rId7"/>
    <p:sldId id="313" r:id="rId8"/>
    <p:sldId id="315" r:id="rId9"/>
    <p:sldId id="328" r:id="rId10"/>
    <p:sldId id="317" r:id="rId11"/>
    <p:sldId id="322" r:id="rId12"/>
    <p:sldId id="325" r:id="rId13"/>
    <p:sldId id="318" r:id="rId14"/>
    <p:sldId id="321" r:id="rId15"/>
    <p:sldId id="319" r:id="rId16"/>
    <p:sldId id="320" r:id="rId17"/>
    <p:sldId id="326" r:id="rId18"/>
    <p:sldId id="311" r:id="rId19"/>
    <p:sldId id="323" r:id="rId20"/>
    <p:sldId id="324" r:id="rId21"/>
    <p:sldId id="327" r:id="rId22"/>
    <p:sldId id="330" r:id="rId23"/>
    <p:sldId id="329" r:id="rId24"/>
    <p:sldId id="332" r:id="rId25"/>
    <p:sldId id="3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983794"/>
    <a:srgbClr val="3399CC"/>
    <a:srgbClr val="770088"/>
    <a:srgbClr val="0000FF"/>
    <a:srgbClr val="106644"/>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69"/>
    <p:restoredTop sz="84873"/>
  </p:normalViewPr>
  <p:slideViewPr>
    <p:cSldViewPr snapToGrid="0" snapToObjects="1">
      <p:cViewPr>
        <p:scale>
          <a:sx n="77" d="100"/>
          <a:sy n="77" d="100"/>
        </p:scale>
        <p:origin x="144" y="48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6CA5D-E552-094F-AD17-B635BC7A37A6}" type="datetimeFigureOut">
              <a:rPr lang="en-US" smtClean="0"/>
              <a:t>4/17/19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7906D-0C3D-B44C-83BE-E38EECB9063D}" type="slidenum">
              <a:rPr lang="en-US" smtClean="0"/>
              <a:t>‹#›</a:t>
            </a:fld>
            <a:endParaRPr lang="en-US"/>
          </a:p>
        </p:txBody>
      </p:sp>
    </p:spTree>
    <p:extLst>
      <p:ext uri="{BB962C8B-B14F-4D97-AF65-F5344CB8AC3E}">
        <p14:creationId xmlns:p14="http://schemas.microsoft.com/office/powerpoint/2010/main" val="126636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1</a:t>
            </a:fld>
            <a:endParaRPr lang="en-US"/>
          </a:p>
        </p:txBody>
      </p:sp>
    </p:spTree>
    <p:extLst>
      <p:ext uri="{BB962C8B-B14F-4D97-AF65-F5344CB8AC3E}">
        <p14:creationId xmlns:p14="http://schemas.microsoft.com/office/powerpoint/2010/main" val="774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22</a:t>
            </a:fld>
            <a:endParaRPr lang="en-US"/>
          </a:p>
        </p:txBody>
      </p:sp>
    </p:spTree>
    <p:extLst>
      <p:ext uri="{BB962C8B-B14F-4D97-AF65-F5344CB8AC3E}">
        <p14:creationId xmlns:p14="http://schemas.microsoft.com/office/powerpoint/2010/main" val="1993849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associativity is back again!</a:t>
            </a:r>
          </a:p>
        </p:txBody>
      </p:sp>
      <p:sp>
        <p:nvSpPr>
          <p:cNvPr id="4" name="Slide Number Placeholder 3"/>
          <p:cNvSpPr>
            <a:spLocks noGrp="1"/>
          </p:cNvSpPr>
          <p:nvPr>
            <p:ph type="sldNum" sz="quarter" idx="5"/>
          </p:nvPr>
        </p:nvSpPr>
        <p:spPr/>
        <p:txBody>
          <a:bodyPr/>
          <a:lstStyle/>
          <a:p>
            <a:fld id="{C827906D-0C3D-B44C-83BE-E38EECB9063D}" type="slidenum">
              <a:rPr lang="en-US" smtClean="0"/>
              <a:t>23</a:t>
            </a:fld>
            <a:endParaRPr lang="en-US"/>
          </a:p>
        </p:txBody>
      </p:sp>
    </p:spTree>
    <p:extLst>
      <p:ext uri="{BB962C8B-B14F-4D97-AF65-F5344CB8AC3E}">
        <p14:creationId xmlns:p14="http://schemas.microsoft.com/office/powerpoint/2010/main" val="731395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associativity is back again!</a:t>
            </a:r>
          </a:p>
        </p:txBody>
      </p:sp>
      <p:sp>
        <p:nvSpPr>
          <p:cNvPr id="4" name="Slide Number Placeholder 3"/>
          <p:cNvSpPr>
            <a:spLocks noGrp="1"/>
          </p:cNvSpPr>
          <p:nvPr>
            <p:ph type="sldNum" sz="quarter" idx="5"/>
          </p:nvPr>
        </p:nvSpPr>
        <p:spPr/>
        <p:txBody>
          <a:bodyPr/>
          <a:lstStyle/>
          <a:p>
            <a:fld id="{C827906D-0C3D-B44C-83BE-E38EECB9063D}" type="slidenum">
              <a:rPr lang="en-US" smtClean="0"/>
              <a:t>24</a:t>
            </a:fld>
            <a:endParaRPr lang="en-US"/>
          </a:p>
        </p:txBody>
      </p:sp>
    </p:spTree>
    <p:extLst>
      <p:ext uri="{BB962C8B-B14F-4D97-AF65-F5344CB8AC3E}">
        <p14:creationId xmlns:p14="http://schemas.microsoft.com/office/powerpoint/2010/main" val="104645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day, remember that we are still in many ways replicating what we do by hand.  What we are primarily changing is how we deal with carries.</a:t>
            </a:r>
          </a:p>
        </p:txBody>
      </p:sp>
      <p:sp>
        <p:nvSpPr>
          <p:cNvPr id="4" name="Slide Number Placeholder 3"/>
          <p:cNvSpPr>
            <a:spLocks noGrp="1"/>
          </p:cNvSpPr>
          <p:nvPr>
            <p:ph type="sldNum" sz="quarter" idx="5"/>
          </p:nvPr>
        </p:nvSpPr>
        <p:spPr/>
        <p:txBody>
          <a:bodyPr/>
          <a:lstStyle/>
          <a:p>
            <a:fld id="{C827906D-0C3D-B44C-83BE-E38EECB9063D}" type="slidenum">
              <a:rPr lang="en-US" smtClean="0"/>
              <a:t>3</a:t>
            </a:fld>
            <a:endParaRPr lang="en-US"/>
          </a:p>
        </p:txBody>
      </p:sp>
    </p:spTree>
    <p:extLst>
      <p:ext uri="{BB962C8B-B14F-4D97-AF65-F5344CB8AC3E}">
        <p14:creationId xmlns:p14="http://schemas.microsoft.com/office/powerpoint/2010/main" val="412896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we are betting on a horse race, except we are betting on all horses, so we are bound to win!  A perfectly hedged bet!</a:t>
            </a:r>
          </a:p>
        </p:txBody>
      </p:sp>
      <p:sp>
        <p:nvSpPr>
          <p:cNvPr id="4" name="Slide Number Placeholder 3"/>
          <p:cNvSpPr>
            <a:spLocks noGrp="1"/>
          </p:cNvSpPr>
          <p:nvPr>
            <p:ph type="sldNum" sz="quarter" idx="5"/>
          </p:nvPr>
        </p:nvSpPr>
        <p:spPr/>
        <p:txBody>
          <a:bodyPr/>
          <a:lstStyle/>
          <a:p>
            <a:fld id="{C827906D-0C3D-B44C-83BE-E38EECB9063D}" type="slidenum">
              <a:rPr lang="en-US" smtClean="0"/>
              <a:t>4</a:t>
            </a:fld>
            <a:endParaRPr lang="en-US"/>
          </a:p>
        </p:txBody>
      </p:sp>
    </p:spTree>
    <p:extLst>
      <p:ext uri="{BB962C8B-B14F-4D97-AF65-F5344CB8AC3E}">
        <p14:creationId xmlns:p14="http://schemas.microsoft.com/office/powerpoint/2010/main" val="267306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same amount of hardware is required in both cases.  We are just changing the order in which we evaluate the adds in order to allow some to be computed in parallel.</a:t>
            </a:r>
          </a:p>
        </p:txBody>
      </p:sp>
      <p:sp>
        <p:nvSpPr>
          <p:cNvPr id="4" name="Slide Number Placeholder 3"/>
          <p:cNvSpPr>
            <a:spLocks noGrp="1"/>
          </p:cNvSpPr>
          <p:nvPr>
            <p:ph type="sldNum" sz="quarter" idx="5"/>
          </p:nvPr>
        </p:nvSpPr>
        <p:spPr/>
        <p:txBody>
          <a:bodyPr/>
          <a:lstStyle/>
          <a:p>
            <a:fld id="{C827906D-0C3D-B44C-83BE-E38EECB9063D}" type="slidenum">
              <a:rPr lang="en-US" smtClean="0"/>
              <a:t>6</a:t>
            </a:fld>
            <a:endParaRPr lang="en-US"/>
          </a:p>
        </p:txBody>
      </p:sp>
    </p:spTree>
    <p:extLst>
      <p:ext uri="{BB962C8B-B14F-4D97-AF65-F5344CB8AC3E}">
        <p14:creationId xmlns:p14="http://schemas.microsoft.com/office/powerpoint/2010/main" val="385312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8</a:t>
            </a:fld>
            <a:endParaRPr lang="en-US"/>
          </a:p>
        </p:txBody>
      </p:sp>
    </p:spTree>
    <p:extLst>
      <p:ext uri="{BB962C8B-B14F-4D97-AF65-F5344CB8AC3E}">
        <p14:creationId xmlns:p14="http://schemas.microsoft.com/office/powerpoint/2010/main" val="223354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9</a:t>
            </a:fld>
            <a:endParaRPr lang="en-US"/>
          </a:p>
        </p:txBody>
      </p:sp>
    </p:spTree>
    <p:extLst>
      <p:ext uri="{BB962C8B-B14F-4D97-AF65-F5344CB8AC3E}">
        <p14:creationId xmlns:p14="http://schemas.microsoft.com/office/powerpoint/2010/main" val="1867302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11</a:t>
            </a:fld>
            <a:endParaRPr lang="en-US"/>
          </a:p>
        </p:txBody>
      </p:sp>
    </p:spTree>
    <p:extLst>
      <p:ext uri="{BB962C8B-B14F-4D97-AF65-F5344CB8AC3E}">
        <p14:creationId xmlns:p14="http://schemas.microsoft.com/office/powerpoint/2010/main" val="262108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Colors are things that become available at the same time</a:t>
            </a:r>
          </a:p>
        </p:txBody>
      </p:sp>
      <p:sp>
        <p:nvSpPr>
          <p:cNvPr id="4" name="Slide Number Placeholder 3"/>
          <p:cNvSpPr>
            <a:spLocks noGrp="1"/>
          </p:cNvSpPr>
          <p:nvPr>
            <p:ph type="sldNum" sz="quarter" idx="5"/>
          </p:nvPr>
        </p:nvSpPr>
        <p:spPr/>
        <p:txBody>
          <a:bodyPr/>
          <a:lstStyle/>
          <a:p>
            <a:fld id="{C827906D-0C3D-B44C-83BE-E38EECB9063D}" type="slidenum">
              <a:rPr lang="en-US" smtClean="0"/>
              <a:t>12</a:t>
            </a:fld>
            <a:endParaRPr lang="en-US"/>
          </a:p>
        </p:txBody>
      </p:sp>
    </p:spTree>
    <p:extLst>
      <p:ext uri="{BB962C8B-B14F-4D97-AF65-F5344CB8AC3E}">
        <p14:creationId xmlns:p14="http://schemas.microsoft.com/office/powerpoint/2010/main" val="133546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19</a:t>
            </a:fld>
            <a:endParaRPr lang="en-US"/>
          </a:p>
        </p:txBody>
      </p:sp>
    </p:spTree>
    <p:extLst>
      <p:ext uri="{BB962C8B-B14F-4D97-AF65-F5344CB8AC3E}">
        <p14:creationId xmlns:p14="http://schemas.microsoft.com/office/powerpoint/2010/main" val="362363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3023-2EE0-9D49-B403-3B4E3A464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D7C325-1B80-554A-B242-CAEB7A55D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98E0B-2147-A645-B16C-2A6AA1037B11}"/>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5" name="Footer Placeholder 4">
            <a:extLst>
              <a:ext uri="{FF2B5EF4-FFF2-40B4-BE49-F238E27FC236}">
                <a16:creationId xmlns:a16="http://schemas.microsoft.com/office/drawing/2014/main" id="{A561CF26-FC28-254D-8955-54BEBDB40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D75E-FC14-C14D-A304-0B3332FFF59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216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D5A6-59BD-7F4E-B790-F4E5DC3CB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9F19C6-5FE2-284C-8D78-5A6ABFF9C9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CC9AB-6C32-DF40-A635-4725314DBD35}"/>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5" name="Footer Placeholder 4">
            <a:extLst>
              <a:ext uri="{FF2B5EF4-FFF2-40B4-BE49-F238E27FC236}">
                <a16:creationId xmlns:a16="http://schemas.microsoft.com/office/drawing/2014/main" id="{C01A8924-67E9-2A41-B794-9E5917D6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5E1BB-92ED-2E41-8F59-1CDCB0795C3C}"/>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422369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BABF9-57B6-8F4F-9F54-89CBE2087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7419C-CB5D-974A-8347-B9AFE12CC0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AEA47-3017-484F-AE29-C5C65AC42C8A}"/>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5" name="Footer Placeholder 4">
            <a:extLst>
              <a:ext uri="{FF2B5EF4-FFF2-40B4-BE49-F238E27FC236}">
                <a16:creationId xmlns:a16="http://schemas.microsoft.com/office/drawing/2014/main" id="{2B78ED26-200D-1144-99B1-0A272E17A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C6C0E-B90A-8648-AC61-107C7E6C5673}"/>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122243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66D9-671C-CE44-811B-3C1CEEBD0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94DFE-A9CD-A84B-9671-C465F7309F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40EA2-5C70-E24F-9137-DA2C3C7D081D}"/>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5" name="Footer Placeholder 4">
            <a:extLst>
              <a:ext uri="{FF2B5EF4-FFF2-40B4-BE49-F238E27FC236}">
                <a16:creationId xmlns:a16="http://schemas.microsoft.com/office/drawing/2014/main" id="{0994AA13-E366-3D46-93C3-C11899831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0E599-B546-E544-9CF3-3F81B23B329F}"/>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53207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6F2A-C91E-0248-B208-D50511E39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33914-609A-4A4D-BAB4-2BFD5820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35C0-CD4E-5847-9D8A-7D24229D8A4D}"/>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5" name="Footer Placeholder 4">
            <a:extLst>
              <a:ext uri="{FF2B5EF4-FFF2-40B4-BE49-F238E27FC236}">
                <a16:creationId xmlns:a16="http://schemas.microsoft.com/office/drawing/2014/main" id="{6B3C4485-2655-C94B-9038-F9479A2E6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257DE-D7B0-3B45-A734-26E4A7186FAD}"/>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244731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25A1-2F72-EE41-AC1B-358D3F288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3906C-A96C-7F4D-B7EB-87229A051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00FCB-5D31-DB4D-9A94-FF54B29434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6E1E7A-61D8-2242-B3BD-6B12C13823F2}"/>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6" name="Footer Placeholder 5">
            <a:extLst>
              <a:ext uri="{FF2B5EF4-FFF2-40B4-BE49-F238E27FC236}">
                <a16:creationId xmlns:a16="http://schemas.microsoft.com/office/drawing/2014/main" id="{595FFCDB-BBD0-2543-B488-D3DA74288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5A31B-DB94-384A-A8EF-89560ABF02E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2694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46D5-6BEA-2348-8BC4-EE01D366A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11FB3-C2F5-0A46-AFF9-87AAA7901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894C4C-63A7-384C-9CCB-7F99B79685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5286EF-EEAE-B14E-9D0B-01EAB4B91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CEF2C7-0150-4240-B0A6-09B54F977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DB047-967A-3E42-9B7F-1B85FC1599DD}"/>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8" name="Footer Placeholder 7">
            <a:extLst>
              <a:ext uri="{FF2B5EF4-FFF2-40B4-BE49-F238E27FC236}">
                <a16:creationId xmlns:a16="http://schemas.microsoft.com/office/drawing/2014/main" id="{40E16203-9BF5-4343-B5FC-46ADBCA83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22B10-9C94-4743-9CFB-976106D0804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4727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1B53-269A-1845-A6F9-05D90B2E94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73AD5-692C-E94D-BFCF-5D2FCE821456}"/>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4" name="Footer Placeholder 3">
            <a:extLst>
              <a:ext uri="{FF2B5EF4-FFF2-40B4-BE49-F238E27FC236}">
                <a16:creationId xmlns:a16="http://schemas.microsoft.com/office/drawing/2014/main" id="{6DF55A47-CC9B-AB49-91DF-97DC86D2B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DB6983-FDDE-0C4D-AEBB-51E8F7D562FE}"/>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26740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5E057-B3AC-4A4C-B12C-B8BE67FE7EC2}"/>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3" name="Footer Placeholder 2">
            <a:extLst>
              <a:ext uri="{FF2B5EF4-FFF2-40B4-BE49-F238E27FC236}">
                <a16:creationId xmlns:a16="http://schemas.microsoft.com/office/drawing/2014/main" id="{F4C93265-B483-2346-86A3-1F82CBF6B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04A55-53C9-AA4A-93C9-9863EEE0F4BB}"/>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51787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E389-A020-E34A-B662-1BC800942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035362-9008-4B43-BCDB-0F95249C0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CB469-FB4D-8543-BF25-BE9653175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B581A-12DB-D145-8A13-7AB591845F09}"/>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6" name="Footer Placeholder 5">
            <a:extLst>
              <a:ext uri="{FF2B5EF4-FFF2-40B4-BE49-F238E27FC236}">
                <a16:creationId xmlns:a16="http://schemas.microsoft.com/office/drawing/2014/main" id="{9A68A2AA-E3D8-2741-B640-92B93802B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4B89D-57AE-C844-9446-E40FCEBF10E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76694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757C-4F47-8844-8F08-65C3AE81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2EA9B-D0CB-5149-90A2-3C648307A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613BFB-5A8A-6847-8E0E-03ED699F3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117DA3-752E-4E41-819B-83785507A59D}"/>
              </a:ext>
            </a:extLst>
          </p:cNvPr>
          <p:cNvSpPr>
            <a:spLocks noGrp="1"/>
          </p:cNvSpPr>
          <p:nvPr>
            <p:ph type="dt" sz="half" idx="10"/>
          </p:nvPr>
        </p:nvSpPr>
        <p:spPr/>
        <p:txBody>
          <a:bodyPr/>
          <a:lstStyle/>
          <a:p>
            <a:fld id="{B867D345-1616-034D-A506-9BAE6A168538}" type="datetimeFigureOut">
              <a:rPr lang="en-US" smtClean="0"/>
              <a:t>4/17/19</a:t>
            </a:fld>
            <a:endParaRPr lang="en-US"/>
          </a:p>
        </p:txBody>
      </p:sp>
      <p:sp>
        <p:nvSpPr>
          <p:cNvPr id="6" name="Footer Placeholder 5">
            <a:extLst>
              <a:ext uri="{FF2B5EF4-FFF2-40B4-BE49-F238E27FC236}">
                <a16:creationId xmlns:a16="http://schemas.microsoft.com/office/drawing/2014/main" id="{DD1B847B-1888-AA47-986F-16A2A510E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7468E-C6AB-4C48-8EEF-53DE8A0EE9A8}"/>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165683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F0709-1084-8D4C-9753-87866F814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1FB92-16C7-994A-BBED-FEA00012E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96934-928B-3144-B5C0-D6D2A9FC1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7D345-1616-034D-A506-9BAE6A168538}" type="datetimeFigureOut">
              <a:rPr lang="en-US" smtClean="0"/>
              <a:t>4/17/19</a:t>
            </a:fld>
            <a:endParaRPr lang="en-US"/>
          </a:p>
        </p:txBody>
      </p:sp>
      <p:sp>
        <p:nvSpPr>
          <p:cNvPr id="5" name="Footer Placeholder 4">
            <a:extLst>
              <a:ext uri="{FF2B5EF4-FFF2-40B4-BE49-F238E27FC236}">
                <a16:creationId xmlns:a16="http://schemas.microsoft.com/office/drawing/2014/main" id="{39CCB1B2-EBD9-4141-BE28-7FBC2D25E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41D347-7F63-6745-BD8F-5A2EA672F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09A3C-B863-0143-A626-27A8A2605296}" type="slidenum">
              <a:rPr lang="en-US" smtClean="0"/>
              <a:t>‹#›</a:t>
            </a:fld>
            <a:endParaRPr lang="en-US"/>
          </a:p>
        </p:txBody>
      </p:sp>
    </p:spTree>
    <p:extLst>
      <p:ext uri="{BB962C8B-B14F-4D97-AF65-F5344CB8AC3E}">
        <p14:creationId xmlns:p14="http://schemas.microsoft.com/office/powerpoint/2010/main" val="154670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athworld.wolfram.com/about/author.html" TargetMode="External"/><Relationship Id="rId7"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hyperlink" Target="http://mathworld.wolfram.com/Associative.html" TargetMode="External"/><Relationship Id="rId4" Type="http://schemas.openxmlformats.org/officeDocument/2006/relationships/hyperlink" Target="http://mathworld.wolfram.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CD53-2FD6-6344-9177-3885F6B3A24C}"/>
              </a:ext>
            </a:extLst>
          </p:cNvPr>
          <p:cNvSpPr>
            <a:spLocks noGrp="1"/>
          </p:cNvSpPr>
          <p:nvPr>
            <p:ph type="ctrTitle"/>
          </p:nvPr>
        </p:nvSpPr>
        <p:spPr/>
        <p:txBody>
          <a:bodyPr/>
          <a:lstStyle/>
          <a:p>
            <a:r>
              <a:rPr lang="en-US" dirty="0"/>
              <a:t>EECS151/251A Discussion 11</a:t>
            </a:r>
          </a:p>
        </p:txBody>
      </p:sp>
      <p:sp>
        <p:nvSpPr>
          <p:cNvPr id="3" name="Subtitle 2">
            <a:extLst>
              <a:ext uri="{FF2B5EF4-FFF2-40B4-BE49-F238E27FC236}">
                <a16:creationId xmlns:a16="http://schemas.microsoft.com/office/drawing/2014/main" id="{564DCF52-A1E4-504F-97C4-E78CC3BCCC96}"/>
              </a:ext>
            </a:extLst>
          </p:cNvPr>
          <p:cNvSpPr>
            <a:spLocks noGrp="1"/>
          </p:cNvSpPr>
          <p:nvPr>
            <p:ph type="subTitle" idx="1"/>
          </p:nvPr>
        </p:nvSpPr>
        <p:spPr/>
        <p:txBody>
          <a:bodyPr/>
          <a:lstStyle/>
          <a:p>
            <a:r>
              <a:rPr lang="en-US" dirty="0"/>
              <a:t>Christopher </a:t>
            </a:r>
            <a:r>
              <a:rPr lang="en-US" dirty="0" err="1"/>
              <a:t>Yarp</a:t>
            </a:r>
            <a:endParaRPr lang="en-US" dirty="0"/>
          </a:p>
          <a:p>
            <a:r>
              <a:rPr lang="en-US" dirty="0"/>
              <a:t>Apr. 19, 2019</a:t>
            </a:r>
          </a:p>
        </p:txBody>
      </p:sp>
    </p:spTree>
    <p:extLst>
      <p:ext uri="{BB962C8B-B14F-4D97-AF65-F5344CB8AC3E}">
        <p14:creationId xmlns:p14="http://schemas.microsoft.com/office/powerpoint/2010/main" val="138634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1330-7347-8044-AEFF-FEAD9BAC33A1}"/>
              </a:ext>
            </a:extLst>
          </p:cNvPr>
          <p:cNvSpPr>
            <a:spLocks noGrp="1"/>
          </p:cNvSpPr>
          <p:nvPr>
            <p:ph type="title"/>
          </p:nvPr>
        </p:nvSpPr>
        <p:spPr/>
        <p:txBody>
          <a:bodyPr/>
          <a:lstStyle/>
          <a:p>
            <a:r>
              <a:rPr lang="en-US" dirty="0"/>
              <a:t>What good did that do?</a:t>
            </a:r>
          </a:p>
        </p:txBody>
      </p:sp>
      <p:sp>
        <p:nvSpPr>
          <p:cNvPr id="3" name="Content Placeholder 2">
            <a:extLst>
              <a:ext uri="{FF2B5EF4-FFF2-40B4-BE49-F238E27FC236}">
                <a16:creationId xmlns:a16="http://schemas.microsoft.com/office/drawing/2014/main" id="{5C0E5D6E-E8C7-2C46-9A5F-7209124A2A75}"/>
              </a:ext>
            </a:extLst>
          </p:cNvPr>
          <p:cNvSpPr>
            <a:spLocks noGrp="1"/>
          </p:cNvSpPr>
          <p:nvPr>
            <p:ph idx="1"/>
          </p:nvPr>
        </p:nvSpPr>
        <p:spPr/>
        <p:txBody>
          <a:bodyPr>
            <a:normAutofit lnSpcReduction="10000"/>
          </a:bodyPr>
          <a:lstStyle/>
          <a:p>
            <a:r>
              <a:rPr lang="en-US" dirty="0"/>
              <a:t>Note that the sum and carry-out bits in each FA still depend on the values of the carry-in.</a:t>
            </a:r>
          </a:p>
          <a:p>
            <a:pPr lvl="1"/>
            <a:r>
              <a:rPr lang="en-US" dirty="0"/>
              <a:t>This means that we still need the compute the carry-in value for each bit position and have logic to generate the sum</a:t>
            </a:r>
          </a:p>
          <a:p>
            <a:r>
              <a:rPr lang="en-US" dirty="0"/>
              <a:t>However, the p and g values can all be computed simultaneously</a:t>
            </a:r>
          </a:p>
          <a:p>
            <a:pPr lvl="1"/>
            <a:r>
              <a:rPr lang="en-US" dirty="0"/>
              <a:t>There is </a:t>
            </a:r>
            <a:r>
              <a:rPr lang="en-US" b="1" dirty="0"/>
              <a:t>no dependence</a:t>
            </a:r>
            <a:r>
              <a:rPr lang="en-US" dirty="0"/>
              <a:t> on carry-in when computing p and g!</a:t>
            </a:r>
          </a:p>
          <a:p>
            <a:r>
              <a:rPr lang="en-US" dirty="0"/>
              <a:t>We leverage this property in the carry lookahead adder by grouping together adders and creating P and G signals for the entire group</a:t>
            </a:r>
          </a:p>
          <a:p>
            <a:pPr lvl="1"/>
            <a:r>
              <a:rPr lang="en-US" dirty="0"/>
              <a:t>P represents if the entire group will propagate a carry signal</a:t>
            </a:r>
          </a:p>
          <a:p>
            <a:pPr lvl="1"/>
            <a:r>
              <a:rPr lang="en-US" dirty="0"/>
              <a:t>G represents if the entire groups generates a carry signal</a:t>
            </a:r>
          </a:p>
          <a:p>
            <a:r>
              <a:rPr lang="en-US" dirty="0"/>
              <a:t>The P and G signals can be processed in a tree structure</a:t>
            </a:r>
          </a:p>
        </p:txBody>
      </p:sp>
    </p:spTree>
    <p:extLst>
      <p:ext uri="{BB962C8B-B14F-4D97-AF65-F5344CB8AC3E}">
        <p14:creationId xmlns:p14="http://schemas.microsoft.com/office/powerpoint/2010/main" val="373722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F2F5-FDC5-FE44-B54E-5A1DC28C8170}"/>
              </a:ext>
            </a:extLst>
          </p:cNvPr>
          <p:cNvSpPr>
            <a:spLocks noGrp="1"/>
          </p:cNvSpPr>
          <p:nvPr>
            <p:ph type="title"/>
          </p:nvPr>
        </p:nvSpPr>
        <p:spPr/>
        <p:txBody>
          <a:bodyPr/>
          <a:lstStyle/>
          <a:p>
            <a:r>
              <a:rPr lang="en-US" dirty="0"/>
              <a:t>Carry Look-ahead Adder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B926CC-888F-8549-BBBA-FDC10968FE59}"/>
                  </a:ext>
                </a:extLst>
              </p:cNvPr>
              <p:cNvSpPr>
                <a:spLocks noGrp="1"/>
              </p:cNvSpPr>
              <p:nvPr>
                <p:ph idx="1"/>
              </p:nvPr>
            </p:nvSpPr>
            <p:spPr>
              <a:xfrm>
                <a:off x="838199" y="1435662"/>
                <a:ext cx="6745941" cy="4351338"/>
              </a:xfrm>
            </p:spPr>
            <p:txBody>
              <a:bodyPr/>
              <a:lstStyle/>
              <a:p>
                <a:r>
                  <a:rPr lang="en-US" dirty="0"/>
                  <a:t>The smaller blocks are modified full adders.</a:t>
                </a:r>
              </a:p>
              <a:p>
                <a:pPr lvl="1"/>
                <a:r>
                  <a:rPr lang="en-US" dirty="0"/>
                  <a:t>Can calculate g and p immediately</a:t>
                </a:r>
              </a:p>
              <a:p>
                <a:pPr lvl="1"/>
                <a:r>
                  <a:rPr lang="en-US" dirty="0"/>
                  <a:t>Must wait for carry-in to compute sum bit</a:t>
                </a:r>
              </a:p>
              <a:p>
                <a:pPr lvl="1"/>
                <a:r>
                  <a:rPr lang="en-US" dirty="0"/>
                  <a:t>Some FAs are required to create a carry-out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endParaRPr lang="en-US" dirty="0"/>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𝑖</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endParaRPr lang="en-US" dirty="0"/>
              </a:p>
            </p:txBody>
          </p:sp>
        </mc:Choice>
        <mc:Fallback>
          <p:sp>
            <p:nvSpPr>
              <p:cNvPr id="3" name="Content Placeholder 2">
                <a:extLst>
                  <a:ext uri="{FF2B5EF4-FFF2-40B4-BE49-F238E27FC236}">
                    <a16:creationId xmlns:a16="http://schemas.microsoft.com/office/drawing/2014/main" id="{9EB926CC-888F-8549-BBBA-FDC10968FE59}"/>
                  </a:ext>
                </a:extLst>
              </p:cNvPr>
              <p:cNvSpPr>
                <a:spLocks noGrp="1" noRot="1" noChangeAspect="1" noMove="1" noResize="1" noEditPoints="1" noAdjustHandles="1" noChangeArrowheads="1" noChangeShapeType="1" noTextEdit="1"/>
              </p:cNvSpPr>
              <p:nvPr>
                <p:ph idx="1"/>
              </p:nvPr>
            </p:nvSpPr>
            <p:spPr>
              <a:xfrm>
                <a:off x="838199" y="1435662"/>
                <a:ext cx="6745941" cy="4351338"/>
              </a:xfrm>
              <a:blipFill>
                <a:blip r:embed="rId3"/>
                <a:stretch>
                  <a:fillRect l="-1504" t="-2035" r="-752"/>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1EA7AC0-97CC-E645-9160-F7C47D84BCE8}"/>
              </a:ext>
            </a:extLst>
          </p:cNvPr>
          <p:cNvPicPr>
            <a:picLocks noChangeAspect="1"/>
          </p:cNvPicPr>
          <p:nvPr/>
        </p:nvPicPr>
        <p:blipFill>
          <a:blip r:embed="rId4"/>
          <a:stretch>
            <a:fillRect/>
          </a:stretch>
        </p:blipFill>
        <p:spPr>
          <a:xfrm>
            <a:off x="7584141" y="218888"/>
            <a:ext cx="4416612" cy="6589300"/>
          </a:xfrm>
          <a:prstGeom prst="rect">
            <a:avLst/>
          </a:prstGeom>
        </p:spPr>
      </p:pic>
      <p:sp>
        <p:nvSpPr>
          <p:cNvPr id="13" name="TextBox 12">
            <a:extLst>
              <a:ext uri="{FF2B5EF4-FFF2-40B4-BE49-F238E27FC236}">
                <a16:creationId xmlns:a16="http://schemas.microsoft.com/office/drawing/2014/main" id="{F72399AF-D9B5-A34E-AC45-28F72FCCF9E5}"/>
              </a:ext>
            </a:extLst>
          </p:cNvPr>
          <p:cNvSpPr txBox="1"/>
          <p:nvPr/>
        </p:nvSpPr>
        <p:spPr>
          <a:xfrm>
            <a:off x="3617259" y="3229145"/>
            <a:ext cx="3037948" cy="400110"/>
          </a:xfrm>
          <a:prstGeom prst="rect">
            <a:avLst/>
          </a:prstGeom>
          <a:noFill/>
        </p:spPr>
        <p:txBody>
          <a:bodyPr wrap="none" rtlCol="0">
            <a:spAutoFit/>
          </a:bodyPr>
          <a:lstStyle/>
          <a:p>
            <a:r>
              <a:rPr lang="en-US" sz="2000" dirty="0"/>
              <a:t>No Dependence on carry-in</a:t>
            </a:r>
          </a:p>
        </p:txBody>
      </p:sp>
      <p:sp>
        <p:nvSpPr>
          <p:cNvPr id="15" name="Right Brace 14">
            <a:extLst>
              <a:ext uri="{FF2B5EF4-FFF2-40B4-BE49-F238E27FC236}">
                <a16:creationId xmlns:a16="http://schemas.microsoft.com/office/drawing/2014/main" id="{012BB48E-5FE9-684D-B88F-44AF1EBA5C91}"/>
              </a:ext>
            </a:extLst>
          </p:cNvPr>
          <p:cNvSpPr/>
          <p:nvPr/>
        </p:nvSpPr>
        <p:spPr>
          <a:xfrm>
            <a:off x="3281081" y="3073710"/>
            <a:ext cx="295836" cy="712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C32CD7D7-9734-9B40-9165-72FCB1D41C1B}"/>
              </a:ext>
            </a:extLst>
          </p:cNvPr>
          <p:cNvSpPr/>
          <p:nvPr/>
        </p:nvSpPr>
        <p:spPr>
          <a:xfrm>
            <a:off x="4049806" y="3893091"/>
            <a:ext cx="295836" cy="712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F326277-80A3-604D-9186-52ACACA58DC1}"/>
              </a:ext>
            </a:extLst>
          </p:cNvPr>
          <p:cNvSpPr txBox="1"/>
          <p:nvPr/>
        </p:nvSpPr>
        <p:spPr>
          <a:xfrm>
            <a:off x="4371382" y="4049383"/>
            <a:ext cx="2180340" cy="400110"/>
          </a:xfrm>
          <a:prstGeom prst="rect">
            <a:avLst/>
          </a:prstGeom>
          <a:noFill/>
        </p:spPr>
        <p:txBody>
          <a:bodyPr wrap="none" rtlCol="0">
            <a:spAutoFit/>
          </a:bodyPr>
          <a:lstStyle/>
          <a:p>
            <a:r>
              <a:rPr lang="en-US" sz="2000" dirty="0"/>
              <a:t>Depend on carry-in</a:t>
            </a:r>
          </a:p>
        </p:txBody>
      </p:sp>
      <p:pic>
        <p:nvPicPr>
          <p:cNvPr id="19" name="Picture 18">
            <a:extLst>
              <a:ext uri="{FF2B5EF4-FFF2-40B4-BE49-F238E27FC236}">
                <a16:creationId xmlns:a16="http://schemas.microsoft.com/office/drawing/2014/main" id="{53092EC8-DE93-EB41-84CB-F3064F853C9C}"/>
              </a:ext>
            </a:extLst>
          </p:cNvPr>
          <p:cNvPicPr>
            <a:picLocks noChangeAspect="1"/>
          </p:cNvPicPr>
          <p:nvPr/>
        </p:nvPicPr>
        <p:blipFill>
          <a:blip r:embed="rId5"/>
          <a:stretch>
            <a:fillRect/>
          </a:stretch>
        </p:blipFill>
        <p:spPr>
          <a:xfrm>
            <a:off x="1590096" y="4486147"/>
            <a:ext cx="4961626" cy="2322041"/>
          </a:xfrm>
          <a:prstGeom prst="rect">
            <a:avLst/>
          </a:prstGeom>
        </p:spPr>
      </p:pic>
    </p:spTree>
    <p:extLst>
      <p:ext uri="{BB962C8B-B14F-4D97-AF65-F5344CB8AC3E}">
        <p14:creationId xmlns:p14="http://schemas.microsoft.com/office/powerpoint/2010/main" val="293828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061090-0DB9-5040-B256-319053091B75}"/>
              </a:ext>
            </a:extLst>
          </p:cNvPr>
          <p:cNvPicPr>
            <a:picLocks noChangeAspect="1"/>
          </p:cNvPicPr>
          <p:nvPr/>
        </p:nvPicPr>
        <p:blipFill>
          <a:blip r:embed="rId3"/>
          <a:stretch>
            <a:fillRect/>
          </a:stretch>
        </p:blipFill>
        <p:spPr>
          <a:xfrm>
            <a:off x="7504105" y="218888"/>
            <a:ext cx="4553581" cy="6589300"/>
          </a:xfrm>
          <a:prstGeom prst="rect">
            <a:avLst/>
          </a:prstGeom>
        </p:spPr>
      </p:pic>
      <p:sp>
        <p:nvSpPr>
          <p:cNvPr id="2" name="Title 1">
            <a:extLst>
              <a:ext uri="{FF2B5EF4-FFF2-40B4-BE49-F238E27FC236}">
                <a16:creationId xmlns:a16="http://schemas.microsoft.com/office/drawing/2014/main" id="{A04EF2F5-FDC5-FE44-B54E-5A1DC28C8170}"/>
              </a:ext>
            </a:extLst>
          </p:cNvPr>
          <p:cNvSpPr>
            <a:spLocks noGrp="1"/>
          </p:cNvSpPr>
          <p:nvPr>
            <p:ph type="title"/>
          </p:nvPr>
        </p:nvSpPr>
        <p:spPr/>
        <p:txBody>
          <a:bodyPr/>
          <a:lstStyle/>
          <a:p>
            <a:r>
              <a:rPr lang="en-US" dirty="0"/>
              <a:t>Carry Look-ahead Adder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B926CC-888F-8549-BBBA-FDC10968FE59}"/>
                  </a:ext>
                </a:extLst>
              </p:cNvPr>
              <p:cNvSpPr>
                <a:spLocks noGrp="1"/>
              </p:cNvSpPr>
              <p:nvPr>
                <p:ph idx="1"/>
              </p:nvPr>
            </p:nvSpPr>
            <p:spPr>
              <a:xfrm>
                <a:off x="838199" y="1435662"/>
                <a:ext cx="6745941" cy="4351338"/>
              </a:xfrm>
            </p:spPr>
            <p:txBody>
              <a:bodyPr/>
              <a:lstStyle/>
              <a:p>
                <a:r>
                  <a:rPr lang="en-US" dirty="0"/>
                  <a:t>The larger blocks compute P &amp; G for higher levels of the hierarchy.</a:t>
                </a:r>
              </a:p>
              <a:p>
                <a:pPr lvl="1"/>
                <a:r>
                  <a:rPr lang="en-US" dirty="0"/>
                  <a:t>P &amp; G can be computed without carry-in</a:t>
                </a:r>
              </a:p>
              <a:p>
                <a:pPr lvl="1"/>
                <a:r>
                  <a:rPr lang="en-US" dirty="0"/>
                  <a:t>Carry-in is required to generate carry-out</a:t>
                </a:r>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𝐵</m:t>
                        </m:r>
                      </m:sub>
                    </m:sSub>
                  </m:oMath>
                </a14:m>
                <a:endParaRPr lang="en-US" b="0" dirty="0"/>
              </a:p>
              <a:p>
                <a:pPr lvl="1"/>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𝐴</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𝐵</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𝑖𝑛</m:t>
                        </m:r>
                      </m:sub>
                    </m:sSub>
                    <m:r>
                      <a:rPr lang="en-US" b="0" i="1" smtClean="0">
                        <a:latin typeface="Cambria Math" panose="02040503050406030204" pitchFamily="18" charset="0"/>
                      </a:rPr>
                      <m:t>𝑃</m:t>
                    </m:r>
                  </m:oMath>
                </a14:m>
                <a:endParaRPr lang="en-US" b="0" dirty="0"/>
              </a:p>
              <a:p>
                <a:pPr lvl="1"/>
                <a:endParaRPr lang="en-US" dirty="0"/>
              </a:p>
            </p:txBody>
          </p:sp>
        </mc:Choice>
        <mc:Fallback>
          <p:sp>
            <p:nvSpPr>
              <p:cNvPr id="3" name="Content Placeholder 2">
                <a:extLst>
                  <a:ext uri="{FF2B5EF4-FFF2-40B4-BE49-F238E27FC236}">
                    <a16:creationId xmlns:a16="http://schemas.microsoft.com/office/drawing/2014/main" id="{9EB926CC-888F-8549-BBBA-FDC10968FE59}"/>
                  </a:ext>
                </a:extLst>
              </p:cNvPr>
              <p:cNvSpPr>
                <a:spLocks noGrp="1" noRot="1" noChangeAspect="1" noMove="1" noResize="1" noEditPoints="1" noAdjustHandles="1" noChangeArrowheads="1" noChangeShapeType="1" noTextEdit="1"/>
              </p:cNvSpPr>
              <p:nvPr>
                <p:ph idx="1"/>
              </p:nvPr>
            </p:nvSpPr>
            <p:spPr>
              <a:xfrm>
                <a:off x="838199" y="1435662"/>
                <a:ext cx="6745941" cy="4351338"/>
              </a:xfrm>
              <a:blipFill>
                <a:blip r:embed="rId4"/>
                <a:stretch>
                  <a:fillRect l="-1504" t="-2035" r="-94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F72399AF-D9B5-A34E-AC45-28F72FCCF9E5}"/>
              </a:ext>
            </a:extLst>
          </p:cNvPr>
          <p:cNvSpPr txBox="1"/>
          <p:nvPr/>
        </p:nvSpPr>
        <p:spPr>
          <a:xfrm>
            <a:off x="4007222" y="3229145"/>
            <a:ext cx="3037948" cy="400110"/>
          </a:xfrm>
          <a:prstGeom prst="rect">
            <a:avLst/>
          </a:prstGeom>
          <a:noFill/>
        </p:spPr>
        <p:txBody>
          <a:bodyPr wrap="none" rtlCol="0">
            <a:spAutoFit/>
          </a:bodyPr>
          <a:lstStyle/>
          <a:p>
            <a:r>
              <a:rPr lang="en-US" sz="2000" dirty="0"/>
              <a:t>No Dependence on carry-in</a:t>
            </a:r>
          </a:p>
        </p:txBody>
      </p:sp>
      <p:sp>
        <p:nvSpPr>
          <p:cNvPr id="15" name="Right Brace 14">
            <a:extLst>
              <a:ext uri="{FF2B5EF4-FFF2-40B4-BE49-F238E27FC236}">
                <a16:creationId xmlns:a16="http://schemas.microsoft.com/office/drawing/2014/main" id="{012BB48E-5FE9-684D-B88F-44AF1EBA5C91}"/>
              </a:ext>
            </a:extLst>
          </p:cNvPr>
          <p:cNvSpPr/>
          <p:nvPr/>
        </p:nvSpPr>
        <p:spPr>
          <a:xfrm>
            <a:off x="3671044" y="3073710"/>
            <a:ext cx="295836" cy="712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C32CD7D7-9734-9B40-9165-72FCB1D41C1B}"/>
              </a:ext>
            </a:extLst>
          </p:cNvPr>
          <p:cNvSpPr/>
          <p:nvPr/>
        </p:nvSpPr>
        <p:spPr>
          <a:xfrm>
            <a:off x="3805517" y="3866197"/>
            <a:ext cx="338420" cy="3292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F326277-80A3-604D-9186-52ACACA58DC1}"/>
              </a:ext>
            </a:extLst>
          </p:cNvPr>
          <p:cNvSpPr txBox="1"/>
          <p:nvPr/>
        </p:nvSpPr>
        <p:spPr>
          <a:xfrm>
            <a:off x="4156244" y="3830784"/>
            <a:ext cx="2180340" cy="400110"/>
          </a:xfrm>
          <a:prstGeom prst="rect">
            <a:avLst/>
          </a:prstGeom>
          <a:noFill/>
        </p:spPr>
        <p:txBody>
          <a:bodyPr wrap="none" rtlCol="0">
            <a:spAutoFit/>
          </a:bodyPr>
          <a:lstStyle/>
          <a:p>
            <a:r>
              <a:rPr lang="en-US" sz="2000" dirty="0"/>
              <a:t>Depend on carry-in</a:t>
            </a:r>
          </a:p>
        </p:txBody>
      </p:sp>
      <p:pic>
        <p:nvPicPr>
          <p:cNvPr id="19" name="Picture 18">
            <a:extLst>
              <a:ext uri="{FF2B5EF4-FFF2-40B4-BE49-F238E27FC236}">
                <a16:creationId xmlns:a16="http://schemas.microsoft.com/office/drawing/2014/main" id="{53092EC8-DE93-EB41-84CB-F3064F853C9C}"/>
              </a:ext>
            </a:extLst>
          </p:cNvPr>
          <p:cNvPicPr>
            <a:picLocks noChangeAspect="1"/>
          </p:cNvPicPr>
          <p:nvPr/>
        </p:nvPicPr>
        <p:blipFill>
          <a:blip r:embed="rId5"/>
          <a:stretch>
            <a:fillRect/>
          </a:stretch>
        </p:blipFill>
        <p:spPr>
          <a:xfrm>
            <a:off x="1590096" y="4486147"/>
            <a:ext cx="4961626" cy="2322041"/>
          </a:xfrm>
          <a:prstGeom prst="rect">
            <a:avLst/>
          </a:prstGeom>
        </p:spPr>
      </p:pic>
    </p:spTree>
    <p:extLst>
      <p:ext uri="{BB962C8B-B14F-4D97-AF65-F5344CB8AC3E}">
        <p14:creationId xmlns:p14="http://schemas.microsoft.com/office/powerpoint/2010/main" val="328667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4501-F99E-8640-B950-297547C23DCD}"/>
              </a:ext>
            </a:extLst>
          </p:cNvPr>
          <p:cNvSpPr>
            <a:spLocks noGrp="1"/>
          </p:cNvSpPr>
          <p:nvPr>
            <p:ph type="title"/>
          </p:nvPr>
        </p:nvSpPr>
        <p:spPr/>
        <p:txBody>
          <a:bodyPr/>
          <a:lstStyle/>
          <a:p>
            <a:r>
              <a:rPr lang="en-US" dirty="0"/>
              <a:t>Parallel Prefix Adder</a:t>
            </a:r>
          </a:p>
        </p:txBody>
      </p:sp>
      <p:sp>
        <p:nvSpPr>
          <p:cNvPr id="3" name="Content Placeholder 2">
            <a:extLst>
              <a:ext uri="{FF2B5EF4-FFF2-40B4-BE49-F238E27FC236}">
                <a16:creationId xmlns:a16="http://schemas.microsoft.com/office/drawing/2014/main" id="{77AED288-6C1E-2F4F-A880-8263E8004214}"/>
              </a:ext>
            </a:extLst>
          </p:cNvPr>
          <p:cNvSpPr>
            <a:spLocks noGrp="1"/>
          </p:cNvSpPr>
          <p:nvPr>
            <p:ph idx="1"/>
          </p:nvPr>
        </p:nvSpPr>
        <p:spPr/>
        <p:txBody>
          <a:bodyPr/>
          <a:lstStyle/>
          <a:p>
            <a:r>
              <a:rPr lang="en-US" dirty="0"/>
              <a:t>One disadvantage of the carry lookahead adder as described in the lecture slides is that the carry-out bit still ripple through the groups in the first layer </a:t>
            </a:r>
          </a:p>
          <a:p>
            <a:r>
              <a:rPr lang="en-US" dirty="0"/>
              <a:t>An alternative is to compute the carry bits directly without any grouping</a:t>
            </a:r>
          </a:p>
          <a:p>
            <a:pPr lvl="1"/>
            <a:r>
              <a:rPr lang="en-US" dirty="0"/>
              <a:t>However, we don’t want to fall back to a carry ripple solution.</a:t>
            </a:r>
          </a:p>
          <a:p>
            <a:pPr lvl="1"/>
            <a:r>
              <a:rPr lang="en-US" dirty="0"/>
              <a:t>Trick: unroll the expression for the carry bit</a:t>
            </a:r>
          </a:p>
        </p:txBody>
      </p:sp>
    </p:spTree>
    <p:extLst>
      <p:ext uri="{BB962C8B-B14F-4D97-AF65-F5344CB8AC3E}">
        <p14:creationId xmlns:p14="http://schemas.microsoft.com/office/powerpoint/2010/main" val="391776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7E9C-AEB1-FA42-82AA-08A3B0EAB600}"/>
              </a:ext>
            </a:extLst>
          </p:cNvPr>
          <p:cNvSpPr>
            <a:spLocks noGrp="1"/>
          </p:cNvSpPr>
          <p:nvPr>
            <p:ph type="title"/>
          </p:nvPr>
        </p:nvSpPr>
        <p:spPr/>
        <p:txBody>
          <a:bodyPr/>
          <a:lstStyle/>
          <a:p>
            <a:r>
              <a:rPr lang="en-US" dirty="0"/>
              <a:t>Unrolling the Carry-in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9FEC63-84E6-7A4E-A4AA-0DA994546D4C}"/>
                  </a:ext>
                </a:extLst>
              </p:cNvPr>
              <p:cNvSpPr>
                <a:spLocks noGrp="1"/>
              </p:cNvSpPr>
              <p:nvPr>
                <p:ph idx="1"/>
              </p:nvPr>
            </p:nvSpPr>
            <p:spPr/>
            <p:txBody>
              <a:bodyPr>
                <a:normAutofit fontScale="85000" lnSpcReduction="20000"/>
              </a:bodyPr>
              <a:lstStyle/>
              <a:p>
                <a:r>
                  <a:rPr lang="en-US" dirty="0"/>
                  <a:t>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endParaRPr lang="en-US" dirty="0"/>
              </a:p>
              <a:p>
                <a:r>
                  <a:rPr lang="en-US" dirty="0"/>
                  <a:t>Let’s compute the caries using unrolling</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(unsigned)</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0</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𝑝</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oMath>
                </a14:m>
                <a:endParaRPr lang="en-US" dirty="0"/>
              </a:p>
              <a:p>
                <a:pPr marL="457200" lvl="1" indent="0">
                  <a:buNone/>
                </a:pPr>
                <a:endParaRPr lang="en-US" dirty="0"/>
              </a:p>
              <a:p>
                <a:r>
                  <a:rPr lang="en-US" dirty="0"/>
                  <a:t>Computing the caries involves ANDs and ORs of individual p and g signals</a:t>
                </a:r>
              </a:p>
              <a:p>
                <a:pPr lvl="1"/>
                <a:r>
                  <a:rPr lang="en-US" dirty="0"/>
                  <a:t>These p and g signals can all be computed in parallel since they do not depend on carry-ins</a:t>
                </a:r>
              </a:p>
              <a:p>
                <a:r>
                  <a:rPr lang="en-US" dirty="0"/>
                  <a:t>These operations are associative!</a:t>
                </a:r>
              </a:p>
              <a:p>
                <a:pPr lvl="1"/>
                <a:r>
                  <a:rPr lang="en-US" dirty="0"/>
                  <a:t>We can change the order in which they are evaluated</a:t>
                </a:r>
              </a:p>
              <a:p>
                <a:pPr lvl="1"/>
                <a:r>
                  <a:rPr lang="en-US" dirty="0"/>
                  <a:t>Allows us to compute them in a tree (parallel computation)!</a:t>
                </a:r>
              </a:p>
              <a:p>
                <a:endParaRPr lang="en-US" dirty="0"/>
              </a:p>
            </p:txBody>
          </p:sp>
        </mc:Choice>
        <mc:Fallback>
          <p:sp>
            <p:nvSpPr>
              <p:cNvPr id="3" name="Content Placeholder 2">
                <a:extLst>
                  <a:ext uri="{FF2B5EF4-FFF2-40B4-BE49-F238E27FC236}">
                    <a16:creationId xmlns:a16="http://schemas.microsoft.com/office/drawing/2014/main" id="{379FEC63-84E6-7A4E-A4AA-0DA994546D4C}"/>
                  </a:ext>
                </a:extLst>
              </p:cNvPr>
              <p:cNvSpPr>
                <a:spLocks noGrp="1" noRot="1" noChangeAspect="1" noMove="1" noResize="1" noEditPoints="1" noAdjustHandles="1" noChangeArrowheads="1" noChangeShapeType="1" noTextEdit="1"/>
              </p:cNvSpPr>
              <p:nvPr>
                <p:ph idx="1"/>
              </p:nvPr>
            </p:nvSpPr>
            <p:spPr>
              <a:blipFill>
                <a:blip r:embed="rId2"/>
                <a:stretch>
                  <a:fillRect l="-724" t="-3509"/>
                </a:stretch>
              </a:blipFill>
            </p:spPr>
            <p:txBody>
              <a:bodyPr/>
              <a:lstStyle/>
              <a:p>
                <a:r>
                  <a:rPr lang="en-US">
                    <a:noFill/>
                  </a:rPr>
                  <a:t> </a:t>
                </a:r>
              </a:p>
            </p:txBody>
          </p:sp>
        </mc:Fallback>
      </mc:AlternateContent>
    </p:spTree>
    <p:extLst>
      <p:ext uri="{BB962C8B-B14F-4D97-AF65-F5344CB8AC3E}">
        <p14:creationId xmlns:p14="http://schemas.microsoft.com/office/powerpoint/2010/main" val="389631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A57A-B959-C240-AB76-761C27DB7EEE}"/>
              </a:ext>
            </a:extLst>
          </p:cNvPr>
          <p:cNvSpPr>
            <a:spLocks noGrp="1"/>
          </p:cNvSpPr>
          <p:nvPr>
            <p:ph type="title"/>
          </p:nvPr>
        </p:nvSpPr>
        <p:spPr/>
        <p:txBody>
          <a:bodyPr/>
          <a:lstStyle/>
          <a:p>
            <a:r>
              <a:rPr lang="en-US" dirty="0"/>
              <a:t>Parallel Prefix Trees</a:t>
            </a:r>
          </a:p>
        </p:txBody>
      </p:sp>
      <p:sp>
        <p:nvSpPr>
          <p:cNvPr id="3" name="Content Placeholder 2">
            <a:extLst>
              <a:ext uri="{FF2B5EF4-FFF2-40B4-BE49-F238E27FC236}">
                <a16:creationId xmlns:a16="http://schemas.microsoft.com/office/drawing/2014/main" id="{C0FFC74A-87D0-F245-8030-E2D8DFC2042A}"/>
              </a:ext>
            </a:extLst>
          </p:cNvPr>
          <p:cNvSpPr>
            <a:spLocks noGrp="1"/>
          </p:cNvSpPr>
          <p:nvPr>
            <p:ph idx="1"/>
          </p:nvPr>
        </p:nvSpPr>
        <p:spPr/>
        <p:txBody>
          <a:bodyPr/>
          <a:lstStyle/>
          <a:p>
            <a:r>
              <a:rPr lang="en-US" dirty="0"/>
              <a:t>Similar to a reduction tree except that you want to keep the  intermediate values </a:t>
            </a:r>
          </a:p>
          <a:p>
            <a:pPr lvl="1"/>
            <a:r>
              <a:rPr lang="en-US" dirty="0"/>
              <a:t>Intermediate values are re-used when computing </a:t>
            </a:r>
          </a:p>
          <a:p>
            <a:r>
              <a:rPr lang="en-US" dirty="0"/>
              <a:t>In our case, we </a:t>
            </a:r>
            <a:r>
              <a:rPr lang="en-US" i="1" dirty="0"/>
              <a:t>could</a:t>
            </a:r>
            <a:r>
              <a:rPr lang="en-US" dirty="0"/>
              <a:t> use a reduction tree to compute the last carry.</a:t>
            </a:r>
          </a:p>
          <a:p>
            <a:pPr lvl="1"/>
            <a:r>
              <a:rPr lang="en-US" dirty="0"/>
              <a:t>This would be of limited use to us because we need all of the intermediate carry bits that would be computed as part of the reduction tree</a:t>
            </a:r>
          </a:p>
          <a:p>
            <a:r>
              <a:rPr lang="en-US" dirty="0"/>
              <a:t>Parallel prefix trees give us these intermediate values!</a:t>
            </a:r>
          </a:p>
          <a:p>
            <a:pPr lvl="1"/>
            <a:r>
              <a:rPr lang="en-US" dirty="0"/>
              <a:t>Work on operators that are associative</a:t>
            </a:r>
          </a:p>
        </p:txBody>
      </p:sp>
    </p:spTree>
    <p:extLst>
      <p:ext uri="{BB962C8B-B14F-4D97-AF65-F5344CB8AC3E}">
        <p14:creationId xmlns:p14="http://schemas.microsoft.com/office/powerpoint/2010/main" val="219519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FE6A-DCD0-5849-BBDB-12B0E8A6627F}"/>
              </a:ext>
            </a:extLst>
          </p:cNvPr>
          <p:cNvSpPr>
            <a:spLocks noGrp="1"/>
          </p:cNvSpPr>
          <p:nvPr>
            <p:ph type="title"/>
          </p:nvPr>
        </p:nvSpPr>
        <p:spPr/>
        <p:txBody>
          <a:bodyPr/>
          <a:lstStyle/>
          <a:p>
            <a:r>
              <a:rPr lang="en-US" dirty="0"/>
              <a:t>Different Parallel Prefix Trees</a:t>
            </a:r>
          </a:p>
        </p:txBody>
      </p:sp>
      <p:sp>
        <p:nvSpPr>
          <p:cNvPr id="3" name="Content Placeholder 2">
            <a:extLst>
              <a:ext uri="{FF2B5EF4-FFF2-40B4-BE49-F238E27FC236}">
                <a16:creationId xmlns:a16="http://schemas.microsoft.com/office/drawing/2014/main" id="{6B4BF95F-3AD6-F747-A701-448612E373B5}"/>
              </a:ext>
            </a:extLst>
          </p:cNvPr>
          <p:cNvSpPr>
            <a:spLocks noGrp="1"/>
          </p:cNvSpPr>
          <p:nvPr>
            <p:ph idx="1"/>
          </p:nvPr>
        </p:nvSpPr>
        <p:spPr>
          <a:xfrm>
            <a:off x="838200" y="1433210"/>
            <a:ext cx="10515600" cy="4351338"/>
          </a:xfrm>
        </p:spPr>
        <p:txBody>
          <a:bodyPr/>
          <a:lstStyle/>
          <a:p>
            <a:r>
              <a:rPr lang="en-US" dirty="0"/>
              <a:t>There is a tradeoff in parallel prefix trees in how intermediate values are computed/reused</a:t>
            </a:r>
          </a:p>
          <a:p>
            <a:r>
              <a:rPr lang="en-US" dirty="0"/>
              <a:t>Note that both of these graphs produce the same outputs (the partial results)</a:t>
            </a:r>
          </a:p>
        </p:txBody>
      </p:sp>
      <p:sp>
        <p:nvSpPr>
          <p:cNvPr id="5" name="Rectangle 4">
            <a:extLst>
              <a:ext uri="{FF2B5EF4-FFF2-40B4-BE49-F238E27FC236}">
                <a16:creationId xmlns:a16="http://schemas.microsoft.com/office/drawing/2014/main" id="{EC28BD4A-F3B0-7544-B74B-9C711FD96AB0}"/>
              </a:ext>
            </a:extLst>
          </p:cNvPr>
          <p:cNvSpPr/>
          <p:nvPr/>
        </p:nvSpPr>
        <p:spPr>
          <a:xfrm>
            <a:off x="6642846" y="5592703"/>
            <a:ext cx="4356848" cy="923330"/>
          </a:xfrm>
          <a:prstGeom prst="rect">
            <a:avLst/>
          </a:prstGeom>
        </p:spPr>
        <p:txBody>
          <a:bodyPr wrap="square">
            <a:spAutoFit/>
          </a:bodyPr>
          <a:lstStyle/>
          <a:p>
            <a:r>
              <a:rPr lang="en-US" dirty="0" err="1"/>
              <a:t>Kogge</a:t>
            </a:r>
            <a:r>
              <a:rPr lang="en-US" dirty="0"/>
              <a:t>-Stone (Diagram from Lecture Slides)</a:t>
            </a:r>
            <a:br>
              <a:rPr lang="en-US" dirty="0"/>
            </a:br>
            <a:r>
              <a:rPr lang="en-US" dirty="0"/>
              <a:t>Requires more resources but has a shorter critical path.</a:t>
            </a:r>
          </a:p>
        </p:txBody>
      </p:sp>
      <p:sp>
        <p:nvSpPr>
          <p:cNvPr id="6" name="TextBox 5">
            <a:extLst>
              <a:ext uri="{FF2B5EF4-FFF2-40B4-BE49-F238E27FC236}">
                <a16:creationId xmlns:a16="http://schemas.microsoft.com/office/drawing/2014/main" id="{EFFA6A3D-991E-174A-A561-3FE641373ED3}"/>
              </a:ext>
            </a:extLst>
          </p:cNvPr>
          <p:cNvSpPr txBox="1"/>
          <p:nvPr/>
        </p:nvSpPr>
        <p:spPr>
          <a:xfrm>
            <a:off x="712694" y="5630243"/>
            <a:ext cx="4168587" cy="1200329"/>
          </a:xfrm>
          <a:prstGeom prst="rect">
            <a:avLst/>
          </a:prstGeom>
          <a:noFill/>
        </p:spPr>
        <p:txBody>
          <a:bodyPr wrap="square" rtlCol="0">
            <a:spAutoFit/>
          </a:bodyPr>
          <a:lstStyle/>
          <a:p>
            <a:r>
              <a:rPr lang="en-US" dirty="0"/>
              <a:t>Brent-Kung (Diagram from Lecture Slides)</a:t>
            </a:r>
          </a:p>
          <a:p>
            <a:r>
              <a:rPr lang="en-US" dirty="0"/>
              <a:t>Most reuse (minimal logic) but with a longer critical path</a:t>
            </a:r>
          </a:p>
          <a:p>
            <a:endParaRPr lang="en-US" dirty="0"/>
          </a:p>
        </p:txBody>
      </p:sp>
      <p:pic>
        <p:nvPicPr>
          <p:cNvPr id="7" name="Picture 6">
            <a:extLst>
              <a:ext uri="{FF2B5EF4-FFF2-40B4-BE49-F238E27FC236}">
                <a16:creationId xmlns:a16="http://schemas.microsoft.com/office/drawing/2014/main" id="{A0FF9E0A-0D49-E84D-B7BF-436FF9CD5705}"/>
              </a:ext>
            </a:extLst>
          </p:cNvPr>
          <p:cNvPicPr>
            <a:picLocks noChangeAspect="1"/>
          </p:cNvPicPr>
          <p:nvPr/>
        </p:nvPicPr>
        <p:blipFill>
          <a:blip r:embed="rId2"/>
          <a:stretch>
            <a:fillRect/>
          </a:stretch>
        </p:blipFill>
        <p:spPr>
          <a:xfrm>
            <a:off x="582706" y="3230738"/>
            <a:ext cx="4298575" cy="2015716"/>
          </a:xfrm>
          <a:prstGeom prst="rect">
            <a:avLst/>
          </a:prstGeom>
        </p:spPr>
      </p:pic>
      <p:pic>
        <p:nvPicPr>
          <p:cNvPr id="8" name="Picture 7">
            <a:extLst>
              <a:ext uri="{FF2B5EF4-FFF2-40B4-BE49-F238E27FC236}">
                <a16:creationId xmlns:a16="http://schemas.microsoft.com/office/drawing/2014/main" id="{0C09BABC-211E-FC4C-8B37-475964245808}"/>
              </a:ext>
            </a:extLst>
          </p:cNvPr>
          <p:cNvPicPr>
            <a:picLocks noChangeAspect="1"/>
          </p:cNvPicPr>
          <p:nvPr/>
        </p:nvPicPr>
        <p:blipFill>
          <a:blip r:embed="rId3"/>
          <a:stretch>
            <a:fillRect/>
          </a:stretch>
        </p:blipFill>
        <p:spPr>
          <a:xfrm>
            <a:off x="6642846" y="3191614"/>
            <a:ext cx="4025422" cy="2193339"/>
          </a:xfrm>
          <a:prstGeom prst="rect">
            <a:avLst/>
          </a:prstGeom>
        </p:spPr>
      </p:pic>
    </p:spTree>
    <p:extLst>
      <p:ext uri="{BB962C8B-B14F-4D97-AF65-F5344CB8AC3E}">
        <p14:creationId xmlns:p14="http://schemas.microsoft.com/office/powerpoint/2010/main" val="412457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67E8-BE84-A548-9880-E2CC4C7414CC}"/>
              </a:ext>
            </a:extLst>
          </p:cNvPr>
          <p:cNvSpPr>
            <a:spLocks noGrp="1"/>
          </p:cNvSpPr>
          <p:nvPr>
            <p:ph type="title"/>
          </p:nvPr>
        </p:nvSpPr>
        <p:spPr/>
        <p:txBody>
          <a:bodyPr/>
          <a:lstStyle/>
          <a:p>
            <a:r>
              <a:rPr lang="en-US" dirty="0"/>
              <a:t>Parallel Prefix Adder</a:t>
            </a:r>
          </a:p>
        </p:txBody>
      </p:sp>
      <p:sp>
        <p:nvSpPr>
          <p:cNvPr id="3" name="Content Placeholder 2">
            <a:extLst>
              <a:ext uri="{FF2B5EF4-FFF2-40B4-BE49-F238E27FC236}">
                <a16:creationId xmlns:a16="http://schemas.microsoft.com/office/drawing/2014/main" id="{565F3439-56C2-E14B-B637-7566CD05F449}"/>
              </a:ext>
            </a:extLst>
          </p:cNvPr>
          <p:cNvSpPr>
            <a:spLocks noGrp="1"/>
          </p:cNvSpPr>
          <p:nvPr>
            <p:ph idx="1"/>
          </p:nvPr>
        </p:nvSpPr>
        <p:spPr>
          <a:xfrm>
            <a:off x="838200" y="1825625"/>
            <a:ext cx="10704226" cy="4351338"/>
          </a:xfrm>
        </p:spPr>
        <p:txBody>
          <a:bodyPr>
            <a:normAutofit/>
          </a:bodyPr>
          <a:lstStyle/>
          <a:p>
            <a:r>
              <a:rPr lang="en-US" dirty="0"/>
              <a:t>The Parallel Prefix Tree Described Above is for computing the </a:t>
            </a:r>
            <a:r>
              <a:rPr lang="en-US" b="1" dirty="0"/>
              <a:t>carry bits</a:t>
            </a:r>
          </a:p>
          <a:p>
            <a:r>
              <a:rPr lang="en-US" dirty="0"/>
              <a:t>We </a:t>
            </a:r>
            <a:r>
              <a:rPr lang="en-US" b="1" dirty="0"/>
              <a:t>still need full adders </a:t>
            </a:r>
            <a:r>
              <a:rPr lang="en-US" dirty="0"/>
              <a:t>to produce the p &amp; g signals and to calculate the final sum</a:t>
            </a:r>
          </a:p>
          <a:p>
            <a:pPr lvl="1"/>
            <a:r>
              <a:rPr lang="en-US" dirty="0"/>
              <a:t>Modified </a:t>
            </a:r>
            <a:r>
              <a:rPr lang="en-US" b="1" dirty="0"/>
              <a:t>full adders feed the parallel prefix tree </a:t>
            </a:r>
            <a:r>
              <a:rPr lang="en-US" dirty="0"/>
              <a:t>with p and g values</a:t>
            </a:r>
          </a:p>
          <a:p>
            <a:pPr lvl="1"/>
            <a:r>
              <a:rPr lang="en-US" b="1" dirty="0"/>
              <a:t>Full adders receive the carry in from the parallel prefix tree </a:t>
            </a:r>
            <a:r>
              <a:rPr lang="en-US" dirty="0"/>
              <a:t>to compute the sum bit</a:t>
            </a:r>
          </a:p>
        </p:txBody>
      </p:sp>
    </p:spTree>
    <p:extLst>
      <p:ext uri="{BB962C8B-B14F-4D97-AF65-F5344CB8AC3E}">
        <p14:creationId xmlns:p14="http://schemas.microsoft.com/office/powerpoint/2010/main" val="414376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C67F-8469-3443-B535-3A35A3304140}"/>
              </a:ext>
            </a:extLst>
          </p:cNvPr>
          <p:cNvSpPr>
            <a:spLocks noGrp="1"/>
          </p:cNvSpPr>
          <p:nvPr>
            <p:ph type="title"/>
          </p:nvPr>
        </p:nvSpPr>
        <p:spPr/>
        <p:txBody>
          <a:bodyPr/>
          <a:lstStyle/>
          <a:p>
            <a:r>
              <a:rPr lang="en-US" dirty="0"/>
              <a:t>Multipliers</a:t>
            </a:r>
          </a:p>
        </p:txBody>
      </p:sp>
      <p:sp>
        <p:nvSpPr>
          <p:cNvPr id="3" name="Content Placeholder 2">
            <a:extLst>
              <a:ext uri="{FF2B5EF4-FFF2-40B4-BE49-F238E27FC236}">
                <a16:creationId xmlns:a16="http://schemas.microsoft.com/office/drawing/2014/main" id="{0DC1E1BC-B4AF-1F4F-9BC8-9895D1BDB27C}"/>
              </a:ext>
            </a:extLst>
          </p:cNvPr>
          <p:cNvSpPr>
            <a:spLocks noGrp="1"/>
          </p:cNvSpPr>
          <p:nvPr>
            <p:ph idx="1"/>
          </p:nvPr>
        </p:nvSpPr>
        <p:spPr/>
        <p:txBody>
          <a:bodyPr/>
          <a:lstStyle/>
          <a:p>
            <a:r>
              <a:rPr lang="en-US" dirty="0"/>
              <a:t>Remember, the mechanics of multiplication in binary are generally the same as decimal multiplication (signed multiply requires a slight tweak).</a:t>
            </a:r>
          </a:p>
          <a:p>
            <a:r>
              <a:rPr lang="en-US" dirty="0"/>
              <a:t>2 Steps to Multiplication:</a:t>
            </a:r>
          </a:p>
          <a:p>
            <a:pPr lvl="1"/>
            <a:r>
              <a:rPr lang="en-US" dirty="0"/>
              <a:t>Generation of partial products</a:t>
            </a:r>
          </a:p>
          <a:p>
            <a:pPr lvl="1"/>
            <a:r>
              <a:rPr lang="en-US" dirty="0"/>
              <a:t>Adding partial products</a:t>
            </a:r>
          </a:p>
          <a:p>
            <a:r>
              <a:rPr lang="en-US" dirty="0"/>
              <a:t>Making faster multipliers mostly involves changing how we deal with generating and adding the partial products</a:t>
            </a:r>
          </a:p>
        </p:txBody>
      </p:sp>
    </p:spTree>
    <p:extLst>
      <p:ext uri="{BB962C8B-B14F-4D97-AF65-F5344CB8AC3E}">
        <p14:creationId xmlns:p14="http://schemas.microsoft.com/office/powerpoint/2010/main" val="168771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83F9-26B3-104A-A77D-C13262B710BC}"/>
              </a:ext>
            </a:extLst>
          </p:cNvPr>
          <p:cNvSpPr>
            <a:spLocks noGrp="1"/>
          </p:cNvSpPr>
          <p:nvPr>
            <p:ph type="title"/>
          </p:nvPr>
        </p:nvSpPr>
        <p:spPr/>
        <p:txBody>
          <a:bodyPr/>
          <a:lstStyle/>
          <a:p>
            <a:r>
              <a:rPr lang="en-US" dirty="0"/>
              <a:t>Unsigned Multiplication Example</a:t>
            </a:r>
          </a:p>
        </p:txBody>
      </p:sp>
      <p:sp>
        <p:nvSpPr>
          <p:cNvPr id="3" name="Content Placeholder 2">
            <a:extLst>
              <a:ext uri="{FF2B5EF4-FFF2-40B4-BE49-F238E27FC236}">
                <a16:creationId xmlns:a16="http://schemas.microsoft.com/office/drawing/2014/main" id="{17916E01-50BE-AB41-8C09-0D4D2C7B06FC}"/>
              </a:ext>
            </a:extLst>
          </p:cNvPr>
          <p:cNvSpPr>
            <a:spLocks noGrp="1"/>
          </p:cNvSpPr>
          <p:nvPr>
            <p:ph idx="1"/>
          </p:nvPr>
        </p:nvSpPr>
        <p:spPr>
          <a:xfrm>
            <a:off x="838200" y="1825625"/>
            <a:ext cx="4708161" cy="4351338"/>
          </a:xfrm>
        </p:spPr>
        <p:txBody>
          <a:bodyPr>
            <a:normAutofit/>
          </a:bodyPr>
          <a:lstStyle/>
          <a:p>
            <a:pPr marL="0" indent="0">
              <a:buNone/>
            </a:pPr>
            <a:r>
              <a:rPr lang="en-US" dirty="0">
                <a:latin typeface="Consolas" panose="020B0609020204030204" pitchFamily="49" charset="0"/>
                <a:cs typeface="Consolas" panose="020B0609020204030204" pitchFamily="49" charset="0"/>
              </a:rPr>
              <a:t>  4’b0011 (3)</a:t>
            </a:r>
          </a:p>
          <a:p>
            <a:pPr marL="0" indent="0">
              <a:buNone/>
            </a:pPr>
            <a:r>
              <a:rPr lang="en-US" dirty="0">
                <a:latin typeface="Consolas" panose="020B0609020204030204" pitchFamily="49" charset="0"/>
                <a:cs typeface="Consolas" panose="020B0609020204030204" pitchFamily="49" charset="0"/>
              </a:rPr>
              <a:t>* 4’b0110 (6) </a:t>
            </a:r>
          </a:p>
          <a:p>
            <a:pPr marL="0" indent="0">
              <a:buNone/>
            </a:pP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EE8CF2AB-5419-4746-BC4E-BF0F22C18DA5}"/>
              </a:ext>
            </a:extLst>
          </p:cNvPr>
          <p:cNvSpPr/>
          <p:nvPr/>
        </p:nvSpPr>
        <p:spPr>
          <a:xfrm>
            <a:off x="7405139" y="2016135"/>
            <a:ext cx="3222886" cy="3970318"/>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  4’b0011 (3)</a:t>
            </a:r>
          </a:p>
          <a:p>
            <a:r>
              <a:rPr lang="en-US" sz="2800" dirty="0">
                <a:latin typeface="Consolas" panose="020B0609020204030204" pitchFamily="49" charset="0"/>
                <a:cs typeface="Consolas" panose="020B0609020204030204" pitchFamily="49" charset="0"/>
              </a:rPr>
              <a:t>* 4’b0110 (6)</a:t>
            </a:r>
          </a:p>
          <a:p>
            <a:r>
              <a:rPr lang="en-US" sz="2800" dirty="0">
                <a:latin typeface="Consolas" panose="020B0609020204030204" pitchFamily="49" charset="0"/>
                <a:cs typeface="Consolas" panose="020B0609020204030204" pitchFamily="49" charset="0"/>
              </a:rPr>
              <a:t>  -------</a:t>
            </a:r>
          </a:p>
          <a:p>
            <a:r>
              <a:rPr lang="en-US" sz="2800" dirty="0">
                <a:latin typeface="Consolas" panose="020B0609020204030204" pitchFamily="49" charset="0"/>
                <a:cs typeface="Consolas" panose="020B0609020204030204" pitchFamily="49" charset="0"/>
              </a:rPr>
              <a:t>     0000</a:t>
            </a:r>
          </a:p>
          <a:p>
            <a:r>
              <a:rPr lang="en-US" sz="2800" dirty="0">
                <a:latin typeface="Consolas" panose="020B0609020204030204" pitchFamily="49" charset="0"/>
                <a:cs typeface="Consolas" panose="020B0609020204030204" pitchFamily="49" charset="0"/>
              </a:rPr>
              <a:t>    0011</a:t>
            </a:r>
          </a:p>
          <a:p>
            <a:r>
              <a:rPr lang="en-US" sz="2800" dirty="0">
                <a:latin typeface="Consolas" panose="020B0609020204030204" pitchFamily="49" charset="0"/>
                <a:cs typeface="Consolas" panose="020B0609020204030204" pitchFamily="49" charset="0"/>
              </a:rPr>
              <a:t>   0011</a:t>
            </a:r>
          </a:p>
          <a:p>
            <a:r>
              <a:rPr lang="en-US" sz="2800" dirty="0">
                <a:latin typeface="Consolas" panose="020B0609020204030204" pitchFamily="49" charset="0"/>
                <a:cs typeface="Consolas" panose="020B0609020204030204" pitchFamily="49" charset="0"/>
              </a:rPr>
              <a:t>+ 0000</a:t>
            </a:r>
          </a:p>
          <a:p>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00010010 (18)</a:t>
            </a:r>
            <a:endParaRPr lang="en-US" sz="2800" dirty="0"/>
          </a:p>
        </p:txBody>
      </p:sp>
      <p:sp>
        <p:nvSpPr>
          <p:cNvPr id="8" name="TextBox 7">
            <a:extLst>
              <a:ext uri="{FF2B5EF4-FFF2-40B4-BE49-F238E27FC236}">
                <a16:creationId xmlns:a16="http://schemas.microsoft.com/office/drawing/2014/main" id="{952D0BF6-7591-D748-A8E3-DC5AB68AB6F4}"/>
              </a:ext>
            </a:extLst>
          </p:cNvPr>
          <p:cNvSpPr txBox="1"/>
          <p:nvPr/>
        </p:nvSpPr>
        <p:spPr>
          <a:xfrm>
            <a:off x="9947736" y="4080000"/>
            <a:ext cx="1830950" cy="400110"/>
          </a:xfrm>
          <a:prstGeom prst="rect">
            <a:avLst/>
          </a:prstGeom>
          <a:noFill/>
        </p:spPr>
        <p:txBody>
          <a:bodyPr wrap="none" rtlCol="0">
            <a:spAutoFit/>
          </a:bodyPr>
          <a:lstStyle/>
          <a:p>
            <a:r>
              <a:rPr lang="en-US" sz="2000" dirty="0"/>
              <a:t>Partial Products</a:t>
            </a:r>
          </a:p>
        </p:txBody>
      </p:sp>
      <p:sp>
        <p:nvSpPr>
          <p:cNvPr id="9" name="Right Brace 8">
            <a:extLst>
              <a:ext uri="{FF2B5EF4-FFF2-40B4-BE49-F238E27FC236}">
                <a16:creationId xmlns:a16="http://schemas.microsoft.com/office/drawing/2014/main" id="{99D23742-E24B-AB48-96FE-124D8D7B3B1E}"/>
              </a:ext>
            </a:extLst>
          </p:cNvPr>
          <p:cNvSpPr/>
          <p:nvPr/>
        </p:nvSpPr>
        <p:spPr>
          <a:xfrm>
            <a:off x="9488772" y="3388503"/>
            <a:ext cx="354032" cy="1783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03B91B2-2065-6646-889F-1547996E95FE}"/>
              </a:ext>
            </a:extLst>
          </p:cNvPr>
          <p:cNvSpPr txBox="1"/>
          <p:nvPr/>
        </p:nvSpPr>
        <p:spPr>
          <a:xfrm>
            <a:off x="750095" y="3388503"/>
            <a:ext cx="6294695"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Partial Products can be generated in parallel</a:t>
            </a:r>
          </a:p>
          <a:p>
            <a:pPr marL="285750" indent="-285750">
              <a:buFont typeface="Arial" panose="020B0604020202020204" pitchFamily="34" charset="0"/>
              <a:buChar char="•"/>
            </a:pPr>
            <a:r>
              <a:rPr lang="en-US" sz="2800" dirty="0"/>
              <a:t>Let’s try to improve the addition of the partial products</a:t>
            </a:r>
          </a:p>
        </p:txBody>
      </p:sp>
    </p:spTree>
    <p:extLst>
      <p:ext uri="{BB962C8B-B14F-4D97-AF65-F5344CB8AC3E}">
        <p14:creationId xmlns:p14="http://schemas.microsoft.com/office/powerpoint/2010/main" val="42116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D2A1-ADA7-7347-B1D4-16480DACEF27}"/>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DFB3FC8E-536F-C94E-B030-7633CF67223C}"/>
              </a:ext>
            </a:extLst>
          </p:cNvPr>
          <p:cNvSpPr>
            <a:spLocks noGrp="1"/>
          </p:cNvSpPr>
          <p:nvPr>
            <p:ph idx="1"/>
          </p:nvPr>
        </p:nvSpPr>
        <p:spPr/>
        <p:txBody>
          <a:bodyPr/>
          <a:lstStyle/>
          <a:p>
            <a:r>
              <a:rPr lang="en-US" dirty="0"/>
              <a:t>Adders</a:t>
            </a:r>
          </a:p>
          <a:p>
            <a:r>
              <a:rPr lang="en-US" dirty="0"/>
              <a:t>Multipliers</a:t>
            </a:r>
          </a:p>
          <a:p>
            <a:r>
              <a:rPr lang="en-US" dirty="0"/>
              <a:t>Pipelining</a:t>
            </a:r>
          </a:p>
          <a:p>
            <a:r>
              <a:rPr lang="en-US" dirty="0"/>
              <a:t>Questions</a:t>
            </a:r>
          </a:p>
        </p:txBody>
      </p:sp>
    </p:spTree>
    <p:extLst>
      <p:ext uri="{BB962C8B-B14F-4D97-AF65-F5344CB8AC3E}">
        <p14:creationId xmlns:p14="http://schemas.microsoft.com/office/powerpoint/2010/main" val="474779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C6F5-1E31-5B41-86F6-6881C3DBAB42}"/>
              </a:ext>
            </a:extLst>
          </p:cNvPr>
          <p:cNvSpPr>
            <a:spLocks noGrp="1"/>
          </p:cNvSpPr>
          <p:nvPr>
            <p:ph type="title"/>
          </p:nvPr>
        </p:nvSpPr>
        <p:spPr/>
        <p:txBody>
          <a:bodyPr/>
          <a:lstStyle/>
          <a:p>
            <a:r>
              <a:rPr lang="en-US" dirty="0"/>
              <a:t>Carry Save Addition</a:t>
            </a:r>
          </a:p>
        </p:txBody>
      </p:sp>
      <p:sp>
        <p:nvSpPr>
          <p:cNvPr id="3" name="Content Placeholder 2">
            <a:extLst>
              <a:ext uri="{FF2B5EF4-FFF2-40B4-BE49-F238E27FC236}">
                <a16:creationId xmlns:a16="http://schemas.microsoft.com/office/drawing/2014/main" id="{A621E98D-BC9C-7E40-B53A-DACDE171969D}"/>
              </a:ext>
            </a:extLst>
          </p:cNvPr>
          <p:cNvSpPr>
            <a:spLocks noGrp="1"/>
          </p:cNvSpPr>
          <p:nvPr>
            <p:ph idx="1"/>
          </p:nvPr>
        </p:nvSpPr>
        <p:spPr>
          <a:xfrm>
            <a:off x="838200" y="1706693"/>
            <a:ext cx="6147216" cy="4351338"/>
          </a:xfrm>
        </p:spPr>
        <p:txBody>
          <a:bodyPr>
            <a:normAutofit fontScale="92500" lnSpcReduction="20000"/>
          </a:bodyPr>
          <a:lstStyle/>
          <a:p>
            <a:r>
              <a:rPr lang="en-US" dirty="0"/>
              <a:t>When we generate a carry in a given column of an addition, we add it to the 2 values in the next column.</a:t>
            </a:r>
          </a:p>
          <a:p>
            <a:pPr lvl="1"/>
            <a:r>
              <a:rPr lang="en-US" dirty="0"/>
              <a:t>This addition may in turn generate its own carry</a:t>
            </a:r>
          </a:p>
          <a:p>
            <a:r>
              <a:rPr lang="en-US" dirty="0"/>
              <a:t>If adding carries is just like another addition, can we delay adding the carry bits until later?</a:t>
            </a:r>
          </a:p>
          <a:p>
            <a:pPr lvl="1"/>
            <a:r>
              <a:rPr lang="en-US" dirty="0"/>
              <a:t>Yes, so long as we remember what the carry bits need to be added</a:t>
            </a:r>
          </a:p>
          <a:p>
            <a:r>
              <a:rPr lang="en-US" dirty="0"/>
              <a:t>This is the basis of the carry save adder:</a:t>
            </a:r>
          </a:p>
          <a:p>
            <a:pPr lvl="1"/>
            <a:r>
              <a:rPr lang="en-US" dirty="0"/>
              <a:t>Takes in a, b, and </a:t>
            </a:r>
            <a:r>
              <a:rPr lang="en-US" dirty="0" err="1"/>
              <a:t>carry_in</a:t>
            </a:r>
            <a:r>
              <a:rPr lang="en-US" dirty="0"/>
              <a:t> (multi-bit)</a:t>
            </a:r>
          </a:p>
          <a:p>
            <a:pPr lvl="1"/>
            <a:r>
              <a:rPr lang="en-US" dirty="0"/>
              <a:t>Produces a sum and </a:t>
            </a:r>
            <a:r>
              <a:rPr lang="en-US" dirty="0" err="1"/>
              <a:t>carry_out</a:t>
            </a:r>
            <a:r>
              <a:rPr lang="en-US" dirty="0"/>
              <a:t> (multi-bit)</a:t>
            </a:r>
          </a:p>
        </p:txBody>
      </p:sp>
      <p:pic>
        <p:nvPicPr>
          <p:cNvPr id="6" name="Picture 5">
            <a:extLst>
              <a:ext uri="{FF2B5EF4-FFF2-40B4-BE49-F238E27FC236}">
                <a16:creationId xmlns:a16="http://schemas.microsoft.com/office/drawing/2014/main" id="{9B27CE0D-0AA8-DB4B-98B1-0766EC61DD58}"/>
              </a:ext>
            </a:extLst>
          </p:cNvPr>
          <p:cNvPicPr>
            <a:picLocks noChangeAspect="1"/>
          </p:cNvPicPr>
          <p:nvPr/>
        </p:nvPicPr>
        <p:blipFill>
          <a:blip r:embed="rId2"/>
          <a:stretch>
            <a:fillRect/>
          </a:stretch>
        </p:blipFill>
        <p:spPr>
          <a:xfrm>
            <a:off x="6985416" y="1625467"/>
            <a:ext cx="5018478" cy="4432564"/>
          </a:xfrm>
          <a:prstGeom prst="rect">
            <a:avLst/>
          </a:prstGeom>
        </p:spPr>
      </p:pic>
    </p:spTree>
    <p:extLst>
      <p:ext uri="{BB962C8B-B14F-4D97-AF65-F5344CB8AC3E}">
        <p14:creationId xmlns:p14="http://schemas.microsoft.com/office/powerpoint/2010/main" val="300764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E0FF-A577-E942-8AFC-E143C5CDAB55}"/>
              </a:ext>
            </a:extLst>
          </p:cNvPr>
          <p:cNvSpPr>
            <a:spLocks noGrp="1"/>
          </p:cNvSpPr>
          <p:nvPr>
            <p:ph type="title"/>
          </p:nvPr>
        </p:nvSpPr>
        <p:spPr/>
        <p:txBody>
          <a:bodyPr/>
          <a:lstStyle/>
          <a:p>
            <a:r>
              <a:rPr lang="en-US" dirty="0"/>
              <a:t>Using Carry Save Addition</a:t>
            </a:r>
          </a:p>
        </p:txBody>
      </p:sp>
      <p:sp>
        <p:nvSpPr>
          <p:cNvPr id="3" name="Content Placeholder 2">
            <a:extLst>
              <a:ext uri="{FF2B5EF4-FFF2-40B4-BE49-F238E27FC236}">
                <a16:creationId xmlns:a16="http://schemas.microsoft.com/office/drawing/2014/main" id="{40708E85-04B7-804B-BEE5-DCBC2122504E}"/>
              </a:ext>
            </a:extLst>
          </p:cNvPr>
          <p:cNvSpPr>
            <a:spLocks noGrp="1"/>
          </p:cNvSpPr>
          <p:nvPr>
            <p:ph idx="1"/>
          </p:nvPr>
        </p:nvSpPr>
        <p:spPr/>
        <p:txBody>
          <a:bodyPr/>
          <a:lstStyle/>
          <a:p>
            <a:r>
              <a:rPr lang="en-US" dirty="0"/>
              <a:t>Using Carry Save Addition Allows us to create a multi-input adder that is:</a:t>
            </a:r>
          </a:p>
          <a:p>
            <a:pPr lvl="1"/>
            <a:r>
              <a:rPr lang="en-US" dirty="0"/>
              <a:t>Relatively fast: Carry Save Adders do not have a carry ripple</a:t>
            </a:r>
          </a:p>
          <a:p>
            <a:pPr lvl="1"/>
            <a:r>
              <a:rPr lang="en-US" dirty="0"/>
              <a:t>Relatively small: do not need the logic to handle the carry logic to create a fast adder</a:t>
            </a:r>
          </a:p>
          <a:p>
            <a:r>
              <a:rPr lang="en-US" dirty="0"/>
              <a:t>However, still need a standard adder at the end to add the final carry-out and sum.</a:t>
            </a:r>
          </a:p>
          <a:p>
            <a:pPr lvl="1"/>
            <a:r>
              <a:rPr lang="en-US" dirty="0"/>
              <a:t>This is one of the fast adders such as the Carry Lookahead or Parallel Prefix Adders</a:t>
            </a:r>
          </a:p>
          <a:p>
            <a:pPr lvl="1"/>
            <a:r>
              <a:rPr lang="en-US" dirty="0"/>
              <a:t>Good news!  We only need one of them.</a:t>
            </a:r>
          </a:p>
        </p:txBody>
      </p:sp>
    </p:spTree>
    <p:extLst>
      <p:ext uri="{BB962C8B-B14F-4D97-AF65-F5344CB8AC3E}">
        <p14:creationId xmlns:p14="http://schemas.microsoft.com/office/powerpoint/2010/main" val="321650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AF03-1929-A047-9905-E052B5FC3231}"/>
              </a:ext>
            </a:extLst>
          </p:cNvPr>
          <p:cNvSpPr>
            <a:spLocks noGrp="1"/>
          </p:cNvSpPr>
          <p:nvPr>
            <p:ph type="title"/>
          </p:nvPr>
        </p:nvSpPr>
        <p:spPr/>
        <p:txBody>
          <a:bodyPr/>
          <a:lstStyle/>
          <a:p>
            <a:r>
              <a:rPr lang="en-US" dirty="0"/>
              <a:t>Using Carry Save Addition</a:t>
            </a:r>
          </a:p>
        </p:txBody>
      </p:sp>
      <p:sp>
        <p:nvSpPr>
          <p:cNvPr id="3" name="Content Placeholder 2">
            <a:extLst>
              <a:ext uri="{FF2B5EF4-FFF2-40B4-BE49-F238E27FC236}">
                <a16:creationId xmlns:a16="http://schemas.microsoft.com/office/drawing/2014/main" id="{F92EB13B-F1B3-1242-B271-C23C7DB937A5}"/>
              </a:ext>
            </a:extLst>
          </p:cNvPr>
          <p:cNvSpPr>
            <a:spLocks noGrp="1"/>
          </p:cNvSpPr>
          <p:nvPr>
            <p:ph idx="1"/>
          </p:nvPr>
        </p:nvSpPr>
        <p:spPr>
          <a:xfrm>
            <a:off x="838200" y="1825625"/>
            <a:ext cx="5997315" cy="4351338"/>
          </a:xfrm>
        </p:spPr>
        <p:txBody>
          <a:bodyPr/>
          <a:lstStyle/>
          <a:p>
            <a:r>
              <a:rPr lang="en-US" dirty="0"/>
              <a:t>Because addition is associative, it actually does not matter what order the carry bits are added back into the sum</a:t>
            </a:r>
          </a:p>
          <a:p>
            <a:pPr lvl="1"/>
            <a:r>
              <a:rPr lang="en-US" dirty="0"/>
              <a:t>Can use a tree structure</a:t>
            </a:r>
          </a:p>
        </p:txBody>
      </p:sp>
      <p:pic>
        <p:nvPicPr>
          <p:cNvPr id="5" name="Picture 4">
            <a:extLst>
              <a:ext uri="{FF2B5EF4-FFF2-40B4-BE49-F238E27FC236}">
                <a16:creationId xmlns:a16="http://schemas.microsoft.com/office/drawing/2014/main" id="{8DCF44B4-4AB1-7D4B-9487-904B361CB564}"/>
              </a:ext>
            </a:extLst>
          </p:cNvPr>
          <p:cNvPicPr>
            <a:picLocks noChangeAspect="1"/>
          </p:cNvPicPr>
          <p:nvPr/>
        </p:nvPicPr>
        <p:blipFill>
          <a:blip r:embed="rId3"/>
          <a:stretch>
            <a:fillRect/>
          </a:stretch>
        </p:blipFill>
        <p:spPr>
          <a:xfrm>
            <a:off x="9743607" y="154987"/>
            <a:ext cx="1908331" cy="6703013"/>
          </a:xfrm>
          <a:prstGeom prst="rect">
            <a:avLst/>
          </a:prstGeom>
        </p:spPr>
      </p:pic>
      <p:pic>
        <p:nvPicPr>
          <p:cNvPr id="7" name="Picture 6">
            <a:extLst>
              <a:ext uri="{FF2B5EF4-FFF2-40B4-BE49-F238E27FC236}">
                <a16:creationId xmlns:a16="http://schemas.microsoft.com/office/drawing/2014/main" id="{742E0996-16DD-0745-9781-0A4BB741BCC4}"/>
              </a:ext>
            </a:extLst>
          </p:cNvPr>
          <p:cNvPicPr>
            <a:picLocks noChangeAspect="1"/>
          </p:cNvPicPr>
          <p:nvPr/>
        </p:nvPicPr>
        <p:blipFill>
          <a:blip r:embed="rId4"/>
          <a:stretch>
            <a:fillRect/>
          </a:stretch>
        </p:blipFill>
        <p:spPr>
          <a:xfrm>
            <a:off x="7090347" y="1457676"/>
            <a:ext cx="2203555" cy="5408727"/>
          </a:xfrm>
          <a:prstGeom prst="rect">
            <a:avLst/>
          </a:prstGeom>
        </p:spPr>
      </p:pic>
    </p:spTree>
    <p:extLst>
      <p:ext uri="{BB962C8B-B14F-4D97-AF65-F5344CB8AC3E}">
        <p14:creationId xmlns:p14="http://schemas.microsoft.com/office/powerpoint/2010/main" val="96455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213B-097E-2243-AD8B-96933381B486}"/>
              </a:ext>
            </a:extLst>
          </p:cNvPr>
          <p:cNvSpPr>
            <a:spLocks noGrp="1"/>
          </p:cNvSpPr>
          <p:nvPr>
            <p:ph type="title"/>
          </p:nvPr>
        </p:nvSpPr>
        <p:spPr/>
        <p:txBody>
          <a:bodyPr/>
          <a:lstStyle/>
          <a:p>
            <a:r>
              <a:rPr lang="en-US" dirty="0"/>
              <a:t>Quick Note on Pipelining With Feedback</a:t>
            </a:r>
          </a:p>
        </p:txBody>
      </p:sp>
      <p:sp>
        <p:nvSpPr>
          <p:cNvPr id="3" name="Content Placeholder 2">
            <a:extLst>
              <a:ext uri="{FF2B5EF4-FFF2-40B4-BE49-F238E27FC236}">
                <a16:creationId xmlns:a16="http://schemas.microsoft.com/office/drawing/2014/main" id="{A8D523E4-FC4C-C740-8D7F-0E9AD5BE0131}"/>
              </a:ext>
            </a:extLst>
          </p:cNvPr>
          <p:cNvSpPr>
            <a:spLocks noGrp="1"/>
          </p:cNvSpPr>
          <p:nvPr>
            <p:ph idx="1"/>
          </p:nvPr>
        </p:nvSpPr>
        <p:spPr/>
        <p:txBody>
          <a:bodyPr/>
          <a:lstStyle/>
          <a:p>
            <a:r>
              <a:rPr lang="en-US" dirty="0"/>
              <a:t>Pipelining in the presence of  feedback is problematic due to the dependence </a:t>
            </a:r>
          </a:p>
          <a:p>
            <a:r>
              <a:rPr lang="en-US" dirty="0"/>
              <a:t>However, if the feedback loop includes operators that are associative and commutative, we may be able to make the feedback loop shorter.</a:t>
            </a:r>
          </a:p>
          <a:p>
            <a:pPr lvl="1"/>
            <a:r>
              <a:rPr lang="en-US" dirty="0"/>
              <a:t>Tightening the feedback path pushes some logic outside of the loop</a:t>
            </a:r>
          </a:p>
          <a:p>
            <a:pPr lvl="1"/>
            <a:r>
              <a:rPr lang="en-US" dirty="0"/>
              <a:t>Logic outside of the feedback loop (feed forward) can usually be pipelined relatively easily.</a:t>
            </a:r>
          </a:p>
        </p:txBody>
      </p:sp>
    </p:spTree>
    <p:extLst>
      <p:ext uri="{BB962C8B-B14F-4D97-AF65-F5344CB8AC3E}">
        <p14:creationId xmlns:p14="http://schemas.microsoft.com/office/powerpoint/2010/main" val="241525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213B-097E-2243-AD8B-96933381B486}"/>
              </a:ext>
            </a:extLst>
          </p:cNvPr>
          <p:cNvSpPr>
            <a:spLocks noGrp="1"/>
          </p:cNvSpPr>
          <p:nvPr>
            <p:ph type="title"/>
          </p:nvPr>
        </p:nvSpPr>
        <p:spPr/>
        <p:txBody>
          <a:bodyPr/>
          <a:lstStyle/>
          <a:p>
            <a:r>
              <a:rPr lang="en-US" dirty="0"/>
              <a:t>Example from Lecture</a:t>
            </a:r>
          </a:p>
        </p:txBody>
      </p:sp>
      <p:pic>
        <p:nvPicPr>
          <p:cNvPr id="11" name="Content Placeholder 10">
            <a:extLst>
              <a:ext uri="{FF2B5EF4-FFF2-40B4-BE49-F238E27FC236}">
                <a16:creationId xmlns:a16="http://schemas.microsoft.com/office/drawing/2014/main" id="{3E9B3DB4-5409-DA4B-8478-7D64F969EE07}"/>
              </a:ext>
            </a:extLst>
          </p:cNvPr>
          <p:cNvPicPr>
            <a:picLocks noGrp="1" noChangeAspect="1"/>
          </p:cNvPicPr>
          <p:nvPr>
            <p:ph idx="1"/>
          </p:nvPr>
        </p:nvPicPr>
        <p:blipFill>
          <a:blip r:embed="rId3"/>
          <a:stretch>
            <a:fillRect/>
          </a:stretch>
        </p:blipFill>
        <p:spPr>
          <a:xfrm>
            <a:off x="1627632" y="1027906"/>
            <a:ext cx="7991856" cy="5064436"/>
          </a:xfrm>
        </p:spPr>
      </p:pic>
      <p:sp>
        <p:nvSpPr>
          <p:cNvPr id="6" name="TextBox 5">
            <a:extLst>
              <a:ext uri="{FF2B5EF4-FFF2-40B4-BE49-F238E27FC236}">
                <a16:creationId xmlns:a16="http://schemas.microsoft.com/office/drawing/2014/main" id="{0EE84F8C-6D3E-7049-8279-E7D87740C1D9}"/>
              </a:ext>
            </a:extLst>
          </p:cNvPr>
          <p:cNvSpPr txBox="1"/>
          <p:nvPr/>
        </p:nvSpPr>
        <p:spPr>
          <a:xfrm>
            <a:off x="1793641" y="6092342"/>
            <a:ext cx="2475358" cy="369332"/>
          </a:xfrm>
          <a:prstGeom prst="rect">
            <a:avLst/>
          </a:prstGeom>
          <a:noFill/>
        </p:spPr>
        <p:txBody>
          <a:bodyPr wrap="none" rtlCol="0">
            <a:spAutoFit/>
          </a:bodyPr>
          <a:lstStyle/>
          <a:p>
            <a:r>
              <a:rPr lang="en-US" dirty="0" err="1"/>
              <a:t>Orig</a:t>
            </a:r>
            <a:r>
              <a:rPr lang="en-US" dirty="0"/>
              <a:t>: y[</a:t>
            </a:r>
            <a:r>
              <a:rPr lang="en-US" dirty="0" err="1"/>
              <a:t>i</a:t>
            </a:r>
            <a:r>
              <a:rPr lang="en-US" dirty="0"/>
              <a:t>] = (y[i-1]+x[</a:t>
            </a:r>
            <a:r>
              <a:rPr lang="en-US" dirty="0" err="1"/>
              <a:t>i</a:t>
            </a:r>
            <a:r>
              <a:rPr lang="en-US" dirty="0"/>
              <a:t>])+a</a:t>
            </a:r>
          </a:p>
        </p:txBody>
      </p:sp>
      <p:sp>
        <p:nvSpPr>
          <p:cNvPr id="12" name="TextBox 11">
            <a:extLst>
              <a:ext uri="{FF2B5EF4-FFF2-40B4-BE49-F238E27FC236}">
                <a16:creationId xmlns:a16="http://schemas.microsoft.com/office/drawing/2014/main" id="{5A641437-D9EF-6B4C-88E1-6081F346FB5A}"/>
              </a:ext>
            </a:extLst>
          </p:cNvPr>
          <p:cNvSpPr txBox="1"/>
          <p:nvPr/>
        </p:nvSpPr>
        <p:spPr>
          <a:xfrm>
            <a:off x="4587641" y="6092342"/>
            <a:ext cx="2625270" cy="369332"/>
          </a:xfrm>
          <a:prstGeom prst="rect">
            <a:avLst/>
          </a:prstGeom>
          <a:noFill/>
        </p:spPr>
        <p:txBody>
          <a:bodyPr wrap="none" rtlCol="0">
            <a:spAutoFit/>
          </a:bodyPr>
          <a:lstStyle/>
          <a:p>
            <a:r>
              <a:rPr lang="en-US" dirty="0"/>
              <a:t>Reorg: y[</a:t>
            </a:r>
            <a:r>
              <a:rPr lang="en-US" dirty="0" err="1"/>
              <a:t>i</a:t>
            </a:r>
            <a:r>
              <a:rPr lang="en-US" dirty="0"/>
              <a:t>] = y[i-1]+(x[</a:t>
            </a:r>
            <a:r>
              <a:rPr lang="en-US" dirty="0" err="1"/>
              <a:t>i</a:t>
            </a:r>
            <a:r>
              <a:rPr lang="en-US" dirty="0"/>
              <a:t>]+a)</a:t>
            </a:r>
          </a:p>
        </p:txBody>
      </p:sp>
      <p:sp>
        <p:nvSpPr>
          <p:cNvPr id="13" name="TextBox 12">
            <a:extLst>
              <a:ext uri="{FF2B5EF4-FFF2-40B4-BE49-F238E27FC236}">
                <a16:creationId xmlns:a16="http://schemas.microsoft.com/office/drawing/2014/main" id="{1EBD7154-F244-6C4A-9B19-8A61B51A20FA}"/>
              </a:ext>
            </a:extLst>
          </p:cNvPr>
          <p:cNvSpPr txBox="1"/>
          <p:nvPr/>
        </p:nvSpPr>
        <p:spPr>
          <a:xfrm>
            <a:off x="7459662" y="6092342"/>
            <a:ext cx="3142399" cy="369332"/>
          </a:xfrm>
          <a:prstGeom prst="rect">
            <a:avLst/>
          </a:prstGeom>
          <a:noFill/>
        </p:spPr>
        <p:txBody>
          <a:bodyPr wrap="none" rtlCol="0">
            <a:spAutoFit/>
          </a:bodyPr>
          <a:lstStyle/>
          <a:p>
            <a:r>
              <a:rPr lang="en-US" dirty="0"/>
              <a:t>Feed Forward Section Pipelined</a:t>
            </a:r>
          </a:p>
        </p:txBody>
      </p:sp>
    </p:spTree>
    <p:extLst>
      <p:ext uri="{BB962C8B-B14F-4D97-AF65-F5344CB8AC3E}">
        <p14:creationId xmlns:p14="http://schemas.microsoft.com/office/powerpoint/2010/main" val="355845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89C2-7A14-D847-9474-9BCA9AA2B3F3}"/>
              </a:ext>
            </a:extLst>
          </p:cNvPr>
          <p:cNvSpPr>
            <a:spLocks noGrp="1"/>
          </p:cNvSpPr>
          <p:nvPr>
            <p:ph type="title"/>
          </p:nvPr>
        </p:nvSpPr>
        <p:spPr/>
        <p:txBody>
          <a:bodyPr/>
          <a:lstStyle/>
          <a:p>
            <a:r>
              <a:rPr lang="en-US" dirty="0"/>
              <a:t>Piping Feedback</a:t>
            </a:r>
          </a:p>
        </p:txBody>
      </p:sp>
      <p:sp>
        <p:nvSpPr>
          <p:cNvPr id="3" name="Content Placeholder 2">
            <a:extLst>
              <a:ext uri="{FF2B5EF4-FFF2-40B4-BE49-F238E27FC236}">
                <a16:creationId xmlns:a16="http://schemas.microsoft.com/office/drawing/2014/main" id="{8D683A0C-0C14-2E4E-96DE-7FA4C3C440F1}"/>
              </a:ext>
            </a:extLst>
          </p:cNvPr>
          <p:cNvSpPr>
            <a:spLocks noGrp="1"/>
          </p:cNvSpPr>
          <p:nvPr>
            <p:ph idx="1"/>
          </p:nvPr>
        </p:nvSpPr>
        <p:spPr/>
        <p:txBody>
          <a:bodyPr/>
          <a:lstStyle/>
          <a:p>
            <a:r>
              <a:rPr lang="en-US" dirty="0"/>
              <a:t>Is it possible to pipeline feedback at all?</a:t>
            </a:r>
          </a:p>
          <a:p>
            <a:r>
              <a:rPr lang="en-US" dirty="0"/>
              <a:t>It is, if you can shift the loop dependency to a previous cycle</a:t>
            </a:r>
          </a:p>
          <a:p>
            <a:endParaRPr lang="en-US" dirty="0"/>
          </a:p>
        </p:txBody>
      </p:sp>
    </p:spTree>
    <p:extLst>
      <p:ext uri="{BB962C8B-B14F-4D97-AF65-F5344CB8AC3E}">
        <p14:creationId xmlns:p14="http://schemas.microsoft.com/office/powerpoint/2010/main" val="125393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B101-5C03-5A40-A87B-B495567DEE5A}"/>
              </a:ext>
            </a:extLst>
          </p:cNvPr>
          <p:cNvSpPr>
            <a:spLocks noGrp="1"/>
          </p:cNvSpPr>
          <p:nvPr>
            <p:ph type="title"/>
          </p:nvPr>
        </p:nvSpPr>
        <p:spPr/>
        <p:txBody>
          <a:bodyPr/>
          <a:lstStyle/>
          <a:p>
            <a:r>
              <a:rPr lang="en-US" dirty="0"/>
              <a:t>Adders</a:t>
            </a:r>
          </a:p>
        </p:txBody>
      </p:sp>
      <p:sp>
        <p:nvSpPr>
          <p:cNvPr id="3" name="Content Placeholder 2">
            <a:extLst>
              <a:ext uri="{FF2B5EF4-FFF2-40B4-BE49-F238E27FC236}">
                <a16:creationId xmlns:a16="http://schemas.microsoft.com/office/drawing/2014/main" id="{E8040471-78D7-584C-9252-4375CB406EC2}"/>
              </a:ext>
            </a:extLst>
          </p:cNvPr>
          <p:cNvSpPr>
            <a:spLocks noGrp="1"/>
          </p:cNvSpPr>
          <p:nvPr>
            <p:ph idx="1"/>
          </p:nvPr>
        </p:nvSpPr>
        <p:spPr>
          <a:xfrm>
            <a:off x="838200" y="1545413"/>
            <a:ext cx="10515600" cy="4351338"/>
          </a:xfrm>
        </p:spPr>
        <p:txBody>
          <a:bodyPr>
            <a:normAutofit lnSpcReduction="10000"/>
          </a:bodyPr>
          <a:lstStyle/>
          <a:p>
            <a:r>
              <a:rPr lang="en-US" dirty="0"/>
              <a:t>Earlier in the term, we discussed the Carry Ripple Adder</a:t>
            </a:r>
          </a:p>
          <a:p>
            <a:pPr lvl="1"/>
            <a:r>
              <a:rPr lang="en-US" dirty="0"/>
              <a:t>Replicates how we add by hand</a:t>
            </a:r>
          </a:p>
          <a:p>
            <a:pPr lvl="2"/>
            <a:r>
              <a:rPr lang="en-US" dirty="0"/>
              <a:t>Compute sum[</a:t>
            </a:r>
            <a:r>
              <a:rPr lang="en-US" dirty="0" err="1"/>
              <a:t>i</a:t>
            </a:r>
            <a:r>
              <a:rPr lang="en-US" dirty="0"/>
              <a:t>] and </a:t>
            </a:r>
            <a:r>
              <a:rPr lang="en-US" dirty="0" err="1"/>
              <a:t>carry_out</a:t>
            </a:r>
            <a:r>
              <a:rPr lang="en-US" dirty="0"/>
              <a:t>[</a:t>
            </a:r>
            <a:r>
              <a:rPr lang="en-US" dirty="0" err="1"/>
              <a:t>i</a:t>
            </a:r>
            <a:r>
              <a:rPr lang="en-US" dirty="0"/>
              <a:t>] based on A[</a:t>
            </a:r>
            <a:r>
              <a:rPr lang="en-US" dirty="0" err="1"/>
              <a:t>i</a:t>
            </a:r>
            <a:r>
              <a:rPr lang="en-US" dirty="0"/>
              <a:t>], B[</a:t>
            </a:r>
            <a:r>
              <a:rPr lang="en-US" dirty="0" err="1"/>
              <a:t>i</a:t>
            </a:r>
            <a:r>
              <a:rPr lang="en-US" dirty="0"/>
              <a:t>], and </a:t>
            </a:r>
            <a:r>
              <a:rPr lang="en-US" dirty="0" err="1"/>
              <a:t>carry_in</a:t>
            </a:r>
            <a:r>
              <a:rPr lang="en-US" dirty="0"/>
              <a:t>[</a:t>
            </a:r>
            <a:r>
              <a:rPr lang="en-US" dirty="0" err="1"/>
              <a:t>i</a:t>
            </a:r>
            <a:r>
              <a:rPr lang="en-US" dirty="0"/>
              <a:t>]</a:t>
            </a:r>
          </a:p>
          <a:p>
            <a:pPr lvl="2"/>
            <a:r>
              <a:rPr lang="en-US" dirty="0" err="1"/>
              <a:t>carry_in</a:t>
            </a:r>
            <a:r>
              <a:rPr lang="en-US" dirty="0"/>
              <a:t>[</a:t>
            </a:r>
            <a:r>
              <a:rPr lang="en-US" dirty="0" err="1"/>
              <a:t>i</a:t>
            </a:r>
            <a:r>
              <a:rPr lang="en-US" dirty="0"/>
              <a:t>] = </a:t>
            </a:r>
            <a:r>
              <a:rPr lang="en-US" dirty="0" err="1"/>
              <a:t>carry_out</a:t>
            </a:r>
            <a:r>
              <a:rPr lang="en-US" dirty="0"/>
              <a:t>[i-1], </a:t>
            </a:r>
            <a:r>
              <a:rPr lang="en-US" dirty="0" err="1"/>
              <a:t>carry_in</a:t>
            </a:r>
            <a:r>
              <a:rPr lang="en-US" dirty="0"/>
              <a:t>[0] = 0 if unsigned.</a:t>
            </a:r>
          </a:p>
          <a:p>
            <a:r>
              <a:rPr lang="en-US" dirty="0"/>
              <a:t>Primary Downside: Long Critical Path</a:t>
            </a:r>
          </a:p>
          <a:p>
            <a:pPr lvl="1"/>
            <a:r>
              <a:rPr lang="en-US" dirty="0"/>
              <a:t>The carry ripple results in a critical path that goes through each FA</a:t>
            </a:r>
          </a:p>
          <a:p>
            <a:pPr lvl="1"/>
            <a:r>
              <a:rPr lang="en-US" dirty="0"/>
              <a:t>Grows linearly with the number of bits added</a:t>
            </a:r>
          </a:p>
          <a:p>
            <a:r>
              <a:rPr lang="en-US" dirty="0"/>
              <a:t>How do we make adders faster?</a:t>
            </a:r>
          </a:p>
          <a:p>
            <a:pPr lvl="1"/>
            <a:r>
              <a:rPr lang="en-US" dirty="0"/>
              <a:t>Cut the critical path!</a:t>
            </a:r>
          </a:p>
          <a:p>
            <a:pPr lvl="1"/>
            <a:r>
              <a:rPr lang="en-US" dirty="0"/>
              <a:t>How?</a:t>
            </a:r>
          </a:p>
          <a:p>
            <a:pPr lvl="2"/>
            <a:r>
              <a:rPr lang="en-US" b="1" u="sng" dirty="0"/>
              <a:t>Change how we work with carries!</a:t>
            </a:r>
          </a:p>
        </p:txBody>
      </p:sp>
      <p:pic>
        <p:nvPicPr>
          <p:cNvPr id="5" name="Picture 4">
            <a:extLst>
              <a:ext uri="{FF2B5EF4-FFF2-40B4-BE49-F238E27FC236}">
                <a16:creationId xmlns:a16="http://schemas.microsoft.com/office/drawing/2014/main" id="{20E21A7A-AE08-4A4F-88C4-D41F7A3D40FD}"/>
              </a:ext>
            </a:extLst>
          </p:cNvPr>
          <p:cNvPicPr>
            <a:picLocks noChangeAspect="1"/>
          </p:cNvPicPr>
          <p:nvPr/>
        </p:nvPicPr>
        <p:blipFill>
          <a:blip r:embed="rId3"/>
          <a:stretch>
            <a:fillRect/>
          </a:stretch>
        </p:blipFill>
        <p:spPr>
          <a:xfrm>
            <a:off x="6769510" y="4216858"/>
            <a:ext cx="5256571" cy="2523154"/>
          </a:xfrm>
          <a:prstGeom prst="rect">
            <a:avLst/>
          </a:prstGeom>
        </p:spPr>
      </p:pic>
    </p:spTree>
    <p:extLst>
      <p:ext uri="{BB962C8B-B14F-4D97-AF65-F5344CB8AC3E}">
        <p14:creationId xmlns:p14="http://schemas.microsoft.com/office/powerpoint/2010/main" val="93995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2664-02E6-DE44-ADA2-B886ADCDF358}"/>
              </a:ext>
            </a:extLst>
          </p:cNvPr>
          <p:cNvSpPr>
            <a:spLocks noGrp="1"/>
          </p:cNvSpPr>
          <p:nvPr>
            <p:ph type="title"/>
          </p:nvPr>
        </p:nvSpPr>
        <p:spPr/>
        <p:txBody>
          <a:bodyPr/>
          <a:lstStyle/>
          <a:p>
            <a:r>
              <a:rPr lang="en-US" dirty="0"/>
              <a:t>Carry Select Adder</a:t>
            </a:r>
          </a:p>
        </p:txBody>
      </p:sp>
      <p:sp>
        <p:nvSpPr>
          <p:cNvPr id="3" name="Content Placeholder 2">
            <a:extLst>
              <a:ext uri="{FF2B5EF4-FFF2-40B4-BE49-F238E27FC236}">
                <a16:creationId xmlns:a16="http://schemas.microsoft.com/office/drawing/2014/main" id="{1DC1913A-5618-6A4E-8928-844342413560}"/>
              </a:ext>
            </a:extLst>
          </p:cNvPr>
          <p:cNvSpPr>
            <a:spLocks noGrp="1"/>
          </p:cNvSpPr>
          <p:nvPr>
            <p:ph idx="1"/>
          </p:nvPr>
        </p:nvSpPr>
        <p:spPr/>
        <p:txBody>
          <a:bodyPr/>
          <a:lstStyle/>
          <a:p>
            <a:r>
              <a:rPr lang="en-US" dirty="0"/>
              <a:t>One way to reduce critical path is to cut the adder into 2 parts, severing the carry chain.</a:t>
            </a:r>
          </a:p>
          <a:p>
            <a:pPr lvl="1"/>
            <a:r>
              <a:rPr lang="en-US" dirty="0"/>
              <a:t>Problem: The LSB side of the adder will work as expected but the MSB side still depends on the value of the carry!</a:t>
            </a:r>
          </a:p>
          <a:p>
            <a:pPr lvl="1"/>
            <a:r>
              <a:rPr lang="en-US" dirty="0"/>
              <a:t>Solution: There are 2 possibilities for the carry-in to the MSB adder, 0 and 1.  Calculate the result of </a:t>
            </a:r>
            <a:r>
              <a:rPr lang="en-US" b="1" dirty="0"/>
              <a:t>BOTH</a:t>
            </a:r>
            <a:r>
              <a:rPr lang="en-US" dirty="0"/>
              <a:t> cases and pick the correct one</a:t>
            </a:r>
          </a:p>
          <a:p>
            <a:pPr lvl="2"/>
            <a:r>
              <a:rPr lang="en-US" dirty="0"/>
              <a:t>Allows the MSB computations to occur in parallel with the LSB calculation with a small delay to select the correct value</a:t>
            </a:r>
          </a:p>
          <a:p>
            <a:pPr lvl="1"/>
            <a:r>
              <a:rPr lang="en-US" dirty="0"/>
              <a:t>Downside: Replicated logic, wasted effort (energy) on result that is not used</a:t>
            </a:r>
          </a:p>
        </p:txBody>
      </p:sp>
    </p:spTree>
    <p:extLst>
      <p:ext uri="{BB962C8B-B14F-4D97-AF65-F5344CB8AC3E}">
        <p14:creationId xmlns:p14="http://schemas.microsoft.com/office/powerpoint/2010/main" val="299773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F2E9-CD4C-8744-B2EA-AC820C82398E}"/>
              </a:ext>
            </a:extLst>
          </p:cNvPr>
          <p:cNvSpPr>
            <a:spLocks noGrp="1"/>
          </p:cNvSpPr>
          <p:nvPr>
            <p:ph type="title"/>
          </p:nvPr>
        </p:nvSpPr>
        <p:spPr/>
        <p:txBody>
          <a:bodyPr/>
          <a:lstStyle/>
          <a:p>
            <a:r>
              <a:rPr lang="en-US" dirty="0"/>
              <a:t>Carry Select Example:</a:t>
            </a:r>
          </a:p>
        </p:txBody>
      </p:sp>
      <p:pic>
        <p:nvPicPr>
          <p:cNvPr id="5" name="Content Placeholder 4">
            <a:extLst>
              <a:ext uri="{FF2B5EF4-FFF2-40B4-BE49-F238E27FC236}">
                <a16:creationId xmlns:a16="http://schemas.microsoft.com/office/drawing/2014/main" id="{072AAC5F-3FFC-044E-8EFE-D62C4752BD69}"/>
              </a:ext>
            </a:extLst>
          </p:cNvPr>
          <p:cNvPicPr>
            <a:picLocks noGrp="1" noChangeAspect="1"/>
          </p:cNvPicPr>
          <p:nvPr>
            <p:ph idx="1"/>
          </p:nvPr>
        </p:nvPicPr>
        <p:blipFill>
          <a:blip r:embed="rId2"/>
          <a:stretch>
            <a:fillRect/>
          </a:stretch>
        </p:blipFill>
        <p:spPr>
          <a:xfrm>
            <a:off x="5861451" y="618565"/>
            <a:ext cx="6165450" cy="6239435"/>
          </a:xfrm>
        </p:spPr>
      </p:pic>
      <p:sp>
        <p:nvSpPr>
          <p:cNvPr id="7" name="TextBox 6">
            <a:extLst>
              <a:ext uri="{FF2B5EF4-FFF2-40B4-BE49-F238E27FC236}">
                <a16:creationId xmlns:a16="http://schemas.microsoft.com/office/drawing/2014/main" id="{A1F9BC5A-F9DE-9945-8399-28C363452F87}"/>
              </a:ext>
            </a:extLst>
          </p:cNvPr>
          <p:cNvSpPr txBox="1"/>
          <p:nvPr/>
        </p:nvSpPr>
        <p:spPr>
          <a:xfrm>
            <a:off x="838200" y="1640682"/>
            <a:ext cx="3517349" cy="2246769"/>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Example:</a:t>
            </a:r>
          </a:p>
          <a:p>
            <a:r>
              <a:rPr lang="en-US" sz="2800" dirty="0">
                <a:latin typeface="Consolas" panose="020B0609020204030204" pitchFamily="49" charset="0"/>
                <a:cs typeface="Consolas" panose="020B0609020204030204" pitchFamily="49" charset="0"/>
              </a:rPr>
              <a:t>    4’b0111 (7)</a:t>
            </a:r>
          </a:p>
          <a:p>
            <a:r>
              <a:rPr lang="en-US" sz="2800" dirty="0">
                <a:latin typeface="Consolas" panose="020B0609020204030204" pitchFamily="49" charset="0"/>
                <a:cs typeface="Consolas" panose="020B0609020204030204" pitchFamily="49" charset="0"/>
              </a:rPr>
              <a:t>  + 4’b0101 (5)</a:t>
            </a:r>
          </a:p>
          <a:p>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5’b01100 (12)</a:t>
            </a:r>
          </a:p>
        </p:txBody>
      </p:sp>
      <p:sp>
        <p:nvSpPr>
          <p:cNvPr id="8" name="TextBox 7">
            <a:extLst>
              <a:ext uri="{FF2B5EF4-FFF2-40B4-BE49-F238E27FC236}">
                <a16:creationId xmlns:a16="http://schemas.microsoft.com/office/drawing/2014/main" id="{C623AE29-2D08-6A44-8079-1E34C341D5F6}"/>
              </a:ext>
            </a:extLst>
          </p:cNvPr>
          <p:cNvSpPr txBox="1"/>
          <p:nvPr/>
        </p:nvSpPr>
        <p:spPr>
          <a:xfrm>
            <a:off x="11052114" y="618565"/>
            <a:ext cx="301686" cy="369332"/>
          </a:xfrm>
          <a:prstGeom prst="rect">
            <a:avLst/>
          </a:prstGeom>
          <a:noFill/>
        </p:spPr>
        <p:txBody>
          <a:bodyPr wrap="none" rtlCol="0">
            <a:spAutoFit/>
          </a:bodyPr>
          <a:lstStyle/>
          <a:p>
            <a:r>
              <a:rPr lang="en-US" dirty="0">
                <a:solidFill>
                  <a:srgbClr val="FF0000"/>
                </a:solidFill>
              </a:rPr>
              <a:t>1</a:t>
            </a:r>
          </a:p>
        </p:txBody>
      </p:sp>
      <p:sp>
        <p:nvSpPr>
          <p:cNvPr id="9" name="TextBox 8">
            <a:extLst>
              <a:ext uri="{FF2B5EF4-FFF2-40B4-BE49-F238E27FC236}">
                <a16:creationId xmlns:a16="http://schemas.microsoft.com/office/drawing/2014/main" id="{62008DC0-AF6C-E140-8A0B-FE1BBBB99413}"/>
              </a:ext>
            </a:extLst>
          </p:cNvPr>
          <p:cNvSpPr txBox="1"/>
          <p:nvPr/>
        </p:nvSpPr>
        <p:spPr>
          <a:xfrm>
            <a:off x="11353800" y="935648"/>
            <a:ext cx="301686" cy="369332"/>
          </a:xfrm>
          <a:prstGeom prst="rect">
            <a:avLst/>
          </a:prstGeom>
          <a:noFill/>
        </p:spPr>
        <p:txBody>
          <a:bodyPr wrap="none" rtlCol="0">
            <a:spAutoFit/>
          </a:bodyPr>
          <a:lstStyle/>
          <a:p>
            <a:r>
              <a:rPr lang="en-US" dirty="0">
                <a:solidFill>
                  <a:srgbClr val="FF0000"/>
                </a:solidFill>
              </a:rPr>
              <a:t>1</a:t>
            </a:r>
          </a:p>
        </p:txBody>
      </p:sp>
      <p:sp>
        <p:nvSpPr>
          <p:cNvPr id="10" name="TextBox 9">
            <a:extLst>
              <a:ext uri="{FF2B5EF4-FFF2-40B4-BE49-F238E27FC236}">
                <a16:creationId xmlns:a16="http://schemas.microsoft.com/office/drawing/2014/main" id="{2046C4B2-00A9-594C-95C2-8C1BA7AC5F8A}"/>
              </a:ext>
            </a:extLst>
          </p:cNvPr>
          <p:cNvSpPr txBox="1"/>
          <p:nvPr/>
        </p:nvSpPr>
        <p:spPr>
          <a:xfrm>
            <a:off x="10639737" y="1321356"/>
            <a:ext cx="301686" cy="369332"/>
          </a:xfrm>
          <a:prstGeom prst="rect">
            <a:avLst/>
          </a:prstGeom>
          <a:noFill/>
        </p:spPr>
        <p:txBody>
          <a:bodyPr wrap="none" rtlCol="0">
            <a:spAutoFit/>
          </a:bodyPr>
          <a:lstStyle/>
          <a:p>
            <a:r>
              <a:rPr lang="en-US" dirty="0">
                <a:solidFill>
                  <a:schemeClr val="accent2"/>
                </a:solidFill>
              </a:rPr>
              <a:t>1</a:t>
            </a:r>
          </a:p>
        </p:txBody>
      </p:sp>
      <p:sp>
        <p:nvSpPr>
          <p:cNvPr id="11" name="TextBox 10">
            <a:extLst>
              <a:ext uri="{FF2B5EF4-FFF2-40B4-BE49-F238E27FC236}">
                <a16:creationId xmlns:a16="http://schemas.microsoft.com/office/drawing/2014/main" id="{4D4F24C2-3C65-C746-8B9C-31A7712BD3C3}"/>
              </a:ext>
            </a:extLst>
          </p:cNvPr>
          <p:cNvSpPr txBox="1"/>
          <p:nvPr/>
        </p:nvSpPr>
        <p:spPr>
          <a:xfrm>
            <a:off x="11583768" y="3237149"/>
            <a:ext cx="301686" cy="369332"/>
          </a:xfrm>
          <a:prstGeom prst="rect">
            <a:avLst/>
          </a:prstGeom>
          <a:noFill/>
        </p:spPr>
        <p:txBody>
          <a:bodyPr wrap="none" rtlCol="0">
            <a:spAutoFit/>
          </a:bodyPr>
          <a:lstStyle/>
          <a:p>
            <a:r>
              <a:rPr lang="en-US" dirty="0">
                <a:solidFill>
                  <a:schemeClr val="accent2"/>
                </a:solidFill>
              </a:rPr>
              <a:t>0</a:t>
            </a:r>
          </a:p>
        </p:txBody>
      </p:sp>
      <p:sp>
        <p:nvSpPr>
          <p:cNvPr id="12" name="TextBox 11">
            <a:extLst>
              <a:ext uri="{FF2B5EF4-FFF2-40B4-BE49-F238E27FC236}">
                <a16:creationId xmlns:a16="http://schemas.microsoft.com/office/drawing/2014/main" id="{96D28268-2E49-984C-B3DB-CE4A72808A75}"/>
              </a:ext>
            </a:extLst>
          </p:cNvPr>
          <p:cNvSpPr txBox="1"/>
          <p:nvPr/>
        </p:nvSpPr>
        <p:spPr>
          <a:xfrm>
            <a:off x="9996213" y="618565"/>
            <a:ext cx="301686" cy="369332"/>
          </a:xfrm>
          <a:prstGeom prst="rect">
            <a:avLst/>
          </a:prstGeom>
          <a:noFill/>
        </p:spPr>
        <p:txBody>
          <a:bodyPr wrap="none" rtlCol="0">
            <a:spAutoFit/>
          </a:bodyPr>
          <a:lstStyle/>
          <a:p>
            <a:r>
              <a:rPr lang="en-US" dirty="0">
                <a:solidFill>
                  <a:srgbClr val="FF0000"/>
                </a:solidFill>
              </a:rPr>
              <a:t>1</a:t>
            </a:r>
          </a:p>
        </p:txBody>
      </p:sp>
      <p:sp>
        <p:nvSpPr>
          <p:cNvPr id="13" name="TextBox 12">
            <a:extLst>
              <a:ext uri="{FF2B5EF4-FFF2-40B4-BE49-F238E27FC236}">
                <a16:creationId xmlns:a16="http://schemas.microsoft.com/office/drawing/2014/main" id="{348BD563-206C-7940-A30B-B776A9F0EEF7}"/>
              </a:ext>
            </a:extLst>
          </p:cNvPr>
          <p:cNvSpPr txBox="1"/>
          <p:nvPr/>
        </p:nvSpPr>
        <p:spPr>
          <a:xfrm>
            <a:off x="10297899" y="935648"/>
            <a:ext cx="301686" cy="369332"/>
          </a:xfrm>
          <a:prstGeom prst="rect">
            <a:avLst/>
          </a:prstGeom>
          <a:noFill/>
        </p:spPr>
        <p:txBody>
          <a:bodyPr wrap="none" rtlCol="0">
            <a:spAutoFit/>
          </a:bodyPr>
          <a:lstStyle/>
          <a:p>
            <a:r>
              <a:rPr lang="en-US" dirty="0">
                <a:solidFill>
                  <a:srgbClr val="FF0000"/>
                </a:solidFill>
              </a:rPr>
              <a:t>0</a:t>
            </a:r>
          </a:p>
        </p:txBody>
      </p:sp>
      <p:sp>
        <p:nvSpPr>
          <p:cNvPr id="14" name="TextBox 13">
            <a:extLst>
              <a:ext uri="{FF2B5EF4-FFF2-40B4-BE49-F238E27FC236}">
                <a16:creationId xmlns:a16="http://schemas.microsoft.com/office/drawing/2014/main" id="{44DA505F-AC65-D64A-B465-795A824480CC}"/>
              </a:ext>
            </a:extLst>
          </p:cNvPr>
          <p:cNvSpPr txBox="1"/>
          <p:nvPr/>
        </p:nvSpPr>
        <p:spPr>
          <a:xfrm>
            <a:off x="10520999" y="3196174"/>
            <a:ext cx="301686" cy="369332"/>
          </a:xfrm>
          <a:prstGeom prst="rect">
            <a:avLst/>
          </a:prstGeom>
          <a:noFill/>
        </p:spPr>
        <p:txBody>
          <a:bodyPr wrap="none" rtlCol="0">
            <a:spAutoFit/>
          </a:bodyPr>
          <a:lstStyle/>
          <a:p>
            <a:r>
              <a:rPr lang="en-US" dirty="0">
                <a:solidFill>
                  <a:srgbClr val="00B050"/>
                </a:solidFill>
              </a:rPr>
              <a:t>0</a:t>
            </a:r>
          </a:p>
        </p:txBody>
      </p:sp>
      <p:sp>
        <p:nvSpPr>
          <p:cNvPr id="15" name="TextBox 14">
            <a:extLst>
              <a:ext uri="{FF2B5EF4-FFF2-40B4-BE49-F238E27FC236}">
                <a16:creationId xmlns:a16="http://schemas.microsoft.com/office/drawing/2014/main" id="{D2966A1E-BE29-284E-BEE5-668766135E2F}"/>
              </a:ext>
            </a:extLst>
          </p:cNvPr>
          <p:cNvSpPr txBox="1"/>
          <p:nvPr/>
        </p:nvSpPr>
        <p:spPr>
          <a:xfrm>
            <a:off x="10186812" y="4269965"/>
            <a:ext cx="301686" cy="369332"/>
          </a:xfrm>
          <a:prstGeom prst="rect">
            <a:avLst/>
          </a:prstGeom>
          <a:noFill/>
        </p:spPr>
        <p:txBody>
          <a:bodyPr wrap="none" rtlCol="0">
            <a:spAutoFit/>
          </a:bodyPr>
          <a:lstStyle/>
          <a:p>
            <a:r>
              <a:rPr lang="en-US" dirty="0">
                <a:solidFill>
                  <a:srgbClr val="00B050"/>
                </a:solidFill>
              </a:rPr>
              <a:t>1</a:t>
            </a:r>
          </a:p>
        </p:txBody>
      </p:sp>
      <p:sp>
        <p:nvSpPr>
          <p:cNvPr id="16" name="TextBox 15">
            <a:extLst>
              <a:ext uri="{FF2B5EF4-FFF2-40B4-BE49-F238E27FC236}">
                <a16:creationId xmlns:a16="http://schemas.microsoft.com/office/drawing/2014/main" id="{91F9DE4E-C436-B545-B2B5-E79E5AD66B0A}"/>
              </a:ext>
            </a:extLst>
          </p:cNvPr>
          <p:cNvSpPr txBox="1"/>
          <p:nvPr/>
        </p:nvSpPr>
        <p:spPr>
          <a:xfrm>
            <a:off x="8510509" y="618565"/>
            <a:ext cx="301686" cy="369332"/>
          </a:xfrm>
          <a:prstGeom prst="rect">
            <a:avLst/>
          </a:prstGeom>
          <a:noFill/>
        </p:spPr>
        <p:txBody>
          <a:bodyPr wrap="none" rtlCol="0">
            <a:spAutoFit/>
          </a:bodyPr>
          <a:lstStyle/>
          <a:p>
            <a:r>
              <a:rPr lang="en-US" dirty="0">
                <a:solidFill>
                  <a:srgbClr val="FF0000"/>
                </a:solidFill>
              </a:rPr>
              <a:t>1</a:t>
            </a:r>
          </a:p>
        </p:txBody>
      </p:sp>
      <p:sp>
        <p:nvSpPr>
          <p:cNvPr id="17" name="TextBox 16">
            <a:extLst>
              <a:ext uri="{FF2B5EF4-FFF2-40B4-BE49-F238E27FC236}">
                <a16:creationId xmlns:a16="http://schemas.microsoft.com/office/drawing/2014/main" id="{7B0EAE2A-5A1E-B847-9782-6283C868CB90}"/>
              </a:ext>
            </a:extLst>
          </p:cNvPr>
          <p:cNvSpPr txBox="1"/>
          <p:nvPr/>
        </p:nvSpPr>
        <p:spPr>
          <a:xfrm>
            <a:off x="8812195" y="935648"/>
            <a:ext cx="301686" cy="369332"/>
          </a:xfrm>
          <a:prstGeom prst="rect">
            <a:avLst/>
          </a:prstGeom>
          <a:noFill/>
        </p:spPr>
        <p:txBody>
          <a:bodyPr wrap="none" rtlCol="0">
            <a:spAutoFit/>
          </a:bodyPr>
          <a:lstStyle/>
          <a:p>
            <a:r>
              <a:rPr lang="en-US" dirty="0">
                <a:solidFill>
                  <a:srgbClr val="FF0000"/>
                </a:solidFill>
              </a:rPr>
              <a:t>1</a:t>
            </a:r>
          </a:p>
        </p:txBody>
      </p:sp>
      <p:sp>
        <p:nvSpPr>
          <p:cNvPr id="18" name="TextBox 17">
            <a:extLst>
              <a:ext uri="{FF2B5EF4-FFF2-40B4-BE49-F238E27FC236}">
                <a16:creationId xmlns:a16="http://schemas.microsoft.com/office/drawing/2014/main" id="{48160E30-3672-5041-AE5B-529D4F908BEA}"/>
              </a:ext>
            </a:extLst>
          </p:cNvPr>
          <p:cNvSpPr txBox="1"/>
          <p:nvPr/>
        </p:nvSpPr>
        <p:spPr>
          <a:xfrm>
            <a:off x="8521278" y="3196174"/>
            <a:ext cx="301686" cy="369332"/>
          </a:xfrm>
          <a:prstGeom prst="rect">
            <a:avLst/>
          </a:prstGeom>
          <a:noFill/>
        </p:spPr>
        <p:txBody>
          <a:bodyPr wrap="none" rtlCol="0">
            <a:spAutoFit/>
          </a:bodyPr>
          <a:lstStyle/>
          <a:p>
            <a:r>
              <a:rPr lang="en-US" dirty="0">
                <a:solidFill>
                  <a:srgbClr val="FF0000"/>
                </a:solidFill>
              </a:rPr>
              <a:t>1</a:t>
            </a:r>
          </a:p>
        </p:txBody>
      </p:sp>
      <p:sp>
        <p:nvSpPr>
          <p:cNvPr id="19" name="TextBox 18">
            <a:extLst>
              <a:ext uri="{FF2B5EF4-FFF2-40B4-BE49-F238E27FC236}">
                <a16:creationId xmlns:a16="http://schemas.microsoft.com/office/drawing/2014/main" id="{E3C86077-246B-ED43-80FF-3EFC5537F087}"/>
              </a:ext>
            </a:extLst>
          </p:cNvPr>
          <p:cNvSpPr txBox="1"/>
          <p:nvPr/>
        </p:nvSpPr>
        <p:spPr>
          <a:xfrm>
            <a:off x="8822964" y="3478087"/>
            <a:ext cx="301686" cy="369332"/>
          </a:xfrm>
          <a:prstGeom prst="rect">
            <a:avLst/>
          </a:prstGeom>
          <a:noFill/>
        </p:spPr>
        <p:txBody>
          <a:bodyPr wrap="none" rtlCol="0">
            <a:spAutoFit/>
          </a:bodyPr>
          <a:lstStyle/>
          <a:p>
            <a:r>
              <a:rPr lang="en-US" dirty="0">
                <a:solidFill>
                  <a:srgbClr val="FF0000"/>
                </a:solidFill>
              </a:rPr>
              <a:t>1</a:t>
            </a:r>
          </a:p>
        </p:txBody>
      </p:sp>
      <p:sp>
        <p:nvSpPr>
          <p:cNvPr id="28" name="TextBox 27">
            <a:extLst>
              <a:ext uri="{FF2B5EF4-FFF2-40B4-BE49-F238E27FC236}">
                <a16:creationId xmlns:a16="http://schemas.microsoft.com/office/drawing/2014/main" id="{60202909-3699-084F-BEF1-AC25AB608F20}"/>
              </a:ext>
            </a:extLst>
          </p:cNvPr>
          <p:cNvSpPr txBox="1"/>
          <p:nvPr/>
        </p:nvSpPr>
        <p:spPr>
          <a:xfrm>
            <a:off x="6881845" y="618565"/>
            <a:ext cx="301686" cy="369332"/>
          </a:xfrm>
          <a:prstGeom prst="rect">
            <a:avLst/>
          </a:prstGeom>
          <a:noFill/>
        </p:spPr>
        <p:txBody>
          <a:bodyPr wrap="none" rtlCol="0">
            <a:spAutoFit/>
          </a:bodyPr>
          <a:lstStyle/>
          <a:p>
            <a:r>
              <a:rPr lang="en-US" dirty="0">
                <a:solidFill>
                  <a:srgbClr val="FF0000"/>
                </a:solidFill>
              </a:rPr>
              <a:t>0</a:t>
            </a:r>
          </a:p>
        </p:txBody>
      </p:sp>
      <p:sp>
        <p:nvSpPr>
          <p:cNvPr id="29" name="TextBox 28">
            <a:extLst>
              <a:ext uri="{FF2B5EF4-FFF2-40B4-BE49-F238E27FC236}">
                <a16:creationId xmlns:a16="http://schemas.microsoft.com/office/drawing/2014/main" id="{509AD502-593F-1B42-93A1-C11D6B1A6406}"/>
              </a:ext>
            </a:extLst>
          </p:cNvPr>
          <p:cNvSpPr txBox="1"/>
          <p:nvPr/>
        </p:nvSpPr>
        <p:spPr>
          <a:xfrm>
            <a:off x="7183531" y="935648"/>
            <a:ext cx="301686" cy="369332"/>
          </a:xfrm>
          <a:prstGeom prst="rect">
            <a:avLst/>
          </a:prstGeom>
          <a:noFill/>
        </p:spPr>
        <p:txBody>
          <a:bodyPr wrap="none" rtlCol="0">
            <a:spAutoFit/>
          </a:bodyPr>
          <a:lstStyle/>
          <a:p>
            <a:r>
              <a:rPr lang="en-US" dirty="0">
                <a:solidFill>
                  <a:srgbClr val="FF0000"/>
                </a:solidFill>
              </a:rPr>
              <a:t>0</a:t>
            </a:r>
          </a:p>
        </p:txBody>
      </p:sp>
      <p:sp>
        <p:nvSpPr>
          <p:cNvPr id="30" name="TextBox 29">
            <a:extLst>
              <a:ext uri="{FF2B5EF4-FFF2-40B4-BE49-F238E27FC236}">
                <a16:creationId xmlns:a16="http://schemas.microsoft.com/office/drawing/2014/main" id="{4AF1DF22-A779-9E4A-A23A-21C4612DE694}"/>
              </a:ext>
            </a:extLst>
          </p:cNvPr>
          <p:cNvSpPr txBox="1"/>
          <p:nvPr/>
        </p:nvSpPr>
        <p:spPr>
          <a:xfrm>
            <a:off x="6968814" y="3168232"/>
            <a:ext cx="301686" cy="369332"/>
          </a:xfrm>
          <a:prstGeom prst="rect">
            <a:avLst/>
          </a:prstGeom>
          <a:noFill/>
        </p:spPr>
        <p:txBody>
          <a:bodyPr wrap="none" rtlCol="0">
            <a:spAutoFit/>
          </a:bodyPr>
          <a:lstStyle/>
          <a:p>
            <a:r>
              <a:rPr lang="en-US" dirty="0">
                <a:solidFill>
                  <a:srgbClr val="FF0000"/>
                </a:solidFill>
              </a:rPr>
              <a:t>0</a:t>
            </a:r>
          </a:p>
        </p:txBody>
      </p:sp>
      <p:sp>
        <p:nvSpPr>
          <p:cNvPr id="31" name="TextBox 30">
            <a:extLst>
              <a:ext uri="{FF2B5EF4-FFF2-40B4-BE49-F238E27FC236}">
                <a16:creationId xmlns:a16="http://schemas.microsoft.com/office/drawing/2014/main" id="{002BE0FD-9EB5-694F-98D9-C5DEDE7966B3}"/>
              </a:ext>
            </a:extLst>
          </p:cNvPr>
          <p:cNvSpPr txBox="1"/>
          <p:nvPr/>
        </p:nvSpPr>
        <p:spPr>
          <a:xfrm>
            <a:off x="7257800" y="3472615"/>
            <a:ext cx="301686" cy="369332"/>
          </a:xfrm>
          <a:prstGeom prst="rect">
            <a:avLst/>
          </a:prstGeom>
          <a:noFill/>
        </p:spPr>
        <p:txBody>
          <a:bodyPr wrap="none" rtlCol="0">
            <a:spAutoFit/>
          </a:bodyPr>
          <a:lstStyle/>
          <a:p>
            <a:r>
              <a:rPr lang="en-US" dirty="0">
                <a:solidFill>
                  <a:srgbClr val="FF0000"/>
                </a:solidFill>
              </a:rPr>
              <a:t>0</a:t>
            </a:r>
          </a:p>
        </p:txBody>
      </p:sp>
      <p:sp>
        <p:nvSpPr>
          <p:cNvPr id="32" name="TextBox 31">
            <a:extLst>
              <a:ext uri="{FF2B5EF4-FFF2-40B4-BE49-F238E27FC236}">
                <a16:creationId xmlns:a16="http://schemas.microsoft.com/office/drawing/2014/main" id="{0AAA0344-8EBB-4040-8E2D-71465897CB41}"/>
              </a:ext>
            </a:extLst>
          </p:cNvPr>
          <p:cNvSpPr txBox="1"/>
          <p:nvPr/>
        </p:nvSpPr>
        <p:spPr>
          <a:xfrm>
            <a:off x="9113881" y="2723047"/>
            <a:ext cx="301686" cy="369332"/>
          </a:xfrm>
          <a:prstGeom prst="rect">
            <a:avLst/>
          </a:prstGeom>
          <a:noFill/>
        </p:spPr>
        <p:txBody>
          <a:bodyPr wrap="none" rtlCol="0">
            <a:spAutoFit/>
          </a:bodyPr>
          <a:lstStyle/>
          <a:p>
            <a:r>
              <a:rPr lang="en-US" dirty="0">
                <a:solidFill>
                  <a:schemeClr val="accent2"/>
                </a:solidFill>
              </a:rPr>
              <a:t>0</a:t>
            </a:r>
          </a:p>
        </p:txBody>
      </p:sp>
      <p:sp>
        <p:nvSpPr>
          <p:cNvPr id="33" name="TextBox 32">
            <a:extLst>
              <a:ext uri="{FF2B5EF4-FFF2-40B4-BE49-F238E27FC236}">
                <a16:creationId xmlns:a16="http://schemas.microsoft.com/office/drawing/2014/main" id="{620F64BC-D8D5-014D-AB2A-D98AE5B9BF0E}"/>
              </a:ext>
            </a:extLst>
          </p:cNvPr>
          <p:cNvSpPr txBox="1"/>
          <p:nvPr/>
        </p:nvSpPr>
        <p:spPr>
          <a:xfrm>
            <a:off x="7798065" y="1359765"/>
            <a:ext cx="301686" cy="369332"/>
          </a:xfrm>
          <a:prstGeom prst="rect">
            <a:avLst/>
          </a:prstGeom>
          <a:noFill/>
        </p:spPr>
        <p:txBody>
          <a:bodyPr wrap="none" rtlCol="0">
            <a:spAutoFit/>
          </a:bodyPr>
          <a:lstStyle/>
          <a:p>
            <a:r>
              <a:rPr lang="en-US" dirty="0">
                <a:solidFill>
                  <a:schemeClr val="accent2"/>
                </a:solidFill>
              </a:rPr>
              <a:t>1</a:t>
            </a:r>
          </a:p>
        </p:txBody>
      </p:sp>
      <p:sp>
        <p:nvSpPr>
          <p:cNvPr id="34" name="TextBox 33">
            <a:extLst>
              <a:ext uri="{FF2B5EF4-FFF2-40B4-BE49-F238E27FC236}">
                <a16:creationId xmlns:a16="http://schemas.microsoft.com/office/drawing/2014/main" id="{876D7FC7-D5AB-624A-8408-7D5FA7FFE980}"/>
              </a:ext>
            </a:extLst>
          </p:cNvPr>
          <p:cNvSpPr txBox="1"/>
          <p:nvPr/>
        </p:nvSpPr>
        <p:spPr>
          <a:xfrm>
            <a:off x="7559486" y="2756079"/>
            <a:ext cx="301686" cy="369332"/>
          </a:xfrm>
          <a:prstGeom prst="rect">
            <a:avLst/>
          </a:prstGeom>
          <a:noFill/>
        </p:spPr>
        <p:txBody>
          <a:bodyPr wrap="none" rtlCol="0">
            <a:spAutoFit/>
          </a:bodyPr>
          <a:lstStyle/>
          <a:p>
            <a:r>
              <a:rPr lang="en-US" dirty="0">
                <a:solidFill>
                  <a:srgbClr val="00B050"/>
                </a:solidFill>
              </a:rPr>
              <a:t>1</a:t>
            </a:r>
          </a:p>
        </p:txBody>
      </p:sp>
      <p:sp>
        <p:nvSpPr>
          <p:cNvPr id="35" name="TextBox 34">
            <a:extLst>
              <a:ext uri="{FF2B5EF4-FFF2-40B4-BE49-F238E27FC236}">
                <a16:creationId xmlns:a16="http://schemas.microsoft.com/office/drawing/2014/main" id="{9A026876-DB58-BE44-9A55-84FBD05353E0}"/>
              </a:ext>
            </a:extLst>
          </p:cNvPr>
          <p:cNvSpPr txBox="1"/>
          <p:nvPr/>
        </p:nvSpPr>
        <p:spPr>
          <a:xfrm>
            <a:off x="6802083" y="2723047"/>
            <a:ext cx="301686" cy="369332"/>
          </a:xfrm>
          <a:prstGeom prst="rect">
            <a:avLst/>
          </a:prstGeom>
          <a:noFill/>
        </p:spPr>
        <p:txBody>
          <a:bodyPr wrap="none" rtlCol="0">
            <a:spAutoFit/>
          </a:bodyPr>
          <a:lstStyle/>
          <a:p>
            <a:r>
              <a:rPr lang="en-US" dirty="0">
                <a:solidFill>
                  <a:srgbClr val="00B050"/>
                </a:solidFill>
              </a:rPr>
              <a:t>0</a:t>
            </a:r>
          </a:p>
        </p:txBody>
      </p:sp>
      <p:sp>
        <p:nvSpPr>
          <p:cNvPr id="36" name="TextBox 35">
            <a:extLst>
              <a:ext uri="{FF2B5EF4-FFF2-40B4-BE49-F238E27FC236}">
                <a16:creationId xmlns:a16="http://schemas.microsoft.com/office/drawing/2014/main" id="{5AA7B0B2-261E-3145-B031-03C87AEA9B30}"/>
              </a:ext>
            </a:extLst>
          </p:cNvPr>
          <p:cNvSpPr txBox="1"/>
          <p:nvPr/>
        </p:nvSpPr>
        <p:spPr>
          <a:xfrm>
            <a:off x="9234744" y="5243743"/>
            <a:ext cx="301686" cy="369332"/>
          </a:xfrm>
          <a:prstGeom prst="rect">
            <a:avLst/>
          </a:prstGeom>
          <a:noFill/>
        </p:spPr>
        <p:txBody>
          <a:bodyPr wrap="none" rtlCol="0">
            <a:spAutoFit/>
          </a:bodyPr>
          <a:lstStyle/>
          <a:p>
            <a:r>
              <a:rPr lang="en-US" dirty="0">
                <a:solidFill>
                  <a:schemeClr val="accent2"/>
                </a:solidFill>
              </a:rPr>
              <a:t>1</a:t>
            </a:r>
          </a:p>
        </p:txBody>
      </p:sp>
      <p:sp>
        <p:nvSpPr>
          <p:cNvPr id="37" name="TextBox 36">
            <a:extLst>
              <a:ext uri="{FF2B5EF4-FFF2-40B4-BE49-F238E27FC236}">
                <a16:creationId xmlns:a16="http://schemas.microsoft.com/office/drawing/2014/main" id="{7C06409E-CF14-9C47-93C5-141BA7BC8E5D}"/>
              </a:ext>
            </a:extLst>
          </p:cNvPr>
          <p:cNvSpPr txBox="1"/>
          <p:nvPr/>
        </p:nvSpPr>
        <p:spPr>
          <a:xfrm>
            <a:off x="8201234" y="3909698"/>
            <a:ext cx="301686" cy="369332"/>
          </a:xfrm>
          <a:prstGeom prst="rect">
            <a:avLst/>
          </a:prstGeom>
          <a:noFill/>
        </p:spPr>
        <p:txBody>
          <a:bodyPr wrap="none" rtlCol="0">
            <a:spAutoFit/>
          </a:bodyPr>
          <a:lstStyle/>
          <a:p>
            <a:r>
              <a:rPr lang="en-US" dirty="0">
                <a:solidFill>
                  <a:schemeClr val="accent2"/>
                </a:solidFill>
              </a:rPr>
              <a:t>1</a:t>
            </a:r>
          </a:p>
        </p:txBody>
      </p:sp>
      <p:sp>
        <p:nvSpPr>
          <p:cNvPr id="39" name="TextBox 38">
            <a:extLst>
              <a:ext uri="{FF2B5EF4-FFF2-40B4-BE49-F238E27FC236}">
                <a16:creationId xmlns:a16="http://schemas.microsoft.com/office/drawing/2014/main" id="{0F4A37B6-8280-FD45-9FF1-301EE9A71DDE}"/>
              </a:ext>
            </a:extLst>
          </p:cNvPr>
          <p:cNvSpPr txBox="1"/>
          <p:nvPr/>
        </p:nvSpPr>
        <p:spPr>
          <a:xfrm>
            <a:off x="7647222" y="5272678"/>
            <a:ext cx="301686" cy="369332"/>
          </a:xfrm>
          <a:prstGeom prst="rect">
            <a:avLst/>
          </a:prstGeom>
          <a:noFill/>
        </p:spPr>
        <p:txBody>
          <a:bodyPr wrap="none" rtlCol="0">
            <a:spAutoFit/>
          </a:bodyPr>
          <a:lstStyle/>
          <a:p>
            <a:r>
              <a:rPr lang="en-US" dirty="0">
                <a:solidFill>
                  <a:srgbClr val="00B050"/>
                </a:solidFill>
              </a:rPr>
              <a:t>1</a:t>
            </a:r>
          </a:p>
        </p:txBody>
      </p:sp>
      <p:sp>
        <p:nvSpPr>
          <p:cNvPr id="40" name="TextBox 39">
            <a:extLst>
              <a:ext uri="{FF2B5EF4-FFF2-40B4-BE49-F238E27FC236}">
                <a16:creationId xmlns:a16="http://schemas.microsoft.com/office/drawing/2014/main" id="{3C67DB05-5788-794A-BAFF-F0CD741F52D4}"/>
              </a:ext>
            </a:extLst>
          </p:cNvPr>
          <p:cNvSpPr txBox="1"/>
          <p:nvPr/>
        </p:nvSpPr>
        <p:spPr>
          <a:xfrm>
            <a:off x="7106957" y="5283325"/>
            <a:ext cx="301686" cy="369332"/>
          </a:xfrm>
          <a:prstGeom prst="rect">
            <a:avLst/>
          </a:prstGeom>
          <a:noFill/>
        </p:spPr>
        <p:txBody>
          <a:bodyPr wrap="none" rtlCol="0">
            <a:spAutoFit/>
          </a:bodyPr>
          <a:lstStyle/>
          <a:p>
            <a:r>
              <a:rPr lang="en-US" dirty="0">
                <a:solidFill>
                  <a:srgbClr val="00B050"/>
                </a:solidFill>
              </a:rPr>
              <a:t>0</a:t>
            </a:r>
          </a:p>
        </p:txBody>
      </p:sp>
      <p:sp>
        <p:nvSpPr>
          <p:cNvPr id="41" name="TextBox 40">
            <a:extLst>
              <a:ext uri="{FF2B5EF4-FFF2-40B4-BE49-F238E27FC236}">
                <a16:creationId xmlns:a16="http://schemas.microsoft.com/office/drawing/2014/main" id="{68930254-1DAF-D441-A716-4081C21245F1}"/>
              </a:ext>
            </a:extLst>
          </p:cNvPr>
          <p:cNvSpPr txBox="1"/>
          <p:nvPr/>
        </p:nvSpPr>
        <p:spPr>
          <a:xfrm>
            <a:off x="6722744" y="6488668"/>
            <a:ext cx="301686" cy="369332"/>
          </a:xfrm>
          <a:prstGeom prst="rect">
            <a:avLst/>
          </a:prstGeom>
          <a:noFill/>
        </p:spPr>
        <p:txBody>
          <a:bodyPr wrap="none" rtlCol="0">
            <a:spAutoFit/>
          </a:bodyPr>
          <a:lstStyle/>
          <a:p>
            <a:r>
              <a:rPr lang="en-US" dirty="0">
                <a:solidFill>
                  <a:srgbClr val="0070C0"/>
                </a:solidFill>
              </a:rPr>
              <a:t>0</a:t>
            </a:r>
          </a:p>
        </p:txBody>
      </p:sp>
      <p:sp>
        <p:nvSpPr>
          <p:cNvPr id="42" name="TextBox 41">
            <a:extLst>
              <a:ext uri="{FF2B5EF4-FFF2-40B4-BE49-F238E27FC236}">
                <a16:creationId xmlns:a16="http://schemas.microsoft.com/office/drawing/2014/main" id="{669965F7-083A-9149-90ED-1568ACCD51F8}"/>
              </a:ext>
            </a:extLst>
          </p:cNvPr>
          <p:cNvSpPr txBox="1"/>
          <p:nvPr/>
        </p:nvSpPr>
        <p:spPr>
          <a:xfrm>
            <a:off x="8051277" y="6498040"/>
            <a:ext cx="301686" cy="369332"/>
          </a:xfrm>
          <a:prstGeom prst="rect">
            <a:avLst/>
          </a:prstGeom>
          <a:noFill/>
        </p:spPr>
        <p:txBody>
          <a:bodyPr wrap="none" rtlCol="0">
            <a:spAutoFit/>
          </a:bodyPr>
          <a:lstStyle/>
          <a:p>
            <a:r>
              <a:rPr lang="en-US" dirty="0">
                <a:solidFill>
                  <a:srgbClr val="0070C0"/>
                </a:solidFill>
              </a:rPr>
              <a:t>1</a:t>
            </a:r>
          </a:p>
        </p:txBody>
      </p:sp>
      <p:sp>
        <p:nvSpPr>
          <p:cNvPr id="43" name="TextBox 42">
            <a:extLst>
              <a:ext uri="{FF2B5EF4-FFF2-40B4-BE49-F238E27FC236}">
                <a16:creationId xmlns:a16="http://schemas.microsoft.com/office/drawing/2014/main" id="{1683F110-B2C1-1F4F-9AC8-943B0CB2B50B}"/>
              </a:ext>
            </a:extLst>
          </p:cNvPr>
          <p:cNvSpPr txBox="1"/>
          <p:nvPr/>
        </p:nvSpPr>
        <p:spPr>
          <a:xfrm>
            <a:off x="9620997" y="6498040"/>
            <a:ext cx="301686" cy="369332"/>
          </a:xfrm>
          <a:prstGeom prst="rect">
            <a:avLst/>
          </a:prstGeom>
          <a:noFill/>
        </p:spPr>
        <p:txBody>
          <a:bodyPr wrap="none" rtlCol="0">
            <a:spAutoFit/>
          </a:bodyPr>
          <a:lstStyle/>
          <a:p>
            <a:r>
              <a:rPr lang="en-US" dirty="0">
                <a:solidFill>
                  <a:srgbClr val="0070C0"/>
                </a:solidFill>
              </a:rPr>
              <a:t>1</a:t>
            </a:r>
          </a:p>
        </p:txBody>
      </p:sp>
      <p:sp>
        <p:nvSpPr>
          <p:cNvPr id="44" name="TextBox 43">
            <a:extLst>
              <a:ext uri="{FF2B5EF4-FFF2-40B4-BE49-F238E27FC236}">
                <a16:creationId xmlns:a16="http://schemas.microsoft.com/office/drawing/2014/main" id="{F292250E-9A70-0248-B3F4-4807B59CB0AF}"/>
              </a:ext>
            </a:extLst>
          </p:cNvPr>
          <p:cNvSpPr txBox="1"/>
          <p:nvPr/>
        </p:nvSpPr>
        <p:spPr>
          <a:xfrm>
            <a:off x="11595228" y="1203656"/>
            <a:ext cx="301686" cy="369332"/>
          </a:xfrm>
          <a:prstGeom prst="rect">
            <a:avLst/>
          </a:prstGeom>
          <a:noFill/>
        </p:spPr>
        <p:txBody>
          <a:bodyPr wrap="none" rtlCol="0">
            <a:spAutoFit/>
          </a:bodyPr>
          <a:lstStyle/>
          <a:p>
            <a:r>
              <a:rPr lang="en-US" dirty="0">
                <a:solidFill>
                  <a:srgbClr val="FF0000"/>
                </a:solidFill>
              </a:rPr>
              <a:t>0</a:t>
            </a:r>
          </a:p>
        </p:txBody>
      </p:sp>
    </p:spTree>
    <p:extLst>
      <p:ext uri="{BB962C8B-B14F-4D97-AF65-F5344CB8AC3E}">
        <p14:creationId xmlns:p14="http://schemas.microsoft.com/office/powerpoint/2010/main" val="377117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8" grpId="0"/>
      <p:bldP spid="29" grpId="0"/>
      <p:bldP spid="30" grpId="0"/>
      <p:bldP spid="31" grpId="0"/>
      <p:bldP spid="32" grpId="0"/>
      <p:bldP spid="33" grpId="0"/>
      <p:bldP spid="34" grpId="0"/>
      <p:bldP spid="35" grpId="0"/>
      <p:bldP spid="36" grpId="0"/>
      <p:bldP spid="37" grpId="0"/>
      <p:bldP spid="39" grpId="0"/>
      <p:bldP spid="40"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C6-715D-DB49-BE93-8F31392F804B}"/>
              </a:ext>
            </a:extLst>
          </p:cNvPr>
          <p:cNvSpPr>
            <a:spLocks noGrp="1"/>
          </p:cNvSpPr>
          <p:nvPr>
            <p:ph type="title"/>
          </p:nvPr>
        </p:nvSpPr>
        <p:spPr>
          <a:xfrm>
            <a:off x="838200" y="126589"/>
            <a:ext cx="10515600" cy="1325563"/>
          </a:xfrm>
        </p:spPr>
        <p:txBody>
          <a:bodyPr/>
          <a:lstStyle/>
          <a:p>
            <a:r>
              <a:rPr lang="en-US" dirty="0"/>
              <a:t>Quick Aside: Associativity</a:t>
            </a:r>
          </a:p>
        </p:txBody>
      </p:sp>
      <p:sp>
        <p:nvSpPr>
          <p:cNvPr id="3" name="Content Placeholder 2">
            <a:extLst>
              <a:ext uri="{FF2B5EF4-FFF2-40B4-BE49-F238E27FC236}">
                <a16:creationId xmlns:a16="http://schemas.microsoft.com/office/drawing/2014/main" id="{65F9A814-7FAD-414B-90BE-72665C31BC80}"/>
              </a:ext>
            </a:extLst>
          </p:cNvPr>
          <p:cNvSpPr>
            <a:spLocks noGrp="1"/>
          </p:cNvSpPr>
          <p:nvPr>
            <p:ph idx="1"/>
          </p:nvPr>
        </p:nvSpPr>
        <p:spPr>
          <a:xfrm>
            <a:off x="838200" y="1169103"/>
            <a:ext cx="10515600" cy="4351338"/>
          </a:xfrm>
        </p:spPr>
        <p:txBody>
          <a:bodyPr>
            <a:normAutofit/>
          </a:bodyPr>
          <a:lstStyle/>
          <a:p>
            <a:r>
              <a:rPr lang="en-US" sz="2400" dirty="0"/>
              <a:t>An operator, #, is associative if the following is true: (a # b) # c = a # (b # c) </a:t>
            </a:r>
          </a:p>
          <a:p>
            <a:r>
              <a:rPr lang="en-US" sz="2400" dirty="0"/>
              <a:t>Addition*, multiplication, AND, OR, XOR, are associative</a:t>
            </a:r>
          </a:p>
          <a:p>
            <a:r>
              <a:rPr lang="en-US" sz="2400" dirty="0"/>
              <a:t>This allows us to compute them in a tree structure</a:t>
            </a:r>
          </a:p>
          <a:p>
            <a:pPr lvl="1"/>
            <a:r>
              <a:rPr lang="en-US" sz="2000" dirty="0"/>
              <a:t>Ex. Compute: </a:t>
            </a:r>
            <a:r>
              <a:rPr lang="en-US" sz="2000" dirty="0" err="1"/>
              <a:t>a+b+c+d+e+f+g+h</a:t>
            </a:r>
            <a:endParaRPr lang="en-US" sz="2000" dirty="0"/>
          </a:p>
          <a:p>
            <a:pPr lvl="1"/>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DD495F9-1177-CA49-8F9D-0B88F766BE97}"/>
              </a:ext>
            </a:extLst>
          </p:cNvPr>
          <p:cNvSpPr txBox="1"/>
          <p:nvPr/>
        </p:nvSpPr>
        <p:spPr>
          <a:xfrm>
            <a:off x="419099" y="6309480"/>
            <a:ext cx="11353799" cy="523220"/>
          </a:xfrm>
          <a:prstGeom prst="rect">
            <a:avLst/>
          </a:prstGeom>
          <a:noFill/>
        </p:spPr>
        <p:txBody>
          <a:bodyPr wrap="square" rtlCol="0">
            <a:spAutoFit/>
          </a:bodyPr>
          <a:lstStyle/>
          <a:p>
            <a:r>
              <a:rPr lang="en-US" sz="1400" dirty="0"/>
              <a:t>See: </a:t>
            </a:r>
            <a:r>
              <a:rPr lang="en-US" sz="1400" dirty="0">
                <a:hlinkClick r:id="rId3"/>
              </a:rPr>
              <a:t>Weisstein, Eric W.</a:t>
            </a:r>
            <a:r>
              <a:rPr lang="en-US" sz="1400" dirty="0"/>
              <a:t> "Associative." From </a:t>
            </a:r>
            <a:r>
              <a:rPr lang="en-US" sz="1400" i="1" dirty="0">
                <a:hlinkClick r:id="rId4"/>
              </a:rPr>
              <a:t>MathWorld</a:t>
            </a:r>
            <a:r>
              <a:rPr lang="en-US" sz="1400" dirty="0"/>
              <a:t>--A Wolfram Web Resource. </a:t>
            </a:r>
            <a:r>
              <a:rPr lang="en-US" sz="1400" dirty="0">
                <a:hlinkClick r:id="rId5"/>
              </a:rPr>
              <a:t>http://mathworld.wolfram.com/Associative.html</a:t>
            </a:r>
            <a:endParaRPr lang="en-US" sz="1400" dirty="0"/>
          </a:p>
          <a:p>
            <a:r>
              <a:rPr lang="en-US" sz="1400" dirty="0"/>
              <a:t>* Addition of floating point numbers is generally not considered associative</a:t>
            </a:r>
          </a:p>
        </p:txBody>
      </p:sp>
      <p:graphicFrame>
        <p:nvGraphicFramePr>
          <p:cNvPr id="5" name="Table 4">
            <a:extLst>
              <a:ext uri="{FF2B5EF4-FFF2-40B4-BE49-F238E27FC236}">
                <a16:creationId xmlns:a16="http://schemas.microsoft.com/office/drawing/2014/main" id="{D1848359-EFFC-9F44-9647-DDD0E7FE09C3}"/>
              </a:ext>
            </a:extLst>
          </p:cNvPr>
          <p:cNvGraphicFramePr>
            <a:graphicFrameLocks noGrp="1"/>
          </p:cNvGraphicFramePr>
          <p:nvPr>
            <p:extLst>
              <p:ext uri="{D42A27DB-BD31-4B8C-83A1-F6EECF244321}">
                <p14:modId xmlns:p14="http://schemas.microsoft.com/office/powerpoint/2010/main" val="3342980145"/>
              </p:ext>
            </p:extLst>
          </p:nvPr>
        </p:nvGraphicFramePr>
        <p:xfrm>
          <a:off x="2031999" y="2847560"/>
          <a:ext cx="8128000" cy="351348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3929377"/>
                    </a:ext>
                  </a:extLst>
                </a:gridCol>
                <a:gridCol w="4064000">
                  <a:extLst>
                    <a:ext uri="{9D8B030D-6E8A-4147-A177-3AD203B41FA5}">
                      <a16:colId xmlns:a16="http://schemas.microsoft.com/office/drawing/2014/main" val="3608793359"/>
                    </a:ext>
                  </a:extLst>
                </a:gridCol>
              </a:tblGrid>
              <a:tr h="361642">
                <a:tc>
                  <a:txBody>
                    <a:bodyPr/>
                    <a:lstStyle/>
                    <a:p>
                      <a:r>
                        <a:rPr lang="en-US" dirty="0"/>
                        <a:t>((((((</a:t>
                      </a:r>
                      <a:r>
                        <a:rPr lang="en-US" dirty="0" err="1"/>
                        <a:t>a+b</a:t>
                      </a:r>
                      <a:r>
                        <a:rPr lang="en-US" dirty="0"/>
                        <a:t>) + c) + d) + e) + f) + g) + h</a:t>
                      </a:r>
                    </a:p>
                  </a:txBody>
                  <a:tcPr/>
                </a:tc>
                <a:tc>
                  <a:txBody>
                    <a:bodyPr/>
                    <a:lstStyle/>
                    <a:p>
                      <a:r>
                        <a:rPr lang="en-US" dirty="0"/>
                        <a:t>((</a:t>
                      </a:r>
                      <a:r>
                        <a:rPr lang="en-US" dirty="0" err="1"/>
                        <a:t>a+b</a:t>
                      </a:r>
                      <a:r>
                        <a:rPr lang="en-US" dirty="0"/>
                        <a:t>) + (</a:t>
                      </a:r>
                      <a:r>
                        <a:rPr lang="en-US" dirty="0" err="1"/>
                        <a:t>c+d</a:t>
                      </a:r>
                      <a:r>
                        <a:rPr lang="en-US" dirty="0"/>
                        <a:t>)) + ((</a:t>
                      </a:r>
                      <a:r>
                        <a:rPr lang="en-US" dirty="0" err="1"/>
                        <a:t>e+f</a:t>
                      </a:r>
                      <a:r>
                        <a:rPr lang="en-US" dirty="0"/>
                        <a:t>) + (</a:t>
                      </a:r>
                      <a:r>
                        <a:rPr lang="en-US" dirty="0" err="1"/>
                        <a:t>g+h</a:t>
                      </a:r>
                      <a:r>
                        <a:rPr lang="en-US" dirty="0"/>
                        <a:t>))</a:t>
                      </a:r>
                    </a:p>
                  </a:txBody>
                  <a:tcPr/>
                </a:tc>
                <a:extLst>
                  <a:ext uri="{0D108BD9-81ED-4DB2-BD59-A6C34878D82A}">
                    <a16:rowId xmlns:a16="http://schemas.microsoft.com/office/drawing/2014/main" val="852870916"/>
                  </a:ext>
                </a:extLst>
              </a:tr>
              <a:tr h="565508">
                <a:tc>
                  <a:txBody>
                    <a:bodyPr/>
                    <a:lstStyle/>
                    <a:p>
                      <a:r>
                        <a:rPr lang="en-US" dirty="0"/>
                        <a:t>Delay: 7 Additions</a:t>
                      </a:r>
                    </a:p>
                    <a:p>
                      <a:r>
                        <a:rPr lang="en-US" dirty="0"/>
                        <a:t>HW Requirements: 7 Adders</a:t>
                      </a:r>
                    </a:p>
                  </a:txBody>
                  <a:tcPr/>
                </a:tc>
                <a:tc>
                  <a:txBody>
                    <a:bodyPr/>
                    <a:lstStyle/>
                    <a:p>
                      <a:r>
                        <a:rPr lang="en-US" dirty="0"/>
                        <a:t>Delay: 3 Additions</a:t>
                      </a:r>
                    </a:p>
                    <a:p>
                      <a:r>
                        <a:rPr lang="en-US" dirty="0"/>
                        <a:t>HW Requirements: 7 Adders</a:t>
                      </a:r>
                    </a:p>
                  </a:txBody>
                  <a:tcPr/>
                </a:tc>
                <a:extLst>
                  <a:ext uri="{0D108BD9-81ED-4DB2-BD59-A6C34878D82A}">
                    <a16:rowId xmlns:a16="http://schemas.microsoft.com/office/drawing/2014/main" val="572031444"/>
                  </a:ext>
                </a:extLst>
              </a:tr>
              <a:tr h="2507643">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434475"/>
                  </a:ext>
                </a:extLst>
              </a:tr>
            </a:tbl>
          </a:graphicData>
        </a:graphic>
      </p:graphicFrame>
      <p:pic>
        <p:nvPicPr>
          <p:cNvPr id="9" name="Picture 8">
            <a:extLst>
              <a:ext uri="{FF2B5EF4-FFF2-40B4-BE49-F238E27FC236}">
                <a16:creationId xmlns:a16="http://schemas.microsoft.com/office/drawing/2014/main" id="{99585AF2-4E8A-BA4E-B48A-F627DA678BE7}"/>
              </a:ext>
            </a:extLst>
          </p:cNvPr>
          <p:cNvPicPr>
            <a:picLocks noChangeAspect="1"/>
          </p:cNvPicPr>
          <p:nvPr/>
        </p:nvPicPr>
        <p:blipFill>
          <a:blip r:embed="rId6"/>
          <a:stretch>
            <a:fillRect/>
          </a:stretch>
        </p:blipFill>
        <p:spPr>
          <a:xfrm>
            <a:off x="2451652" y="3869876"/>
            <a:ext cx="3220277" cy="2439604"/>
          </a:xfrm>
          <a:prstGeom prst="rect">
            <a:avLst/>
          </a:prstGeom>
        </p:spPr>
      </p:pic>
      <p:pic>
        <p:nvPicPr>
          <p:cNvPr id="11" name="Picture 10">
            <a:extLst>
              <a:ext uri="{FF2B5EF4-FFF2-40B4-BE49-F238E27FC236}">
                <a16:creationId xmlns:a16="http://schemas.microsoft.com/office/drawing/2014/main" id="{F64EF594-BD6D-5544-916C-7BBD11E116CB}"/>
              </a:ext>
            </a:extLst>
          </p:cNvPr>
          <p:cNvPicPr>
            <a:picLocks noChangeAspect="1"/>
          </p:cNvPicPr>
          <p:nvPr/>
        </p:nvPicPr>
        <p:blipFill>
          <a:blip r:embed="rId7"/>
          <a:stretch>
            <a:fillRect/>
          </a:stretch>
        </p:blipFill>
        <p:spPr>
          <a:xfrm>
            <a:off x="6865728" y="3869876"/>
            <a:ext cx="2556568" cy="2459484"/>
          </a:xfrm>
          <a:prstGeom prst="rect">
            <a:avLst/>
          </a:prstGeom>
        </p:spPr>
      </p:pic>
      <p:sp>
        <p:nvSpPr>
          <p:cNvPr id="12" name="TextBox 11">
            <a:extLst>
              <a:ext uri="{FF2B5EF4-FFF2-40B4-BE49-F238E27FC236}">
                <a16:creationId xmlns:a16="http://schemas.microsoft.com/office/drawing/2014/main" id="{2147754F-46F2-7E4E-B6E2-C9707C7ACB64}"/>
              </a:ext>
            </a:extLst>
          </p:cNvPr>
          <p:cNvSpPr txBox="1"/>
          <p:nvPr/>
        </p:nvSpPr>
        <p:spPr>
          <a:xfrm>
            <a:off x="10337800" y="4320112"/>
            <a:ext cx="1612899" cy="1200329"/>
          </a:xfrm>
          <a:prstGeom prst="rect">
            <a:avLst/>
          </a:prstGeom>
          <a:noFill/>
        </p:spPr>
        <p:txBody>
          <a:bodyPr wrap="square" rtlCol="0">
            <a:spAutoFit/>
          </a:bodyPr>
          <a:lstStyle/>
          <a:p>
            <a:r>
              <a:rPr lang="en-US" dirty="0">
                <a:solidFill>
                  <a:srgbClr val="FF0000"/>
                </a:solidFill>
              </a:rPr>
              <a:t>Adders in same layer can be computed in parallel!</a:t>
            </a:r>
          </a:p>
        </p:txBody>
      </p:sp>
      <p:cxnSp>
        <p:nvCxnSpPr>
          <p:cNvPr id="14" name="Straight Arrow Connector 13">
            <a:extLst>
              <a:ext uri="{FF2B5EF4-FFF2-40B4-BE49-F238E27FC236}">
                <a16:creationId xmlns:a16="http://schemas.microsoft.com/office/drawing/2014/main" id="{AD4E4401-5A4A-F24F-921D-39C6C393D4F9}"/>
              </a:ext>
            </a:extLst>
          </p:cNvPr>
          <p:cNvCxnSpPr>
            <a:cxnSpLocks/>
          </p:cNvCxnSpPr>
          <p:nvPr/>
        </p:nvCxnSpPr>
        <p:spPr>
          <a:xfrm flipH="1">
            <a:off x="9528561" y="4492487"/>
            <a:ext cx="8092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B17844-BD7E-DB42-BAAC-DC840A56875D}"/>
              </a:ext>
            </a:extLst>
          </p:cNvPr>
          <p:cNvCxnSpPr>
            <a:cxnSpLocks/>
          </p:cNvCxnSpPr>
          <p:nvPr/>
        </p:nvCxnSpPr>
        <p:spPr>
          <a:xfrm flipH="1">
            <a:off x="9183757" y="5320747"/>
            <a:ext cx="11540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D257ED7-1088-5647-8528-2C131EC779A6}"/>
              </a:ext>
            </a:extLst>
          </p:cNvPr>
          <p:cNvSpPr/>
          <p:nvPr/>
        </p:nvSpPr>
        <p:spPr>
          <a:xfrm>
            <a:off x="6793907" y="4320112"/>
            <a:ext cx="2734654" cy="568082"/>
          </a:xfrm>
          <a:prstGeom prst="roundRect">
            <a:avLst/>
          </a:prstGeom>
          <a:solidFill>
            <a:srgbClr val="4472C4">
              <a:alpha val="14902"/>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0B112B03-6AD0-3F43-ADBF-C8EDF58F1B28}"/>
              </a:ext>
            </a:extLst>
          </p:cNvPr>
          <p:cNvSpPr/>
          <p:nvPr/>
        </p:nvSpPr>
        <p:spPr>
          <a:xfrm>
            <a:off x="7101555" y="5043694"/>
            <a:ext cx="2082202" cy="568082"/>
          </a:xfrm>
          <a:prstGeom prst="roundRect">
            <a:avLst/>
          </a:prstGeom>
          <a:solidFill>
            <a:srgbClr val="4472C4">
              <a:alpha val="14902"/>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BF22-1899-3D4D-92DA-10BE297550BD}"/>
              </a:ext>
            </a:extLst>
          </p:cNvPr>
          <p:cNvSpPr>
            <a:spLocks noGrp="1"/>
          </p:cNvSpPr>
          <p:nvPr>
            <p:ph type="title"/>
          </p:nvPr>
        </p:nvSpPr>
        <p:spPr/>
        <p:txBody>
          <a:bodyPr/>
          <a:lstStyle/>
          <a:p>
            <a:r>
              <a:rPr lang="en-US" dirty="0"/>
              <a:t>Carry Lookahead Adder</a:t>
            </a:r>
          </a:p>
        </p:txBody>
      </p:sp>
      <p:sp>
        <p:nvSpPr>
          <p:cNvPr id="3" name="Content Placeholder 2">
            <a:extLst>
              <a:ext uri="{FF2B5EF4-FFF2-40B4-BE49-F238E27FC236}">
                <a16:creationId xmlns:a16="http://schemas.microsoft.com/office/drawing/2014/main" id="{019A8692-15B7-344F-A57D-8E902F89047C}"/>
              </a:ext>
            </a:extLst>
          </p:cNvPr>
          <p:cNvSpPr>
            <a:spLocks noGrp="1"/>
          </p:cNvSpPr>
          <p:nvPr>
            <p:ph idx="1"/>
          </p:nvPr>
        </p:nvSpPr>
        <p:spPr/>
        <p:txBody>
          <a:bodyPr>
            <a:normAutofit/>
          </a:bodyPr>
          <a:lstStyle/>
          <a:p>
            <a:r>
              <a:rPr lang="en-US" dirty="0"/>
              <a:t>The carry logic, as we have presented it, is not associative</a:t>
            </a:r>
          </a:p>
          <a:p>
            <a:pPr lvl="1"/>
            <a:r>
              <a:rPr lang="en-US" dirty="0"/>
              <a:t>We need to compute the bits in order from LSB to MSB, since each FA needs the carry-out of the previous stage</a:t>
            </a:r>
          </a:p>
          <a:p>
            <a:r>
              <a:rPr lang="en-US" dirty="0"/>
              <a:t>This is a problem as it limits us to a linear chain of FAs, preventing us from doing work in parallel</a:t>
            </a:r>
          </a:p>
          <a:p>
            <a:r>
              <a:rPr lang="en-US" dirty="0"/>
              <a:t>Solution: Make the carry logic associative through re-defining the FAs</a:t>
            </a:r>
          </a:p>
        </p:txBody>
      </p:sp>
    </p:spTree>
    <p:extLst>
      <p:ext uri="{BB962C8B-B14F-4D97-AF65-F5344CB8AC3E}">
        <p14:creationId xmlns:p14="http://schemas.microsoft.com/office/powerpoint/2010/main" val="309324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D4E6-E649-534F-A2A0-A78B82F62DAD}"/>
              </a:ext>
            </a:extLst>
          </p:cNvPr>
          <p:cNvSpPr>
            <a:spLocks noGrp="1"/>
          </p:cNvSpPr>
          <p:nvPr>
            <p:ph type="title"/>
          </p:nvPr>
        </p:nvSpPr>
        <p:spPr/>
        <p:txBody>
          <a:bodyPr/>
          <a:lstStyle/>
          <a:p>
            <a:r>
              <a:rPr lang="en-US" dirty="0"/>
              <a:t>Redefining FAs: Carry Generate and Propagate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CEC87E-0B5B-4145-912F-F8CA26CDF82A}"/>
                  </a:ext>
                </a:extLst>
              </p:cNvPr>
              <p:cNvSpPr>
                <a:spLocks noGrp="1"/>
              </p:cNvSpPr>
              <p:nvPr>
                <p:ph idx="1"/>
              </p:nvPr>
            </p:nvSpPr>
            <p:spPr>
              <a:xfrm>
                <a:off x="838200" y="1690688"/>
                <a:ext cx="10515600" cy="4904983"/>
              </a:xfrm>
            </p:spPr>
            <p:txBody>
              <a:bodyPr>
                <a:normAutofit/>
              </a:bodyPr>
              <a:lstStyle/>
              <a:p>
                <a:r>
                  <a:rPr lang="en-US" sz="3200" dirty="0"/>
                  <a:t>Each FA Now Generates 2 New Signals</a:t>
                </a:r>
              </a:p>
              <a:p>
                <a:pPr lvl="1"/>
                <a:r>
                  <a:rPr lang="en-US" sz="2800" dirty="0"/>
                  <a:t>g (Generate): True if the adder is guaranteed to </a:t>
                </a:r>
                <a:r>
                  <a:rPr lang="en-US" sz="2800" b="1" dirty="0"/>
                  <a:t>generate a carry</a:t>
                </a:r>
                <a:r>
                  <a:rPr lang="en-US" sz="2800" dirty="0"/>
                  <a:t>, regardless of the value of the carry-in</a:t>
                </a:r>
              </a:p>
              <a:p>
                <a:pPr lvl="2"/>
                <a:r>
                  <a:rPr lang="en-US" sz="2400" dirty="0"/>
                  <a:t>If both operands have a 1 in this position, it is guaranteed that a carry will be generated</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𝑖</m:t>
                        </m:r>
                      </m:sub>
                    </m:sSub>
                  </m:oMath>
                </a14:m>
                <a:endParaRPr lang="en-US" sz="2400" dirty="0"/>
              </a:p>
              <a:p>
                <a:pPr lvl="1"/>
                <a:r>
                  <a:rPr lang="en-US" sz="2800" dirty="0"/>
                  <a:t>p (Propagate): True if the carry-out of this stage will equal the carry-in (</a:t>
                </a:r>
                <a:r>
                  <a:rPr lang="en-US" sz="2800" b="1" dirty="0"/>
                  <a:t>propagate carry-in</a:t>
                </a:r>
                <a:r>
                  <a:rPr lang="en-US" sz="2800" dirty="0"/>
                  <a:t>)</a:t>
                </a:r>
              </a:p>
              <a:p>
                <a:pPr lvl="2"/>
                <a:r>
                  <a:rPr lang="en-US" sz="2400" dirty="0"/>
                  <a:t>If exactly one of the inputs is true, the carry-out will equal the carry-in</a:t>
                </a:r>
              </a:p>
              <a:p>
                <a:pPr lvl="2"/>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𝑖</m:t>
                        </m:r>
                      </m:sub>
                    </m:sSub>
                  </m:oMath>
                </a14:m>
                <a:endParaRPr lang="en-US" dirty="0"/>
              </a:p>
              <a:p>
                <a:pPr lvl="2"/>
                <a:endParaRPr lang="en-US" dirty="0"/>
              </a:p>
              <a:p>
                <a:pPr lvl="2"/>
                <a:endParaRPr lang="en-US" dirty="0"/>
              </a:p>
              <a:p>
                <a:pPr lvl="1"/>
                <a:endParaRPr lang="en-US" dirty="0"/>
              </a:p>
            </p:txBody>
          </p:sp>
        </mc:Choice>
        <mc:Fallback>
          <p:sp>
            <p:nvSpPr>
              <p:cNvPr id="3" name="Content Placeholder 2">
                <a:extLst>
                  <a:ext uri="{FF2B5EF4-FFF2-40B4-BE49-F238E27FC236}">
                    <a16:creationId xmlns:a16="http://schemas.microsoft.com/office/drawing/2014/main" id="{81CEC87E-0B5B-4145-912F-F8CA26CDF82A}"/>
                  </a:ext>
                </a:extLst>
              </p:cNvPr>
              <p:cNvSpPr>
                <a:spLocks noGrp="1" noRot="1" noChangeAspect="1" noMove="1" noResize="1" noEditPoints="1" noAdjustHandles="1" noChangeArrowheads="1" noChangeShapeType="1" noTextEdit="1"/>
              </p:cNvSpPr>
              <p:nvPr>
                <p:ph idx="1"/>
              </p:nvPr>
            </p:nvSpPr>
            <p:spPr>
              <a:xfrm>
                <a:off x="838200" y="1690688"/>
                <a:ext cx="10515600" cy="4904983"/>
              </a:xfrm>
              <a:blipFill>
                <a:blip r:embed="rId3"/>
                <a:stretch>
                  <a:fillRect l="-1206" t="-2584" r="-362"/>
                </a:stretch>
              </a:blipFill>
            </p:spPr>
            <p:txBody>
              <a:bodyPr/>
              <a:lstStyle/>
              <a:p>
                <a:r>
                  <a:rPr lang="en-US">
                    <a:noFill/>
                  </a:rPr>
                  <a:t> </a:t>
                </a:r>
              </a:p>
            </p:txBody>
          </p:sp>
        </mc:Fallback>
      </mc:AlternateContent>
    </p:spTree>
    <p:extLst>
      <p:ext uri="{BB962C8B-B14F-4D97-AF65-F5344CB8AC3E}">
        <p14:creationId xmlns:p14="http://schemas.microsoft.com/office/powerpoint/2010/main" val="132681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D4E6-E649-534F-A2A0-A78B82F62DAD}"/>
              </a:ext>
            </a:extLst>
          </p:cNvPr>
          <p:cNvSpPr>
            <a:spLocks noGrp="1"/>
          </p:cNvSpPr>
          <p:nvPr>
            <p:ph type="title"/>
          </p:nvPr>
        </p:nvSpPr>
        <p:spPr/>
        <p:txBody>
          <a:bodyPr/>
          <a:lstStyle/>
          <a:p>
            <a:r>
              <a:rPr lang="en-US" dirty="0"/>
              <a:t>Redefining FAs: Carry Generate and Propagate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CEC87E-0B5B-4145-912F-F8CA26CDF82A}"/>
                  </a:ext>
                </a:extLst>
              </p:cNvPr>
              <p:cNvSpPr>
                <a:spLocks noGrp="1"/>
              </p:cNvSpPr>
              <p:nvPr>
                <p:ph idx="1"/>
              </p:nvPr>
            </p:nvSpPr>
            <p:spPr>
              <a:xfrm>
                <a:off x="838200" y="1690688"/>
                <a:ext cx="10515600" cy="4904983"/>
              </a:xfrm>
            </p:spPr>
            <p:txBody>
              <a:bodyPr>
                <a:normAutofit/>
              </a:bodyPr>
              <a:lstStyle/>
              <a:p>
                <a:r>
                  <a:rPr lang="en-US" sz="3200" dirty="0"/>
                  <a:t>The sum and carry-out of a FA can now be defined in terms of these new signals</a:t>
                </a:r>
              </a:p>
              <a:p>
                <a:pPr lvl="1"/>
                <a:r>
                  <a:rPr lang="en-US" sz="2800" dirty="0"/>
                  <a:t>The sum is true if:</a:t>
                </a:r>
              </a:p>
              <a:p>
                <a:pPr lvl="2"/>
                <a:r>
                  <a:rPr lang="en-US" sz="2400" dirty="0"/>
                  <a:t>A single input is true and the carry-in is false</a:t>
                </a:r>
              </a:p>
              <a:p>
                <a:pPr lvl="2"/>
                <a:r>
                  <a:rPr lang="en-US" sz="2400" dirty="0"/>
                  <a:t>The inputs are both 0 or both 1, and the carry-in is true</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en-US" sz="2400" dirty="0"/>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oMath>
                </a14:m>
                <a:r>
                  <a:rPr lang="en-US" sz="2400" dirty="0"/>
                  <a:t> is the carry-in for this digit</a:t>
                </a:r>
              </a:p>
              <a:p>
                <a:pPr lvl="1"/>
                <a:r>
                  <a:rPr lang="en-US" sz="2800" dirty="0"/>
                  <a:t>The carry-out is true if:</a:t>
                </a:r>
              </a:p>
              <a:p>
                <a:pPr lvl="2"/>
                <a:r>
                  <a:rPr lang="en-US" sz="2400" dirty="0"/>
                  <a:t>Carry generate is true</a:t>
                </a:r>
              </a:p>
              <a:p>
                <a:pPr lvl="2"/>
                <a:r>
                  <a:rPr lang="en-US" sz="2400" dirty="0"/>
                  <a:t>Propagate is true and the carry-in is true</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endParaRPr lang="en-US" sz="2400" dirty="0"/>
              </a:p>
              <a:p>
                <a:pPr lvl="1"/>
                <a:endParaRPr lang="en-US" dirty="0"/>
              </a:p>
              <a:p>
                <a:pPr lvl="2"/>
                <a:endParaRPr lang="en-US" dirty="0"/>
              </a:p>
              <a:p>
                <a:pPr lvl="2"/>
                <a:endParaRPr lang="en-US" dirty="0"/>
              </a:p>
              <a:p>
                <a:pPr lvl="1"/>
                <a:endParaRPr lang="en-US" dirty="0"/>
              </a:p>
            </p:txBody>
          </p:sp>
        </mc:Choice>
        <mc:Fallback>
          <p:sp>
            <p:nvSpPr>
              <p:cNvPr id="3" name="Content Placeholder 2">
                <a:extLst>
                  <a:ext uri="{FF2B5EF4-FFF2-40B4-BE49-F238E27FC236}">
                    <a16:creationId xmlns:a16="http://schemas.microsoft.com/office/drawing/2014/main" id="{81CEC87E-0B5B-4145-912F-F8CA26CDF82A}"/>
                  </a:ext>
                </a:extLst>
              </p:cNvPr>
              <p:cNvSpPr>
                <a:spLocks noGrp="1" noRot="1" noChangeAspect="1" noMove="1" noResize="1" noEditPoints="1" noAdjustHandles="1" noChangeArrowheads="1" noChangeShapeType="1" noTextEdit="1"/>
              </p:cNvSpPr>
              <p:nvPr>
                <p:ph idx="1"/>
              </p:nvPr>
            </p:nvSpPr>
            <p:spPr>
              <a:xfrm>
                <a:off x="838200" y="1690688"/>
                <a:ext cx="10515600" cy="4904983"/>
              </a:xfrm>
              <a:blipFill>
                <a:blip r:embed="rId3"/>
                <a:stretch>
                  <a:fillRect l="-1206" t="-2584"/>
                </a:stretch>
              </a:blipFill>
            </p:spPr>
            <p:txBody>
              <a:bodyPr/>
              <a:lstStyle/>
              <a:p>
                <a:r>
                  <a:rPr lang="en-US">
                    <a:noFill/>
                  </a:rPr>
                  <a:t> </a:t>
                </a:r>
              </a:p>
            </p:txBody>
          </p:sp>
        </mc:Fallback>
      </mc:AlternateContent>
    </p:spTree>
    <p:extLst>
      <p:ext uri="{BB962C8B-B14F-4D97-AF65-F5344CB8AC3E}">
        <p14:creationId xmlns:p14="http://schemas.microsoft.com/office/powerpoint/2010/main" val="3300708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{5C7FB0B9-045F-9249-BB03-A1FD620A4808}tf16401378</Template>
  <TotalTime>12217</TotalTime>
  <Words>1996</Words>
  <Application>Microsoft Macintosh PowerPoint</Application>
  <PresentationFormat>Widescreen</PresentationFormat>
  <Paragraphs>238</Paragraphs>
  <Slides>25</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Consolas</vt:lpstr>
      <vt:lpstr>Office Theme</vt:lpstr>
      <vt:lpstr>EECS151/251A Discussion 11</vt:lpstr>
      <vt:lpstr>Plan for Today</vt:lpstr>
      <vt:lpstr>Adders</vt:lpstr>
      <vt:lpstr>Carry Select Adder</vt:lpstr>
      <vt:lpstr>Carry Select Example:</vt:lpstr>
      <vt:lpstr>Quick Aside: Associativity</vt:lpstr>
      <vt:lpstr>Carry Lookahead Adder</vt:lpstr>
      <vt:lpstr>Redefining FAs: Carry Generate and Propagate</vt:lpstr>
      <vt:lpstr>Redefining FAs: Carry Generate and Propagate</vt:lpstr>
      <vt:lpstr>What good did that do?</vt:lpstr>
      <vt:lpstr>Carry Look-ahead Adder</vt:lpstr>
      <vt:lpstr>Carry Look-ahead Adder</vt:lpstr>
      <vt:lpstr>Parallel Prefix Adder</vt:lpstr>
      <vt:lpstr>Unrolling the Carry-in</vt:lpstr>
      <vt:lpstr>Parallel Prefix Trees</vt:lpstr>
      <vt:lpstr>Different Parallel Prefix Trees</vt:lpstr>
      <vt:lpstr>Parallel Prefix Adder</vt:lpstr>
      <vt:lpstr>Multipliers</vt:lpstr>
      <vt:lpstr>Unsigned Multiplication Example</vt:lpstr>
      <vt:lpstr>Carry Save Addition</vt:lpstr>
      <vt:lpstr>Using Carry Save Addition</vt:lpstr>
      <vt:lpstr>Using Carry Save Addition</vt:lpstr>
      <vt:lpstr>Quick Note on Pipelining With Feedback</vt:lpstr>
      <vt:lpstr>Example from Lecture</vt:lpstr>
      <vt:lpstr>Piping Feedback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EECS151/251A Discussion</dc:title>
  <dc:creator>Christopher Yarp</dc:creator>
  <cp:lastModifiedBy>Christopher Yarp</cp:lastModifiedBy>
  <cp:revision>808</cp:revision>
  <cp:lastPrinted>2019-04-12T18:07:49Z</cp:lastPrinted>
  <dcterms:created xsi:type="dcterms:W3CDTF">2019-01-24T02:01:40Z</dcterms:created>
  <dcterms:modified xsi:type="dcterms:W3CDTF">2019-04-19T10:16:36Z</dcterms:modified>
</cp:coreProperties>
</file>