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309" r:id="rId3"/>
    <p:sldId id="311" r:id="rId4"/>
    <p:sldId id="323" r:id="rId5"/>
    <p:sldId id="334" r:id="rId6"/>
    <p:sldId id="333" r:id="rId7"/>
    <p:sldId id="335" r:id="rId8"/>
    <p:sldId id="336" r:id="rId9"/>
    <p:sldId id="337" r:id="rId10"/>
    <p:sldId id="338" r:id="rId11"/>
    <p:sldId id="339" r:id="rId12"/>
    <p:sldId id="324" r:id="rId13"/>
    <p:sldId id="330" r:id="rId14"/>
    <p:sldId id="353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9" r:id="rId23"/>
    <p:sldId id="350" r:id="rId24"/>
    <p:sldId id="351" r:id="rId25"/>
    <p:sldId id="352" r:id="rId26"/>
    <p:sldId id="340" r:id="rId27"/>
    <p:sldId id="348" r:id="rId28"/>
    <p:sldId id="355" r:id="rId29"/>
    <p:sldId id="35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983794"/>
    <a:srgbClr val="3399CC"/>
    <a:srgbClr val="770088"/>
    <a:srgbClr val="0000FF"/>
    <a:srgbClr val="106644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2"/>
    <p:restoredTop sz="84836"/>
  </p:normalViewPr>
  <p:slideViewPr>
    <p:cSldViewPr snapToGrid="0" snapToObjects="1">
      <p:cViewPr>
        <p:scale>
          <a:sx n="126" d="100"/>
          <a:sy n="126" d="100"/>
        </p:scale>
        <p:origin x="840" y="79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6CA5D-E552-094F-AD17-B635BC7A37A6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7906D-0C3D-B44C-83BE-E38EECB9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68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7906D-0C3D-B44C-83BE-E38EECB906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7906D-0C3D-B44C-83BE-E38EECB906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36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7906D-0C3D-B44C-83BE-E38EECB906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9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7906D-0C3D-B44C-83BE-E38EECB906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03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7906D-0C3D-B44C-83BE-E38EECB906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25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7906D-0C3D-B44C-83BE-E38EECB906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2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7906D-0C3D-B44C-83BE-E38EECB906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41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7906D-0C3D-B44C-83BE-E38EECB906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80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7906D-0C3D-B44C-83BE-E38EECB906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49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3023-2EE0-9D49-B403-3B4E3A464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7C325-1B80-554A-B242-CAEB7A55D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98E0B-2147-A645-B16C-2A6AA1037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1CF26-FC28-254D-8955-54BEBDB4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4D75E-FC14-C14D-A304-0B3332FF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D5A6-59BD-7F4E-B790-F4E5DC3C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F19C6-5FE2-284C-8D78-5A6ABFF9C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CC9AB-6C32-DF40-A635-4725314D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A8924-67E9-2A41-B794-9E5917D6A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5E1BB-92ED-2E41-8F59-1CDCB079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9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0BABF9-57B6-8F4F-9F54-89CBE2087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7419C-CB5D-974A-8347-B9AFE12CC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AEA47-3017-484F-AE29-C5C65AC4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8ED26-200D-1144-99B1-0A272E17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C6C0E-B90A-8648-AC61-107C7E6C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3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166D9-671C-CE44-811B-3C1CEEBD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94DFE-A9CD-A84B-9671-C465F7309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40EA2-5C70-E24F-9137-DA2C3C7D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4AA13-E366-3D46-93C3-C1189983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0E599-B546-E544-9CF3-3F81B23B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7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6F2A-C91E-0248-B208-D50511E39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914-609A-4A4D-BAB4-2BFD58200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135C0-CD4E-5847-9D8A-7D24229D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C4485-2655-C94B-9038-F9479A2E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257DE-D7B0-3B45-A734-26E4A718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1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A25A1-2F72-EE41-AC1B-358D3F28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3906C-A96C-7F4D-B7EB-87229A051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00FCB-5D31-DB4D-9A94-FF54B2943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E1E7A-61D8-2242-B3BD-6B12C138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FFCDB-BBD0-2543-B488-D3DA7428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5A31B-DB94-384A-A8EF-89560ABF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46D5-6BEA-2348-8BC4-EE01D366A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11FB3-C2F5-0A46-AFF9-87AAA7901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94C4C-63A7-384C-9CCB-7F99B7968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286EF-EEAE-B14E-9D0B-01EAB4B91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CEF2C7-0150-4240-B0A6-09B54F977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2DB047-967A-3E42-9B7F-1B85FC15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4/24/19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E16203-9BF5-4343-B5FC-46ADBCA8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122B10-9C94-4743-9CFB-976106D0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D1B53-269A-1845-A6F9-05D90B2E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73AD5-692C-E94D-BFCF-5D2FCE82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55A47-CC9B-AB49-91DF-97DC86D2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B6983-FDDE-0C4D-AEBB-51E8F7D5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5E057-B3AC-4A4C-B12C-B8BE67FE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4/24/19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93265-B483-2346-86A3-1F82CBF6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04A55-53C9-AA4A-93C9-9863EEE0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7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7E389-A020-E34A-B662-1BC80094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5362-9008-4B43-BCDB-0F95249C0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CB469-FB4D-8543-BF25-BE9653175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B581A-12DB-D145-8A13-7AB591845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8A2AA-E3D8-2741-B640-92B93802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4B89D-57AE-C844-9446-E40FCEBF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4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757C-4F47-8844-8F08-65C3AE81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A2EA9B-D0CB-5149-90A2-3C648307A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13BFB-5A8A-6847-8E0E-03ED699F3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17DA3-752E-4E41-819B-83785507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B847B-1888-AA47-986F-16A2A510E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7468E-C6AB-4C48-8EEF-53DE8A0E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3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4F0709-1084-8D4C-9753-87866F814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1FB92-16C7-994A-BBED-FEA00012E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96934-928B-3144-B5C0-D6D2A9FC1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7D345-1616-034D-A506-9BAE6A168538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CB1B2-EBD9-4141-BE28-7FBC2D25E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1D347-7F63-6745-BD8F-5A2EA672F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0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9CD53-2FD6-6344-9177-3885F6B3A2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EECS151/251A Discussion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DCF52-A1E4-504F-97C4-E78CC3BCC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</a:t>
            </a:r>
            <a:r>
              <a:rPr lang="en-US" dirty="0" err="1"/>
              <a:t>Yarp</a:t>
            </a:r>
            <a:endParaRPr lang="en-US" dirty="0"/>
          </a:p>
          <a:p>
            <a:r>
              <a:rPr lang="en-US" dirty="0"/>
              <a:t>Apr. 26, 2019</a:t>
            </a:r>
          </a:p>
        </p:txBody>
      </p:sp>
    </p:spTree>
    <p:extLst>
      <p:ext uri="{BB962C8B-B14F-4D97-AF65-F5344CB8AC3E}">
        <p14:creationId xmlns:p14="http://schemas.microsoft.com/office/powerpoint/2010/main" val="1386342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F0FE6-4278-634B-908B-CA74965F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Accelerating Multiplication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7CE53-ECA2-7A42-A0C0-F43750216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70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A4999B-B188-B747-BC18-03501E65E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Accelerating the Addition of Partial Products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ED8D31-312C-1648-9C68-735CC47AB4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Let’s look at an (unsigned) array multiplier</a:t>
            </a:r>
          </a:p>
          <a:p>
            <a:r>
              <a:rPr lang="en-US" dirty="0"/>
              <a:t>The products can be computed in parallel but the carry chain when adding partial products is limiting the speed</a:t>
            </a:r>
          </a:p>
          <a:p>
            <a:r>
              <a:rPr lang="en-US" dirty="0"/>
              <a:t>How do we improve performance without having a large increase in hardware?</a:t>
            </a:r>
          </a:p>
          <a:p>
            <a:pPr lvl="1"/>
            <a:r>
              <a:rPr lang="en-US" dirty="0"/>
              <a:t>We could implement each adder as a parallel prefix or a carry-lookahead adder</a:t>
            </a:r>
          </a:p>
          <a:p>
            <a:pPr lvl="1"/>
            <a:r>
              <a:rPr lang="en-US" dirty="0"/>
              <a:t>However, remember that these adders require more logic than a simple carry ripple adder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FE2FA1-F9E7-F34F-8953-3E268D0ED1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06555" y="1411409"/>
            <a:ext cx="4166245" cy="4121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0184A4-FB18-344A-9A68-F0CE8AB22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9362" y="5114471"/>
            <a:ext cx="2358793" cy="17940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19B9C6-E5DC-A14D-84DE-3359A2DBDE6A}"/>
              </a:ext>
            </a:extLst>
          </p:cNvPr>
          <p:cNvSpPr txBox="1"/>
          <p:nvPr/>
        </p:nvSpPr>
        <p:spPr>
          <a:xfrm>
            <a:off x="6806555" y="6321845"/>
            <a:ext cx="270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Figures from Lecture Slides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EF9AC9-46DD-0F42-835E-1FF704347B42}"/>
              </a:ext>
            </a:extLst>
          </p:cNvPr>
          <p:cNvSpPr/>
          <p:nvPr/>
        </p:nvSpPr>
        <p:spPr>
          <a:xfrm>
            <a:off x="7116418" y="2137779"/>
            <a:ext cx="2856159" cy="3295725"/>
          </a:xfrm>
          <a:custGeom>
            <a:avLst/>
            <a:gdLst>
              <a:gd name="connsiteX0" fmla="*/ 2415209 w 2415209"/>
              <a:gd name="connsiteY0" fmla="*/ 53651 h 2786912"/>
              <a:gd name="connsiteX1" fmla="*/ 139148 w 2415209"/>
              <a:gd name="connsiteY1" fmla="*/ 63591 h 2786912"/>
              <a:gd name="connsiteX2" fmla="*/ 228600 w 2415209"/>
              <a:gd name="connsiteY2" fmla="*/ 689756 h 2786912"/>
              <a:gd name="connsiteX3" fmla="*/ 0 w 2415209"/>
              <a:gd name="connsiteY3" fmla="*/ 1097260 h 2786912"/>
              <a:gd name="connsiteX4" fmla="*/ 228600 w 2415209"/>
              <a:gd name="connsiteY4" fmla="*/ 1484886 h 2786912"/>
              <a:gd name="connsiteX5" fmla="*/ 19879 w 2415209"/>
              <a:gd name="connsiteY5" fmla="*/ 2111051 h 2786912"/>
              <a:gd name="connsiteX6" fmla="*/ 258418 w 2415209"/>
              <a:gd name="connsiteY6" fmla="*/ 2786912 h 2786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5209" h="2786912">
                <a:moveTo>
                  <a:pt x="2415209" y="53651"/>
                </a:moveTo>
                <a:cubicBezTo>
                  <a:pt x="1459396" y="5612"/>
                  <a:pt x="503583" y="-42427"/>
                  <a:pt x="139148" y="63591"/>
                </a:cubicBezTo>
                <a:cubicBezTo>
                  <a:pt x="-225287" y="169609"/>
                  <a:pt x="251791" y="517478"/>
                  <a:pt x="228600" y="689756"/>
                </a:cubicBezTo>
                <a:cubicBezTo>
                  <a:pt x="205409" y="862034"/>
                  <a:pt x="0" y="964738"/>
                  <a:pt x="0" y="1097260"/>
                </a:cubicBezTo>
                <a:cubicBezTo>
                  <a:pt x="0" y="1229782"/>
                  <a:pt x="225287" y="1315921"/>
                  <a:pt x="228600" y="1484886"/>
                </a:cubicBezTo>
                <a:cubicBezTo>
                  <a:pt x="231913" y="1653851"/>
                  <a:pt x="14909" y="1894047"/>
                  <a:pt x="19879" y="2111051"/>
                </a:cubicBezTo>
                <a:cubicBezTo>
                  <a:pt x="24849" y="2328055"/>
                  <a:pt x="212035" y="2642795"/>
                  <a:pt x="258418" y="2786912"/>
                </a:cubicBezTo>
              </a:path>
            </a:pathLst>
          </a:custGeom>
          <a:noFill/>
          <a:ln w="28575">
            <a:solidFill>
              <a:srgbClr val="C00000"/>
            </a:solidFill>
            <a:tailEnd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99CAE7-1822-DB43-94F5-BC73F1EBA992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7422016" y="5433504"/>
            <a:ext cx="60045" cy="12256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553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6C6F5-1E31-5B41-86F6-6881C3DB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Solution: Carry Save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1E98D-BC9C-7E40-B53A-DACDE1719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693"/>
            <a:ext cx="614721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we generate a carry in a given column of an addition, we add it to the 2 values in the next column.</a:t>
            </a:r>
          </a:p>
          <a:p>
            <a:pPr lvl="1"/>
            <a:r>
              <a:rPr lang="en-US" dirty="0"/>
              <a:t>This addition may in turn generate its own carry</a:t>
            </a:r>
          </a:p>
          <a:p>
            <a:r>
              <a:rPr lang="en-US" dirty="0"/>
              <a:t>If adding carries is just like another addition, can we delay adding the carry bits until later?</a:t>
            </a:r>
          </a:p>
          <a:p>
            <a:pPr lvl="1"/>
            <a:r>
              <a:rPr lang="en-US" dirty="0"/>
              <a:t>Yes, so long as we remember what the carry bits need to be added</a:t>
            </a:r>
          </a:p>
          <a:p>
            <a:r>
              <a:rPr lang="en-US" dirty="0"/>
              <a:t>This is the basis of the carry save adder:</a:t>
            </a:r>
          </a:p>
          <a:p>
            <a:pPr lvl="1"/>
            <a:r>
              <a:rPr lang="en-US" dirty="0"/>
              <a:t>Takes in a, b, and </a:t>
            </a:r>
            <a:r>
              <a:rPr lang="en-US" dirty="0" err="1"/>
              <a:t>carry_in</a:t>
            </a:r>
            <a:r>
              <a:rPr lang="en-US" dirty="0"/>
              <a:t> (multi-bit)</a:t>
            </a:r>
          </a:p>
          <a:p>
            <a:pPr lvl="1"/>
            <a:r>
              <a:rPr lang="en-US" dirty="0"/>
              <a:t>Produces a sum and </a:t>
            </a:r>
            <a:r>
              <a:rPr lang="en-US" dirty="0" err="1"/>
              <a:t>carry_out</a:t>
            </a:r>
            <a:r>
              <a:rPr lang="en-US" dirty="0"/>
              <a:t> (multi-bit)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27CE0D-0AA8-DB4B-98B1-0766EC61D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416" y="1625467"/>
            <a:ext cx="5018478" cy="443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46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AF03-1929-A047-9905-E052B5FC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Carry Save Addition in Multipliers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5842E61-4BC1-7140-B622-099072219B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Carry now propagates down each column.</a:t>
            </a:r>
          </a:p>
          <a:p>
            <a:pPr lvl="1"/>
            <a:r>
              <a:rPr lang="en-US" dirty="0"/>
              <a:t>Carry ripple across rows is eliminated in the array</a:t>
            </a:r>
          </a:p>
          <a:p>
            <a:r>
              <a:rPr lang="en-US" dirty="0"/>
              <a:t>Still need to handle carries at the end with a fast adder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050CE69-5599-8348-AC14-CD546F5DB9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57003" y="1330664"/>
            <a:ext cx="4038582" cy="48462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2883FB-19FC-694C-AC9E-B1FEDDDCBD0D}"/>
              </a:ext>
            </a:extLst>
          </p:cNvPr>
          <p:cNvSpPr txBox="1"/>
          <p:nvPr/>
        </p:nvSpPr>
        <p:spPr>
          <a:xfrm>
            <a:off x="7166544" y="6332865"/>
            <a:ext cx="2619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from Lecture Slides</a:t>
            </a:r>
          </a:p>
        </p:txBody>
      </p:sp>
    </p:spTree>
    <p:extLst>
      <p:ext uri="{BB962C8B-B14F-4D97-AF65-F5344CB8AC3E}">
        <p14:creationId xmlns:p14="http://schemas.microsoft.com/office/powerpoint/2010/main" val="964553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8CA84-7F3E-394D-BA93-8861EBD1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Carry Save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4439B-F538-C241-B4B7-DED0BC8FD0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Remember, sums are associative and communitive.</a:t>
            </a:r>
          </a:p>
          <a:p>
            <a:r>
              <a:rPr lang="en-US" dirty="0"/>
              <a:t>We can add the partial products in a tree structure using carry save adders!</a:t>
            </a:r>
          </a:p>
          <a:p>
            <a:pPr lvl="1"/>
            <a:r>
              <a:rPr lang="en-US" dirty="0"/>
              <a:t>Now have a number of layers that scales logarithmically!</a:t>
            </a:r>
          </a:p>
          <a:p>
            <a:r>
              <a:rPr lang="en-US" dirty="0"/>
              <a:t>This is the basis of the Wallace Tree Multiplier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0CEEA4-2552-DF4D-BDF7-99309C3AD6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76574" y="1673497"/>
            <a:ext cx="1834745" cy="450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82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6817-1CD4-8447-A285-3D78DBF2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and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25AE6-DE23-AE4D-8B7C-4DBEA9984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arithmetic has some advantages</a:t>
            </a:r>
          </a:p>
          <a:p>
            <a:pPr lvl="1"/>
            <a:r>
              <a:rPr lang="en-US" dirty="0"/>
              <a:t>Partial product generation is just a series of AND gates (including sign extension)</a:t>
            </a:r>
          </a:p>
          <a:p>
            <a:r>
              <a:rPr lang="en-US" dirty="0"/>
              <a:t>However, there are also disadvantages</a:t>
            </a:r>
          </a:p>
          <a:p>
            <a:pPr lvl="1"/>
            <a:r>
              <a:rPr lang="en-US" dirty="0"/>
              <a:t>There is a partial product for each bit of the multiplier</a:t>
            </a:r>
          </a:p>
          <a:p>
            <a:pPr lvl="1"/>
            <a:r>
              <a:rPr lang="en-US" dirty="0"/>
              <a:t>That leads to a lot of partial products (a lot of additions)</a:t>
            </a:r>
          </a:p>
          <a:p>
            <a:r>
              <a:rPr lang="en-US" dirty="0"/>
              <a:t>Ex. 3*4</a:t>
            </a:r>
          </a:p>
          <a:p>
            <a:pPr lvl="1"/>
            <a:r>
              <a:rPr lang="en-US" dirty="0"/>
              <a:t> single partial product in base 10</a:t>
            </a:r>
          </a:p>
          <a:p>
            <a:pPr lvl="1"/>
            <a:r>
              <a:rPr lang="en-US" dirty="0"/>
              <a:t>4 partial products in base 2.</a:t>
            </a:r>
          </a:p>
          <a:p>
            <a:r>
              <a:rPr lang="en-US" dirty="0"/>
              <a:t>Why don’t we consider a larger radix?</a:t>
            </a:r>
          </a:p>
        </p:txBody>
      </p:sp>
    </p:spTree>
    <p:extLst>
      <p:ext uri="{BB962C8B-B14F-4D97-AF65-F5344CB8AC3E}">
        <p14:creationId xmlns:p14="http://schemas.microsoft.com/office/powerpoint/2010/main" val="3845471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54C76-B179-ED4B-A976-30CB01BC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4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2049E-B316-1D4C-A6E5-06D84CC31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4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Let’s consider 2 bits at a time</a:t>
            </a:r>
          </a:p>
          <a:p>
            <a:pPr lvl="1"/>
            <a:r>
              <a:rPr lang="en-US" dirty="0"/>
              <a:t>Halve the number of partial products we generate</a:t>
            </a:r>
          </a:p>
          <a:p>
            <a:r>
              <a:rPr lang="en-US" dirty="0"/>
              <a:t>Radix 4 multiplication A*B</a:t>
            </a:r>
          </a:p>
          <a:p>
            <a:pPr lvl="1"/>
            <a:r>
              <a:rPr lang="en-US" dirty="0"/>
              <a:t>Partial Product Shift By 2 bits each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Recall: Multiplications by powers of 2 are left shifts</a:t>
            </a:r>
          </a:p>
          <a:p>
            <a:r>
              <a:rPr lang="en-US" dirty="0"/>
              <a:t>Can we use this property?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AE541A-7F5F-614E-BBF9-7A2607772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345339"/>
              </p:ext>
            </p:extLst>
          </p:nvPr>
        </p:nvGraphicFramePr>
        <p:xfrm>
          <a:off x="1627095" y="3444937"/>
          <a:ext cx="572396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319">
                  <a:extLst>
                    <a:ext uri="{9D8B030D-6E8A-4147-A177-3AD203B41FA5}">
                      <a16:colId xmlns:a16="http://schemas.microsoft.com/office/drawing/2014/main" val="3248736899"/>
                    </a:ext>
                  </a:extLst>
                </a:gridCol>
                <a:gridCol w="1853189">
                  <a:extLst>
                    <a:ext uri="{9D8B030D-6E8A-4147-A177-3AD203B41FA5}">
                      <a16:colId xmlns:a16="http://schemas.microsoft.com/office/drawing/2014/main" val="1187938183"/>
                    </a:ext>
                  </a:extLst>
                </a:gridCol>
                <a:gridCol w="2869456">
                  <a:extLst>
                    <a:ext uri="{9D8B030D-6E8A-4147-A177-3AD203B41FA5}">
                      <a16:colId xmlns:a16="http://schemas.microsoft.com/office/drawing/2014/main" val="3555737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 Digit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Partial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Partial Product (Rewritten)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1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0*A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13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1*A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84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2*A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4*A - 2*A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1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3*A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4*A -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30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501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8E27-C92C-1447-8CEE-730411A4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Booth Recoding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97FE8-E080-F64B-AD43-7FD6DC67A0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Uses radix 4 arithmetic</a:t>
            </a:r>
          </a:p>
          <a:p>
            <a:r>
              <a:rPr lang="en-US" dirty="0"/>
              <a:t>Modification: Partial Products for B==2 and B==3 can be separated into 4*A – {2, 1}A</a:t>
            </a:r>
          </a:p>
          <a:p>
            <a:r>
              <a:rPr lang="en-US" dirty="0"/>
              <a:t>4*A can be implemented as a shift to the left by 2</a:t>
            </a:r>
          </a:p>
          <a:p>
            <a:r>
              <a:rPr lang="en-US" dirty="0"/>
              <a:t>2*A can be implemented as a shift to the left by 1</a:t>
            </a:r>
          </a:p>
          <a:p>
            <a:r>
              <a:rPr lang="en-US" dirty="0"/>
              <a:t>Recall that we are doing radix 4 multiplication, we shift left by 2 positions for the next partial product</a:t>
            </a:r>
          </a:p>
          <a:p>
            <a:r>
              <a:rPr lang="en-US" dirty="0"/>
              <a:t>Therefore, any 4*A term can be handled in the next partial product!</a:t>
            </a:r>
          </a:p>
          <a:p>
            <a:pPr lvl="1"/>
            <a:r>
              <a:rPr lang="en-US" dirty="0"/>
              <a:t>To do this, the multiplier needs to look at 3 (rather than just 2) bits.  The extra bit is the MSB of the previous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8C28E7-06A9-5C4D-94DC-9EE83249C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835928"/>
              </p:ext>
            </p:extLst>
          </p:nvPr>
        </p:nvGraphicFramePr>
        <p:xfrm>
          <a:off x="6893472" y="1825625"/>
          <a:ext cx="399130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731">
                  <a:extLst>
                    <a:ext uri="{9D8B030D-6E8A-4147-A177-3AD203B41FA5}">
                      <a16:colId xmlns:a16="http://schemas.microsoft.com/office/drawing/2014/main" val="3248736899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val="1187938183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3555737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 Digit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Partial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Partial Product (Rewritten)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1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0*A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13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1*A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84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2*A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4*A - 2*A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1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3*A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4*A -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30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107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4EC9-84B0-4849-8E12-B8F657C5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Booth Recoding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F696C7E-DCA1-734B-8FF2-2D1ABF5230E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36307741"/>
              </p:ext>
            </p:extLst>
          </p:nvPr>
        </p:nvGraphicFramePr>
        <p:xfrm>
          <a:off x="472966" y="1494549"/>
          <a:ext cx="7835460" cy="523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496">
                  <a:extLst>
                    <a:ext uri="{9D8B030D-6E8A-4147-A177-3AD203B41FA5}">
                      <a16:colId xmlns:a16="http://schemas.microsoft.com/office/drawing/2014/main" val="3354318721"/>
                    </a:ext>
                  </a:extLst>
                </a:gridCol>
                <a:gridCol w="504496">
                  <a:extLst>
                    <a:ext uri="{9D8B030D-6E8A-4147-A177-3AD203B41FA5}">
                      <a16:colId xmlns:a16="http://schemas.microsoft.com/office/drawing/2014/main" val="2388249930"/>
                    </a:ext>
                  </a:extLst>
                </a:gridCol>
                <a:gridCol w="504496">
                  <a:extLst>
                    <a:ext uri="{9D8B030D-6E8A-4147-A177-3AD203B41FA5}">
                      <a16:colId xmlns:a16="http://schemas.microsoft.com/office/drawing/2014/main" val="1532398416"/>
                    </a:ext>
                  </a:extLst>
                </a:gridCol>
                <a:gridCol w="1072056">
                  <a:extLst>
                    <a:ext uri="{9D8B030D-6E8A-4147-A177-3AD203B41FA5}">
                      <a16:colId xmlns:a16="http://schemas.microsoft.com/office/drawing/2014/main" val="1752683307"/>
                    </a:ext>
                  </a:extLst>
                </a:gridCol>
                <a:gridCol w="5249916">
                  <a:extLst>
                    <a:ext uri="{9D8B030D-6E8A-4147-A177-3AD203B41FA5}">
                      <a16:colId xmlns:a16="http://schemas.microsoft.com/office/drawing/2014/main" val="15254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i+1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i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i-1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03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837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Includes +4*A from previous radix 4 digit = +A in this position due to left shift by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75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833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2*A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Includes +4*A from previous round (+A in this position).  *2 is implemented as a left shift by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02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 2*A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4*A will be added in when handling next radix 4 digit.  *2 is implemented as a left shift by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053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4*A will be added in when handling next radix 4 digit.  Includes +4*A from previous radix 4 digit (+A in this position)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63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4*A will be added in when handling next radix 4 digit.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1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4*A will be added in when handling next radix 4 digit. Includes +4*A from previous radix 4 digit (+A in this position)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80542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E956ABC-2781-6B41-B844-412BBD83A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754687"/>
              </p:ext>
            </p:extLst>
          </p:nvPr>
        </p:nvGraphicFramePr>
        <p:xfrm>
          <a:off x="8563302" y="1494549"/>
          <a:ext cx="3372508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694">
                  <a:extLst>
                    <a:ext uri="{9D8B030D-6E8A-4147-A177-3AD203B41FA5}">
                      <a16:colId xmlns:a16="http://schemas.microsoft.com/office/drawing/2014/main" val="3248736899"/>
                    </a:ext>
                  </a:extLst>
                </a:gridCol>
                <a:gridCol w="1087821">
                  <a:extLst>
                    <a:ext uri="{9D8B030D-6E8A-4147-A177-3AD203B41FA5}">
                      <a16:colId xmlns:a16="http://schemas.microsoft.com/office/drawing/2014/main" val="1187938183"/>
                    </a:ext>
                  </a:extLst>
                </a:gridCol>
                <a:gridCol w="1389993">
                  <a:extLst>
                    <a:ext uri="{9D8B030D-6E8A-4147-A177-3AD203B41FA5}">
                      <a16:colId xmlns:a16="http://schemas.microsoft.com/office/drawing/2014/main" val="3555737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 Digit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Partial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Partial Product (Rewritten)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1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0*A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13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1*A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84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2*A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4*A - 2*A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1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3*A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4*A -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30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372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1803-F4C6-E045-8591-201EEDEB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Booth Recoding Example (Unsigned)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A3863-9A93-F34E-B6E7-D5889F145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5562" y="1573837"/>
            <a:ext cx="2897478" cy="4351338"/>
          </a:xfrm>
        </p:spPr>
        <p:txBody>
          <a:bodyPr/>
          <a:lstStyle/>
          <a:p>
            <a:r>
              <a:rPr lang="en-US" dirty="0"/>
              <a:t>Example: 6*4</a:t>
            </a:r>
          </a:p>
          <a:p>
            <a:r>
              <a:rPr lang="en-US" dirty="0"/>
              <a:t>B</a:t>
            </a:r>
            <a:r>
              <a:rPr lang="en-US" baseline="-25000" dirty="0"/>
              <a:t>-1</a:t>
            </a:r>
            <a:r>
              <a:rPr lang="en-US" dirty="0"/>
              <a:t> = 0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B942931-42E9-8E4F-9AE6-E38D50878A7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09691948"/>
              </p:ext>
            </p:extLst>
          </p:nvPr>
        </p:nvGraphicFramePr>
        <p:xfrm>
          <a:off x="9309538" y="1617959"/>
          <a:ext cx="258554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496">
                  <a:extLst>
                    <a:ext uri="{9D8B030D-6E8A-4147-A177-3AD203B41FA5}">
                      <a16:colId xmlns:a16="http://schemas.microsoft.com/office/drawing/2014/main" val="8938794"/>
                    </a:ext>
                  </a:extLst>
                </a:gridCol>
                <a:gridCol w="504496">
                  <a:extLst>
                    <a:ext uri="{9D8B030D-6E8A-4147-A177-3AD203B41FA5}">
                      <a16:colId xmlns:a16="http://schemas.microsoft.com/office/drawing/2014/main" val="3693129409"/>
                    </a:ext>
                  </a:extLst>
                </a:gridCol>
                <a:gridCol w="504496">
                  <a:extLst>
                    <a:ext uri="{9D8B030D-6E8A-4147-A177-3AD203B41FA5}">
                      <a16:colId xmlns:a16="http://schemas.microsoft.com/office/drawing/2014/main" val="2672615612"/>
                    </a:ext>
                  </a:extLst>
                </a:gridCol>
                <a:gridCol w="1072056">
                  <a:extLst>
                    <a:ext uri="{9D8B030D-6E8A-4147-A177-3AD203B41FA5}">
                      <a16:colId xmlns:a16="http://schemas.microsoft.com/office/drawing/2014/main" val="2990828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i+1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i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i-1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694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874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386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655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2*A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601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 2*A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28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90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490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97530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B786F2B-6209-CA49-B7B7-330A9BCAD864}"/>
              </a:ext>
            </a:extLst>
          </p:cNvPr>
          <p:cNvSpPr/>
          <p:nvPr/>
        </p:nvSpPr>
        <p:spPr>
          <a:xfrm>
            <a:off x="4508939" y="1573837"/>
            <a:ext cx="4800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4’b0110  (6)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* 4’b0111</a:t>
            </a:r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(7)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-------</a:t>
            </a:r>
          </a:p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     0110 ( Sub A)</a:t>
            </a:r>
          </a:p>
          <a:p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01100   (Add 2A)</a:t>
            </a:r>
          </a:p>
          <a:p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0000     ( Add 0)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---------</a:t>
            </a:r>
          </a:p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11111010 ( Sub A)</a:t>
            </a:r>
          </a:p>
          <a:p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01100   (Add 2A)</a:t>
            </a:r>
          </a:p>
          <a:p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0000     ( Add 0)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---------</a:t>
            </a:r>
          </a:p>
          <a:p>
            <a:r>
              <a:rPr lang="en-US" sz="2800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00101010 (42)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44A233-B278-BF4F-8EC7-84CDFBBCD02D}"/>
              </a:ext>
            </a:extLst>
          </p:cNvPr>
          <p:cNvSpPr/>
          <p:nvPr/>
        </p:nvSpPr>
        <p:spPr>
          <a:xfrm>
            <a:off x="6354951" y="2057994"/>
            <a:ext cx="619283" cy="378372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76D068-BC00-6E4E-AD8D-69E008CE7715}"/>
              </a:ext>
            </a:extLst>
          </p:cNvPr>
          <p:cNvSpPr/>
          <p:nvPr/>
        </p:nvSpPr>
        <p:spPr>
          <a:xfrm>
            <a:off x="5945682" y="2062629"/>
            <a:ext cx="619283" cy="37837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A48C1-049C-3449-BAB4-7D6CF0D8A4BD}"/>
              </a:ext>
            </a:extLst>
          </p:cNvPr>
          <p:cNvSpPr/>
          <p:nvPr/>
        </p:nvSpPr>
        <p:spPr>
          <a:xfrm>
            <a:off x="5536413" y="2057994"/>
            <a:ext cx="619283" cy="37837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964999-EE05-1B4E-9C67-FA3E6E055BEB}"/>
              </a:ext>
            </a:extLst>
          </p:cNvPr>
          <p:cNvCxnSpPr>
            <a:cxnSpLocks/>
          </p:cNvCxnSpPr>
          <p:nvPr/>
        </p:nvCxnSpPr>
        <p:spPr>
          <a:xfrm flipH="1" flipV="1">
            <a:off x="8490858" y="3111816"/>
            <a:ext cx="818681" cy="130419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ADEEC7-6990-BA47-8CC5-B8AADF942FCC}"/>
              </a:ext>
            </a:extLst>
          </p:cNvPr>
          <p:cNvCxnSpPr>
            <a:cxnSpLocks/>
          </p:cNvCxnSpPr>
          <p:nvPr/>
        </p:nvCxnSpPr>
        <p:spPr>
          <a:xfrm flipH="1">
            <a:off x="8490858" y="3286739"/>
            <a:ext cx="687976" cy="30195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BAE835-8E33-A947-9A41-B4FC6318CC36}"/>
              </a:ext>
            </a:extLst>
          </p:cNvPr>
          <p:cNvCxnSpPr>
            <a:cxnSpLocks/>
          </p:cNvCxnSpPr>
          <p:nvPr/>
        </p:nvCxnSpPr>
        <p:spPr>
          <a:xfrm flipH="1">
            <a:off x="8490858" y="2182094"/>
            <a:ext cx="748936" cy="185073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07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animBg="1"/>
      <p:bldP spid="10" grpId="1" animBg="1"/>
      <p:bldP spid="11" grpId="0" animBg="1"/>
      <p:bldP spid="11" grpId="1" animBg="1"/>
      <p:bldP spid="15" grpId="0" animBg="1"/>
      <p:bldP spid="1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D2A1-ADA7-7347-B1D4-16480DAC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3FC8E-536F-C94E-B030-7633CF672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Multipliers (including reminders from last lecture)</a:t>
            </a:r>
          </a:p>
          <a:p>
            <a:r>
              <a:rPr lang="en-US" dirty="0"/>
              <a:t>Constant Multiplication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74779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6508-DAE8-E547-B05A-7EAF07B67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34C01-A71A-5D49-AFAB-3AC9654E18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Pipelining! </a:t>
            </a:r>
          </a:p>
          <a:p>
            <a:pPr lvl="1"/>
            <a:r>
              <a:rPr lang="en-US" dirty="0"/>
              <a:t>Used in many high performance systems</a:t>
            </a:r>
          </a:p>
          <a:p>
            <a:pPr lvl="1"/>
            <a:r>
              <a:rPr lang="en-US" dirty="0"/>
              <a:t>Upside: Increased throughput</a:t>
            </a:r>
          </a:p>
          <a:p>
            <a:pPr lvl="1"/>
            <a:r>
              <a:rPr lang="en-US" dirty="0"/>
              <a:t>Downside: Increased latency</a:t>
            </a:r>
          </a:p>
          <a:p>
            <a:pPr lvl="1"/>
            <a:r>
              <a:rPr lang="en-US" dirty="0"/>
              <a:t>Good if you have many independent multiplications to perform and latency is acceptable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0B8973-DEE9-3A45-B887-FAE242C5B5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6252" y="1825625"/>
            <a:ext cx="5390618" cy="35996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051452-87A0-0D4A-A896-3D121E6926F4}"/>
              </a:ext>
            </a:extLst>
          </p:cNvPr>
          <p:cNvSpPr txBox="1"/>
          <p:nvPr/>
        </p:nvSpPr>
        <p:spPr>
          <a:xfrm>
            <a:off x="7621811" y="5560218"/>
            <a:ext cx="2619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from Lecture Slides</a:t>
            </a:r>
          </a:p>
        </p:txBody>
      </p:sp>
    </p:spTree>
    <p:extLst>
      <p:ext uri="{BB962C8B-B14F-4D97-AF65-F5344CB8AC3E}">
        <p14:creationId xmlns:p14="http://schemas.microsoft.com/office/powerpoint/2010/main" val="761895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55160-A65B-9E45-AC73-32D0D0CE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Multiplication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56D25-20BA-2A4F-A2F1-9DF15AD3F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 things we need to do for signed multiplication:</a:t>
            </a:r>
          </a:p>
          <a:p>
            <a:pPr lvl="1"/>
            <a:r>
              <a:rPr lang="en-US" dirty="0"/>
              <a:t>Sign extend partial products</a:t>
            </a:r>
          </a:p>
          <a:p>
            <a:pPr lvl="1"/>
            <a:r>
              <a:rPr lang="en-US" dirty="0"/>
              <a:t>Subtract last partial products</a:t>
            </a:r>
          </a:p>
          <a:p>
            <a:r>
              <a:rPr lang="en-US" dirty="0"/>
              <a:t>How can we simplify matters?</a:t>
            </a:r>
          </a:p>
          <a:p>
            <a:pPr lvl="1"/>
            <a:r>
              <a:rPr lang="en-US" dirty="0"/>
              <a:t>Sign extension requires additional logic</a:t>
            </a:r>
          </a:p>
          <a:p>
            <a:pPr lvl="1"/>
            <a:r>
              <a:rPr lang="en-US" dirty="0"/>
              <a:t>Add constants that allows us to eliminate the sign extension logic</a:t>
            </a:r>
          </a:p>
          <a:p>
            <a:pPr lvl="1"/>
            <a:r>
              <a:rPr lang="en-US" dirty="0"/>
              <a:t>Merge with the constant that is added when negating the last partial product</a:t>
            </a:r>
          </a:p>
        </p:txBody>
      </p:sp>
    </p:spTree>
    <p:extLst>
      <p:ext uri="{BB962C8B-B14F-4D97-AF65-F5344CB8AC3E}">
        <p14:creationId xmlns:p14="http://schemas.microsoft.com/office/powerpoint/2010/main" val="3164358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2FE43-3CD9-004E-BFAB-4F4BC87A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 with Sign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E2982-C5EA-8F48-8920-B6AF8833C3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Ex. Sign Extend 1100 to 8 bits:</a:t>
            </a:r>
            <a:br>
              <a:rPr lang="en-US" dirty="0"/>
            </a:br>
            <a:r>
              <a:rPr lang="en-US" dirty="0"/>
              <a:t>11111100</a:t>
            </a:r>
          </a:p>
          <a:p>
            <a:r>
              <a:rPr lang="en-US" dirty="0"/>
              <a:t>Add 1000</a:t>
            </a:r>
          </a:p>
          <a:p>
            <a:r>
              <a:rPr lang="en-US" dirty="0"/>
              <a:t>Causes a carry  to ripple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11111100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 00001000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-----------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00000100</a:t>
            </a:r>
          </a:p>
          <a:p>
            <a:r>
              <a:rPr lang="en-US" dirty="0"/>
              <a:t>Results in the original input with the MSB Inverted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EA02B-1C34-D249-A018-2AED633DEA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Ex. Sign Extend 0100 to 8 bits:</a:t>
            </a:r>
            <a:br>
              <a:rPr lang="en-US" dirty="0"/>
            </a:br>
            <a:r>
              <a:rPr lang="en-US" dirty="0"/>
              <a:t>00000100</a:t>
            </a:r>
          </a:p>
          <a:p>
            <a:r>
              <a:rPr lang="en-US" dirty="0"/>
              <a:t>Add 1000</a:t>
            </a:r>
          </a:p>
          <a:p>
            <a:r>
              <a:rPr lang="en-US" dirty="0"/>
              <a:t>No carry ripple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00000100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 00001000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-----------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00001100</a:t>
            </a:r>
          </a:p>
          <a:p>
            <a:r>
              <a:rPr lang="en-US" dirty="0"/>
              <a:t>Results in the original input with the MSB inverted</a:t>
            </a:r>
          </a:p>
          <a:p>
            <a:r>
              <a:rPr lang="en-US" dirty="0"/>
              <a:t>Allows us to eliminate the 4 AND gates required for sign extension</a:t>
            </a:r>
          </a:p>
          <a:p>
            <a:r>
              <a:rPr lang="en-US" dirty="0"/>
              <a:t>Need an inverter and to subtract the constant later</a:t>
            </a:r>
          </a:p>
        </p:txBody>
      </p:sp>
    </p:spTree>
    <p:extLst>
      <p:ext uri="{BB962C8B-B14F-4D97-AF65-F5344CB8AC3E}">
        <p14:creationId xmlns:p14="http://schemas.microsoft.com/office/powerpoint/2010/main" val="3880683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ED5EA-D75F-5B4B-91DD-2F93EA49F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Sign Extension Trick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2FB21-B71F-0F42-8227-5A7D5F21F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370" y="1694922"/>
            <a:ext cx="5165557" cy="53598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X3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X2 X1 X0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*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Y3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Y2 Y1 Y0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--------------------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X3Y0 X3Y0 X3Y0 X3Y0 X3Y0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X2Y0 X1Y0 X0Y0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X3Y1 X3Y1 X3Y1 X3Y1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X2Y1 X1Y1 X0Y1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X3Y2 X3Y2 X3Y2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X2Y2 X1Y2 X0Y2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X3Y3 X3Y3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X2Y3 X1Y3 X0Y3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-----------------------------------------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X3Y0 X3Y0 X3Y0 X3Y0 X3Y0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X2Y0 X1Y0 X0Y0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X3Y1 X3Y1 X3Y1 X3Y1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X2Y1 X1Y1 X0Y1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X3Y2 X3Y2 X3Y2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X2Y2 X1Y2 X0Y2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X3Y3 X3Y3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X2Y3 X1Y3 X0Y3    1    1    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-----------------------------------------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Z7   Z6   Z5   Z4   Z3   Z2   Z1   Z0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E6967D4-E4C2-A742-A1F6-9A20ADBFB99C}"/>
              </a:ext>
            </a:extLst>
          </p:cNvPr>
          <p:cNvSpPr txBox="1">
            <a:spLocks/>
          </p:cNvSpPr>
          <p:nvPr/>
        </p:nvSpPr>
        <p:spPr>
          <a:xfrm>
            <a:off x="5979696" y="1690687"/>
            <a:ext cx="5374104" cy="53598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X3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X2 X1 X0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*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Y3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Y2 Y1 Y0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--------------------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X3Y0 X3Y0 X3Y0 X3Y0 X3Y0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X2Y0 X1Y0 X0Y0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                        1    0    0   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X3Y1 X3Y1 X3Y1 X3Y1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X2Y1 X1Y1 X0Y1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                   1    0    0    0   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X3Y2 X3Y2 X3Y2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X2Y2 X1Y2 X0Y2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              1    0    0    0    0   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X3Y3 X3Y3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X2Y3 X1Y3 X0Y3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                        1 (+1 from Neg)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         1    0    0    0    0    0   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         1    1    1    1    0    0   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-----------------------------------------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Z7   Z6   Z5   Z4   Z3   Z2   Z1   Z0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5DCB12-8A6A-824E-8B21-4E6461D95F78}"/>
              </a:ext>
            </a:extLst>
          </p:cNvPr>
          <p:cNvCxnSpPr/>
          <p:nvPr/>
        </p:nvCxnSpPr>
        <p:spPr>
          <a:xfrm>
            <a:off x="457844" y="5358356"/>
            <a:ext cx="5257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19A086-AC44-4346-8613-CAF6A5A0E5E6}"/>
              </a:ext>
            </a:extLst>
          </p:cNvPr>
          <p:cNvCxnSpPr/>
          <p:nvPr/>
        </p:nvCxnSpPr>
        <p:spPr>
          <a:xfrm>
            <a:off x="1054565" y="5358356"/>
            <a:ext cx="5257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22C601-A5E6-AF45-BC96-2ACD80C22703}"/>
              </a:ext>
            </a:extLst>
          </p:cNvPr>
          <p:cNvCxnSpPr/>
          <p:nvPr/>
        </p:nvCxnSpPr>
        <p:spPr>
          <a:xfrm>
            <a:off x="1646993" y="5358356"/>
            <a:ext cx="5257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3C82E3-F629-7C46-B726-4A250702F541}"/>
              </a:ext>
            </a:extLst>
          </p:cNvPr>
          <p:cNvCxnSpPr/>
          <p:nvPr/>
        </p:nvCxnSpPr>
        <p:spPr>
          <a:xfrm>
            <a:off x="2250154" y="5358356"/>
            <a:ext cx="5257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5BA29F-67CC-3945-AC51-236C0A621799}"/>
              </a:ext>
            </a:extLst>
          </p:cNvPr>
          <p:cNvCxnSpPr/>
          <p:nvPr/>
        </p:nvCxnSpPr>
        <p:spPr>
          <a:xfrm>
            <a:off x="2840435" y="5358356"/>
            <a:ext cx="5257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2EA5B4-2E0C-2C47-8105-A3D2BFF51C89}"/>
              </a:ext>
            </a:extLst>
          </p:cNvPr>
          <p:cNvCxnSpPr/>
          <p:nvPr/>
        </p:nvCxnSpPr>
        <p:spPr>
          <a:xfrm>
            <a:off x="6257788" y="4688401"/>
            <a:ext cx="5257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7B56E99-EC7D-DE4C-80E9-E8ACA3487585}"/>
              </a:ext>
            </a:extLst>
          </p:cNvPr>
          <p:cNvCxnSpPr/>
          <p:nvPr/>
        </p:nvCxnSpPr>
        <p:spPr>
          <a:xfrm>
            <a:off x="6887167" y="4688401"/>
            <a:ext cx="5257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F6661F1-972B-B144-84E0-296044CBCCBE}"/>
              </a:ext>
            </a:extLst>
          </p:cNvPr>
          <p:cNvCxnSpPr/>
          <p:nvPr/>
        </p:nvCxnSpPr>
        <p:spPr>
          <a:xfrm>
            <a:off x="7490481" y="4688401"/>
            <a:ext cx="5257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E83368-22C3-F240-8279-A7FF3163D01B}"/>
              </a:ext>
            </a:extLst>
          </p:cNvPr>
          <p:cNvCxnSpPr/>
          <p:nvPr/>
        </p:nvCxnSpPr>
        <p:spPr>
          <a:xfrm>
            <a:off x="8071870" y="4688401"/>
            <a:ext cx="5257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E6037CD-068A-4D47-87AE-AC304C206425}"/>
              </a:ext>
            </a:extLst>
          </p:cNvPr>
          <p:cNvSpPr txBox="1"/>
          <p:nvPr/>
        </p:nvSpPr>
        <p:spPr>
          <a:xfrm>
            <a:off x="144370" y="1323473"/>
            <a:ext cx="486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 Invert Last Partial Product (From Lecture Slides)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D04852-AE2C-374F-8311-D1244232F2AD}"/>
              </a:ext>
            </a:extLst>
          </p:cNvPr>
          <p:cNvCxnSpPr/>
          <p:nvPr/>
        </p:nvCxnSpPr>
        <p:spPr>
          <a:xfrm>
            <a:off x="8675175" y="4690986"/>
            <a:ext cx="5257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A61B62-3086-A244-A21D-20D1F8154881}"/>
              </a:ext>
            </a:extLst>
          </p:cNvPr>
          <p:cNvSpPr txBox="1"/>
          <p:nvPr/>
        </p:nvSpPr>
        <p:spPr>
          <a:xfrm>
            <a:off x="5835615" y="1313517"/>
            <a:ext cx="380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 Add Constants (From Lecture Slides)</a:t>
            </a:r>
          </a:p>
        </p:txBody>
      </p:sp>
    </p:spTree>
    <p:extLst>
      <p:ext uri="{BB962C8B-B14F-4D97-AF65-F5344CB8AC3E}">
        <p14:creationId xmlns:p14="http://schemas.microsoft.com/office/powerpoint/2010/main" val="1269523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ED5EA-D75F-5B4B-91DD-2F93EA49F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Sign Extension Trick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E6967D4-E4C2-A742-A1F6-9A20ADBFB99C}"/>
              </a:ext>
            </a:extLst>
          </p:cNvPr>
          <p:cNvSpPr txBox="1">
            <a:spLocks/>
          </p:cNvSpPr>
          <p:nvPr/>
        </p:nvSpPr>
        <p:spPr>
          <a:xfrm>
            <a:off x="462816" y="1797122"/>
            <a:ext cx="5374104" cy="4269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X3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X2 X1 X0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*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Y3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Y2 Y1 Y0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--------------------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X3Y0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X2Y0 X1Y0 X0Y0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X3Y1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X2Y1 X1Y1 X0Y1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X3Y2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X2Y2 X1Y2 X0Y2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X3Y3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X2Y3 X1Y3 X0Y3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                        1 (+1 from Neg)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         1    1    1    1    0    0   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-----------------------------------------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Z7   Z6   Z5   Z4   Z3   Z2   Z1   Z0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F6661F1-972B-B144-84E0-296044CBCCBE}"/>
              </a:ext>
            </a:extLst>
          </p:cNvPr>
          <p:cNvCxnSpPr/>
          <p:nvPr/>
        </p:nvCxnSpPr>
        <p:spPr>
          <a:xfrm>
            <a:off x="2002476" y="4034440"/>
            <a:ext cx="5257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E83368-22C3-F240-8279-A7FF3163D01B}"/>
              </a:ext>
            </a:extLst>
          </p:cNvPr>
          <p:cNvCxnSpPr/>
          <p:nvPr/>
        </p:nvCxnSpPr>
        <p:spPr>
          <a:xfrm>
            <a:off x="2664075" y="4034440"/>
            <a:ext cx="5257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D04852-AE2C-374F-8311-D1244232F2AD}"/>
              </a:ext>
            </a:extLst>
          </p:cNvPr>
          <p:cNvCxnSpPr/>
          <p:nvPr/>
        </p:nvCxnSpPr>
        <p:spPr>
          <a:xfrm>
            <a:off x="3283422" y="4020983"/>
            <a:ext cx="5257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A61B62-3086-A244-A21D-20D1F8154881}"/>
              </a:ext>
            </a:extLst>
          </p:cNvPr>
          <p:cNvSpPr txBox="1"/>
          <p:nvPr/>
        </p:nvSpPr>
        <p:spPr>
          <a:xfrm>
            <a:off x="327444" y="1427790"/>
            <a:ext cx="380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 Add Constants (From Lecture Slides)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B2D3C5-58D6-754B-835B-C0B6861DE9BA}"/>
              </a:ext>
            </a:extLst>
          </p:cNvPr>
          <p:cNvCxnSpPr/>
          <p:nvPr/>
        </p:nvCxnSpPr>
        <p:spPr>
          <a:xfrm>
            <a:off x="3312299" y="2925931"/>
            <a:ext cx="5257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6BB7C53-8E3D-AC44-B858-52EF8B88A5D6}"/>
              </a:ext>
            </a:extLst>
          </p:cNvPr>
          <p:cNvCxnSpPr/>
          <p:nvPr/>
        </p:nvCxnSpPr>
        <p:spPr>
          <a:xfrm>
            <a:off x="2661390" y="3309337"/>
            <a:ext cx="5257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7F4B242-43CF-E642-B13D-21251714D06E}"/>
              </a:ext>
            </a:extLst>
          </p:cNvPr>
          <p:cNvCxnSpPr/>
          <p:nvPr/>
        </p:nvCxnSpPr>
        <p:spPr>
          <a:xfrm>
            <a:off x="2029210" y="3663868"/>
            <a:ext cx="5257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10038968-60F3-FD4B-BF9B-37693CAFDEDA}"/>
              </a:ext>
            </a:extLst>
          </p:cNvPr>
          <p:cNvSpPr txBox="1">
            <a:spLocks/>
          </p:cNvSpPr>
          <p:nvPr/>
        </p:nvSpPr>
        <p:spPr>
          <a:xfrm>
            <a:off x="6258778" y="1797122"/>
            <a:ext cx="5374104" cy="4269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X3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X2 X1 X0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*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Y3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Y2 Y1 Y0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--------------------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X3Y0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X2Y0 X1Y0 X0Y0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X3Y1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X2Y1 X1Y1 X0Y1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X3Y2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X2Y2 X1Y2 X0Y2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X3Y3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X2Y3 X1Y3 X0Y3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                        1 (+1 from Neg)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    1    0    0    0    1    0    0   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-----------------------------------------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Z7   Z6   Z5   Z4   Z3   Z2   Z1   Z0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9869B9-439A-E347-9F87-586CE8B29B35}"/>
              </a:ext>
            </a:extLst>
          </p:cNvPr>
          <p:cNvCxnSpPr/>
          <p:nvPr/>
        </p:nvCxnSpPr>
        <p:spPr>
          <a:xfrm>
            <a:off x="7835509" y="4034440"/>
            <a:ext cx="5257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790E24-1AE3-B64C-A539-23A223F1F3F2}"/>
              </a:ext>
            </a:extLst>
          </p:cNvPr>
          <p:cNvCxnSpPr/>
          <p:nvPr/>
        </p:nvCxnSpPr>
        <p:spPr>
          <a:xfrm>
            <a:off x="8432940" y="4034440"/>
            <a:ext cx="5257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342E65D-FD5B-B148-AEF6-1A1B21D105F3}"/>
              </a:ext>
            </a:extLst>
          </p:cNvPr>
          <p:cNvCxnSpPr/>
          <p:nvPr/>
        </p:nvCxnSpPr>
        <p:spPr>
          <a:xfrm>
            <a:off x="9077001" y="4028353"/>
            <a:ext cx="5257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DA5D2D-B2AB-BC4D-8B35-40548C54F703}"/>
              </a:ext>
            </a:extLst>
          </p:cNvPr>
          <p:cNvCxnSpPr/>
          <p:nvPr/>
        </p:nvCxnSpPr>
        <p:spPr>
          <a:xfrm>
            <a:off x="9108261" y="2925931"/>
            <a:ext cx="5257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52DD595-8132-7B47-833B-0E8FCBF21574}"/>
              </a:ext>
            </a:extLst>
          </p:cNvPr>
          <p:cNvCxnSpPr/>
          <p:nvPr/>
        </p:nvCxnSpPr>
        <p:spPr>
          <a:xfrm>
            <a:off x="8457352" y="3309337"/>
            <a:ext cx="5257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2DBEBE3-8577-4447-8558-22C393CFCE92}"/>
              </a:ext>
            </a:extLst>
          </p:cNvPr>
          <p:cNvCxnSpPr/>
          <p:nvPr/>
        </p:nvCxnSpPr>
        <p:spPr>
          <a:xfrm>
            <a:off x="7825172" y="3663868"/>
            <a:ext cx="5257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6588965-FFD2-A544-BCCB-FAC37369A1AF}"/>
              </a:ext>
            </a:extLst>
          </p:cNvPr>
          <p:cNvSpPr txBox="1"/>
          <p:nvPr/>
        </p:nvSpPr>
        <p:spPr>
          <a:xfrm>
            <a:off x="6258778" y="1427790"/>
            <a:ext cx="407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 Negate Last Term (From Lecture Slides)</a:t>
            </a:r>
          </a:p>
        </p:txBody>
      </p:sp>
    </p:spTree>
    <p:extLst>
      <p:ext uri="{BB962C8B-B14F-4D97-AF65-F5344CB8AC3E}">
        <p14:creationId xmlns:p14="http://schemas.microsoft.com/office/powerpoint/2010/main" val="974840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ED5EA-D75F-5B4B-91DD-2F93EA49F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Sign Extension Trick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A61B62-3086-A244-A21D-20D1F8154881}"/>
              </a:ext>
            </a:extLst>
          </p:cNvPr>
          <p:cNvSpPr txBox="1"/>
          <p:nvPr/>
        </p:nvSpPr>
        <p:spPr>
          <a:xfrm>
            <a:off x="327444" y="1427790"/>
            <a:ext cx="380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5) Add Constants (From Lecture Slides)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10038968-60F3-FD4B-BF9B-37693CAFDEDA}"/>
              </a:ext>
            </a:extLst>
          </p:cNvPr>
          <p:cNvSpPr txBox="1">
            <a:spLocks/>
          </p:cNvSpPr>
          <p:nvPr/>
        </p:nvSpPr>
        <p:spPr>
          <a:xfrm>
            <a:off x="327444" y="1797122"/>
            <a:ext cx="5374104" cy="4269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X3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X2 X1 X0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*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Y3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Y2 Y1 Y0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--------------------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X3Y0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X2Y0 X1Y0 X0Y0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X3Y1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X2Y1 X1Y1 X0Y1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X3Y2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X2Y2 X1Y2 X0Y2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X3Y3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X2Y3 X1Y3 X0Y3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    1    0    0    1    0    0    0   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-----------------------------------------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Z7   Z6   Z5   Z4   Z3   Z2   Z1   Z0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9869B9-439A-E347-9F87-586CE8B29B35}"/>
              </a:ext>
            </a:extLst>
          </p:cNvPr>
          <p:cNvCxnSpPr/>
          <p:nvPr/>
        </p:nvCxnSpPr>
        <p:spPr>
          <a:xfrm>
            <a:off x="1904175" y="4034440"/>
            <a:ext cx="5257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790E24-1AE3-B64C-A539-23A223F1F3F2}"/>
              </a:ext>
            </a:extLst>
          </p:cNvPr>
          <p:cNvCxnSpPr/>
          <p:nvPr/>
        </p:nvCxnSpPr>
        <p:spPr>
          <a:xfrm>
            <a:off x="2517648" y="4034440"/>
            <a:ext cx="5257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342E65D-FD5B-B148-AEF6-1A1B21D105F3}"/>
              </a:ext>
            </a:extLst>
          </p:cNvPr>
          <p:cNvCxnSpPr/>
          <p:nvPr/>
        </p:nvCxnSpPr>
        <p:spPr>
          <a:xfrm>
            <a:off x="3161709" y="4042455"/>
            <a:ext cx="5257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DA5D2D-B2AB-BC4D-8B35-40548C54F703}"/>
              </a:ext>
            </a:extLst>
          </p:cNvPr>
          <p:cNvCxnSpPr/>
          <p:nvPr/>
        </p:nvCxnSpPr>
        <p:spPr>
          <a:xfrm>
            <a:off x="3176927" y="2925931"/>
            <a:ext cx="5257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52DD595-8132-7B47-833B-0E8FCBF21574}"/>
              </a:ext>
            </a:extLst>
          </p:cNvPr>
          <p:cNvCxnSpPr/>
          <p:nvPr/>
        </p:nvCxnSpPr>
        <p:spPr>
          <a:xfrm>
            <a:off x="2526018" y="3309337"/>
            <a:ext cx="5257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2DBEBE3-8577-4447-8558-22C393CFCE92}"/>
              </a:ext>
            </a:extLst>
          </p:cNvPr>
          <p:cNvCxnSpPr/>
          <p:nvPr/>
        </p:nvCxnSpPr>
        <p:spPr>
          <a:xfrm>
            <a:off x="1893838" y="3663868"/>
            <a:ext cx="5257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ACB4CFF-A9CC-934C-A97F-EE7F3D42FA17}"/>
              </a:ext>
            </a:extLst>
          </p:cNvPr>
          <p:cNvSpPr txBox="1"/>
          <p:nvPr/>
        </p:nvSpPr>
        <p:spPr>
          <a:xfrm>
            <a:off x="6065769" y="1568639"/>
            <a:ext cx="5768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implemented with limited modifications to the unsigned multiplier!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passing some constants to full adders and inverting some terms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B18F56-E657-3844-97F9-D0D737D23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38435"/>
            <a:ext cx="5863603" cy="32309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07418B-63A2-2141-920F-55AB532518B2}"/>
              </a:ext>
            </a:extLst>
          </p:cNvPr>
          <p:cNvSpPr txBox="1"/>
          <p:nvPr/>
        </p:nvSpPr>
        <p:spPr>
          <a:xfrm>
            <a:off x="7640297" y="6066693"/>
            <a:ext cx="2619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from Lecture Slides</a:t>
            </a:r>
          </a:p>
        </p:txBody>
      </p:sp>
    </p:spTree>
    <p:extLst>
      <p:ext uri="{BB962C8B-B14F-4D97-AF65-F5344CB8AC3E}">
        <p14:creationId xmlns:p14="http://schemas.microsoft.com/office/powerpoint/2010/main" val="3054841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F31C-37DC-784B-86EF-020E92CF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Coefficient Multipliers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71704-3807-144B-85F2-5EA8080668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6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C47533-93BF-CC46-A405-6C9A8DE94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Multiplying by a Constant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CA46BC-2DC8-E54C-B749-F8618D651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86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Observation: Every number can be factored into a sum of powers of 2</a:t>
            </a:r>
          </a:p>
          <a:p>
            <a:r>
              <a:rPr lang="en-US" dirty="0"/>
              <a:t>This is exactly what we do when we write a number in binary!</a:t>
            </a:r>
          </a:p>
          <a:p>
            <a:pPr lvl="1"/>
            <a:r>
              <a:rPr lang="en-US" dirty="0"/>
              <a:t>Ex. 11 = 2</a:t>
            </a:r>
            <a:r>
              <a:rPr lang="en-US" baseline="30000" dirty="0"/>
              <a:t>3 </a:t>
            </a:r>
            <a:r>
              <a:rPr lang="en-US" dirty="0"/>
              <a:t>+2</a:t>
            </a:r>
            <a:r>
              <a:rPr lang="en-US" baseline="30000" dirty="0"/>
              <a:t>1 </a:t>
            </a:r>
            <a:r>
              <a:rPr lang="en-US" dirty="0"/>
              <a:t>+ 2</a:t>
            </a:r>
            <a:r>
              <a:rPr lang="en-US" baseline="30000" dirty="0"/>
              <a:t>0</a:t>
            </a:r>
            <a:r>
              <a:rPr lang="en-US" dirty="0"/>
              <a:t> = 8 +2 + 1</a:t>
            </a:r>
          </a:p>
          <a:p>
            <a:r>
              <a:rPr lang="en-US" dirty="0"/>
              <a:t>Can we leverage this to help us multiply by constants?</a:t>
            </a:r>
          </a:p>
          <a:p>
            <a:r>
              <a:rPr lang="en-US" dirty="0"/>
              <a:t>Yes!</a:t>
            </a:r>
          </a:p>
          <a:p>
            <a:endParaRPr lang="en-US" dirty="0"/>
          </a:p>
          <a:p>
            <a:r>
              <a:rPr lang="en-US" dirty="0"/>
              <a:t>Use the distributive property</a:t>
            </a:r>
          </a:p>
          <a:p>
            <a:pPr lvl="1"/>
            <a:r>
              <a:rPr lang="en-US" dirty="0"/>
              <a:t>Ex. A*11 = A*(2</a:t>
            </a:r>
            <a:r>
              <a:rPr lang="en-US" baseline="30000" dirty="0"/>
              <a:t>3 </a:t>
            </a:r>
            <a:r>
              <a:rPr lang="en-US" dirty="0"/>
              <a:t>+2</a:t>
            </a:r>
            <a:r>
              <a:rPr lang="en-US" baseline="30000" dirty="0"/>
              <a:t>1 </a:t>
            </a:r>
            <a:r>
              <a:rPr lang="en-US" dirty="0"/>
              <a:t>+ 2</a:t>
            </a:r>
            <a:r>
              <a:rPr lang="en-US" baseline="30000" dirty="0"/>
              <a:t>0</a:t>
            </a:r>
            <a:r>
              <a:rPr lang="en-US" dirty="0"/>
              <a:t>) = A*2</a:t>
            </a:r>
            <a:r>
              <a:rPr lang="en-US" baseline="30000" dirty="0"/>
              <a:t>3  </a:t>
            </a:r>
            <a:r>
              <a:rPr lang="en-US" dirty="0"/>
              <a:t>+ A*2</a:t>
            </a:r>
            <a:r>
              <a:rPr lang="en-US" baseline="30000" dirty="0"/>
              <a:t>1 </a:t>
            </a:r>
            <a:r>
              <a:rPr lang="en-US" dirty="0"/>
              <a:t>+ A*2</a:t>
            </a:r>
            <a:r>
              <a:rPr lang="en-US" baseline="30000" dirty="0"/>
              <a:t>0</a:t>
            </a:r>
            <a:endParaRPr lang="en-US" dirty="0"/>
          </a:p>
          <a:p>
            <a:r>
              <a:rPr lang="en-US" dirty="0"/>
              <a:t>Use the fact that power of 2 multiplies are shifts</a:t>
            </a:r>
          </a:p>
          <a:p>
            <a:pPr lvl="1"/>
            <a:r>
              <a:rPr lang="en-US" dirty="0"/>
              <a:t>Ex. A*11 = A&lt;&lt;3 + A&lt;&lt;1 + A&lt;&lt;0</a:t>
            </a:r>
          </a:p>
          <a:p>
            <a:pPr lvl="1"/>
            <a:r>
              <a:rPr lang="en-US" dirty="0"/>
              <a:t>Turned a multiply into shifts by fixed amounts and additions</a:t>
            </a:r>
          </a:p>
        </p:txBody>
      </p:sp>
    </p:spTree>
    <p:extLst>
      <p:ext uri="{BB962C8B-B14F-4D97-AF65-F5344CB8AC3E}">
        <p14:creationId xmlns:p14="http://schemas.microsoft.com/office/powerpoint/2010/main" val="768802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46926-9FD8-8E45-AC37-3068DE88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to Use Subtraction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5E03D-1FA0-7E46-9F71-65F51D682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concept can be extended to use subtraction</a:t>
            </a:r>
          </a:p>
          <a:p>
            <a:r>
              <a:rPr lang="en-US" dirty="0"/>
              <a:t>Ex. 15 = 2</a:t>
            </a:r>
            <a:r>
              <a:rPr lang="en-US" baseline="30000" dirty="0"/>
              <a:t>3 </a:t>
            </a:r>
            <a:r>
              <a:rPr lang="en-US" dirty="0"/>
              <a:t>+ 2</a:t>
            </a:r>
            <a:r>
              <a:rPr lang="en-US" baseline="30000" dirty="0"/>
              <a:t>2 </a:t>
            </a:r>
            <a:r>
              <a:rPr lang="en-US" dirty="0"/>
              <a:t>+ 2</a:t>
            </a:r>
            <a:r>
              <a:rPr lang="en-US" baseline="30000" dirty="0"/>
              <a:t>1 </a:t>
            </a:r>
            <a:r>
              <a:rPr lang="en-US" dirty="0"/>
              <a:t>+ 2</a:t>
            </a:r>
            <a:r>
              <a:rPr lang="en-US" baseline="30000" dirty="0"/>
              <a:t>0</a:t>
            </a:r>
            <a:r>
              <a:rPr lang="en-US" dirty="0"/>
              <a:t> = 2</a:t>
            </a:r>
            <a:r>
              <a:rPr lang="en-US" baseline="30000" dirty="0"/>
              <a:t>4 </a:t>
            </a:r>
            <a:r>
              <a:rPr lang="en-US" dirty="0"/>
              <a:t>- 2</a:t>
            </a:r>
            <a:r>
              <a:rPr lang="en-US" baseline="30000" dirty="0"/>
              <a:t>0 </a:t>
            </a:r>
            <a:r>
              <a:rPr lang="en-US" dirty="0"/>
              <a:t>=16 – 1</a:t>
            </a:r>
          </a:p>
          <a:p>
            <a:r>
              <a:rPr lang="en-US" dirty="0"/>
              <a:t>A*15 = A*2</a:t>
            </a:r>
            <a:r>
              <a:rPr lang="en-US" baseline="30000" dirty="0"/>
              <a:t>4 </a:t>
            </a:r>
            <a:r>
              <a:rPr lang="en-US" dirty="0"/>
              <a:t>–A*2</a:t>
            </a:r>
            <a:r>
              <a:rPr lang="en-US" baseline="30000" dirty="0"/>
              <a:t>0 </a:t>
            </a:r>
            <a:r>
              <a:rPr lang="en-US" dirty="0"/>
              <a:t>= A&lt;&lt;4 – A&lt;&lt;0</a:t>
            </a:r>
          </a:p>
          <a:p>
            <a:r>
              <a:rPr lang="en-US" dirty="0"/>
              <a:t>This is denoted by drawing a line over digits with negative weight</a:t>
            </a:r>
          </a:p>
          <a:p>
            <a:r>
              <a:rPr lang="en-US" dirty="0"/>
              <a:t>Ex. 15 = 001111 = 010001</a:t>
            </a: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CF50D2-3809-5C49-8995-9DC56A4F534B}"/>
              </a:ext>
            </a:extLst>
          </p:cNvPr>
          <p:cNvCxnSpPr>
            <a:cxnSpLocks/>
          </p:cNvCxnSpPr>
          <p:nvPr/>
        </p:nvCxnSpPr>
        <p:spPr>
          <a:xfrm>
            <a:off x="4681126" y="3891730"/>
            <a:ext cx="2023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99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61BA-BF38-174C-B666-2702F4F7E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Signed Digit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91EE8-8DF2-BC4F-A26E-003CE10E9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CSD Represents Numbers using 1, 0, 1 digits</a:t>
            </a:r>
          </a:p>
          <a:p>
            <a:r>
              <a:rPr lang="en-US" dirty="0"/>
              <a:t>Minimizes the number of nonzero digits</a:t>
            </a:r>
          </a:p>
          <a:p>
            <a:pPr lvl="1"/>
            <a:r>
              <a:rPr lang="en-US" dirty="0"/>
              <a:t>Minimizes the number of additions needed when multiplying by a constant</a:t>
            </a:r>
          </a:p>
          <a:p>
            <a:pPr marL="0" indent="0">
              <a:buNone/>
            </a:pPr>
            <a:r>
              <a:rPr lang="en-US" dirty="0"/>
              <a:t>Procedure (2 Passes):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Replace any occurrence of 2 or more 1’s (01…10) with 10…10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Replace any occurrence of 2 or more 1’s (01…10) with 10…10 </a:t>
            </a:r>
            <a:br>
              <a:rPr lang="en-US" dirty="0"/>
            </a:br>
            <a:r>
              <a:rPr lang="en-US" dirty="0"/>
              <a:t>and Replace 0110 with 0010 </a:t>
            </a:r>
            <a:br>
              <a:rPr lang="en-US" dirty="0"/>
            </a:br>
            <a:r>
              <a:rPr lang="en-US" dirty="0"/>
              <a:t>and Replace 0110 with 0010</a:t>
            </a:r>
          </a:p>
          <a:p>
            <a:pPr marL="0" indent="0">
              <a:buNone/>
            </a:pPr>
            <a:r>
              <a:rPr lang="en-US" dirty="0"/>
              <a:t>Ex (From Lecture).</a:t>
            </a:r>
          </a:p>
          <a:p>
            <a:pPr marL="0" indent="0">
              <a:buNone/>
            </a:pPr>
            <a:r>
              <a:rPr lang="en-US" dirty="0"/>
              <a:t>0010111 = 23</a:t>
            </a:r>
          </a:p>
          <a:p>
            <a:pPr marL="0" indent="0">
              <a:buNone/>
            </a:pPr>
            <a:r>
              <a:rPr lang="en-US" dirty="0"/>
              <a:t>0011001 (Pass 1)</a:t>
            </a:r>
          </a:p>
          <a:p>
            <a:pPr marL="0" indent="0">
              <a:buNone/>
            </a:pPr>
            <a:r>
              <a:rPr lang="en-US" dirty="0"/>
              <a:t>0101001 (Pass 2) = 32 – 8 – 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8656C1-9693-4744-886D-99A562C9CFC3}"/>
              </a:ext>
            </a:extLst>
          </p:cNvPr>
          <p:cNvCxnSpPr>
            <a:cxnSpLocks/>
          </p:cNvCxnSpPr>
          <p:nvPr/>
        </p:nvCxnSpPr>
        <p:spPr>
          <a:xfrm>
            <a:off x="5635402" y="1825625"/>
            <a:ext cx="2605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4AD87-00EC-5148-93A5-CAE99C4E17A8}"/>
              </a:ext>
            </a:extLst>
          </p:cNvPr>
          <p:cNvCxnSpPr>
            <a:cxnSpLocks/>
          </p:cNvCxnSpPr>
          <p:nvPr/>
        </p:nvCxnSpPr>
        <p:spPr>
          <a:xfrm>
            <a:off x="3336581" y="3898153"/>
            <a:ext cx="1145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EAF661-8972-B64A-8B1B-894F195644AC}"/>
              </a:ext>
            </a:extLst>
          </p:cNvPr>
          <p:cNvCxnSpPr>
            <a:cxnSpLocks/>
          </p:cNvCxnSpPr>
          <p:nvPr/>
        </p:nvCxnSpPr>
        <p:spPr>
          <a:xfrm>
            <a:off x="3200882" y="4154658"/>
            <a:ext cx="1145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1EA407-CDE6-8F47-9AE3-7AF02D14425D}"/>
              </a:ext>
            </a:extLst>
          </p:cNvPr>
          <p:cNvCxnSpPr>
            <a:cxnSpLocks/>
          </p:cNvCxnSpPr>
          <p:nvPr/>
        </p:nvCxnSpPr>
        <p:spPr>
          <a:xfrm>
            <a:off x="4643463" y="4157024"/>
            <a:ext cx="1145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9FFA7C-C0BE-CD4C-8E01-75B1FD8C6D9F}"/>
              </a:ext>
            </a:extLst>
          </p:cNvPr>
          <p:cNvCxnSpPr>
            <a:cxnSpLocks/>
          </p:cNvCxnSpPr>
          <p:nvPr/>
        </p:nvCxnSpPr>
        <p:spPr>
          <a:xfrm>
            <a:off x="8672042" y="3263403"/>
            <a:ext cx="1145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E25209-F3F7-C842-8A72-46AE7D674787}"/>
              </a:ext>
            </a:extLst>
          </p:cNvPr>
          <p:cNvCxnSpPr>
            <a:cxnSpLocks/>
          </p:cNvCxnSpPr>
          <p:nvPr/>
        </p:nvCxnSpPr>
        <p:spPr>
          <a:xfrm>
            <a:off x="8672042" y="3628746"/>
            <a:ext cx="1145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ABD7DD-7665-F147-982D-D6A53C9FE73D}"/>
              </a:ext>
            </a:extLst>
          </p:cNvPr>
          <p:cNvCxnSpPr>
            <a:cxnSpLocks/>
          </p:cNvCxnSpPr>
          <p:nvPr/>
        </p:nvCxnSpPr>
        <p:spPr>
          <a:xfrm>
            <a:off x="1863673" y="5297943"/>
            <a:ext cx="1145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CE6D51-3436-5D43-9EF5-6485FF13CB4F}"/>
              </a:ext>
            </a:extLst>
          </p:cNvPr>
          <p:cNvCxnSpPr>
            <a:cxnSpLocks/>
          </p:cNvCxnSpPr>
          <p:nvPr/>
        </p:nvCxnSpPr>
        <p:spPr>
          <a:xfrm>
            <a:off x="1414093" y="5680986"/>
            <a:ext cx="1145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C6CCAB-1A81-B448-8C09-0E7A5246E87D}"/>
              </a:ext>
            </a:extLst>
          </p:cNvPr>
          <p:cNvCxnSpPr>
            <a:cxnSpLocks/>
          </p:cNvCxnSpPr>
          <p:nvPr/>
        </p:nvCxnSpPr>
        <p:spPr>
          <a:xfrm>
            <a:off x="1863673" y="5680986"/>
            <a:ext cx="1145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67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C67F-8469-3443-B535-3A35A330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Multipliers (From Last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1E1BC-B4AF-1F4F-9BC8-9895D1BDB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Remember, the mechanics of multiplication in binary are generally the same as decimal multiplication (signed multiply requires a slight tweak).</a:t>
            </a:r>
          </a:p>
          <a:p>
            <a:r>
              <a:rPr lang="en-US" dirty="0"/>
              <a:t>2 Steps to Multiplication:</a:t>
            </a:r>
          </a:p>
          <a:p>
            <a:pPr lvl="1"/>
            <a:r>
              <a:rPr lang="en-US" dirty="0"/>
              <a:t>Generation of partial products</a:t>
            </a:r>
          </a:p>
          <a:p>
            <a:pPr lvl="1"/>
            <a:r>
              <a:rPr lang="en-US" dirty="0"/>
              <a:t>Adding partial products</a:t>
            </a:r>
          </a:p>
          <a:p>
            <a:r>
              <a:rPr lang="en-US" dirty="0"/>
              <a:t>Making faster multipliers mostly involves changing how we deal with generating and adding the partial products</a:t>
            </a:r>
          </a:p>
        </p:txBody>
      </p:sp>
    </p:spTree>
    <p:extLst>
      <p:ext uri="{BB962C8B-B14F-4D97-AF65-F5344CB8AC3E}">
        <p14:creationId xmlns:p14="http://schemas.microsoft.com/office/powerpoint/2010/main" val="168771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83F9-26B3-104A-A77D-C13262B7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Multiplication Example (From Last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16E01-50BE-AB41-8C09-0D4D2C7B0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81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4’b0011 (3)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 4’b0110 (6)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8CF2AB-5419-4746-BC4E-BF0F22C18DA5}"/>
              </a:ext>
            </a:extLst>
          </p:cNvPr>
          <p:cNvSpPr/>
          <p:nvPr/>
        </p:nvSpPr>
        <p:spPr>
          <a:xfrm>
            <a:off x="7405139" y="2016135"/>
            <a:ext cx="32228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4’b0011 (3)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* 4’b0110 (6)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-------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0000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0011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0011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+ 0000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---------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00010010 (18)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2D0BF6-7591-D748-A8E3-DC5AB68AB6F4}"/>
              </a:ext>
            </a:extLst>
          </p:cNvPr>
          <p:cNvSpPr txBox="1"/>
          <p:nvPr/>
        </p:nvSpPr>
        <p:spPr>
          <a:xfrm>
            <a:off x="9947736" y="4080000"/>
            <a:ext cx="1830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Partial Products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9D23742-E24B-AB48-96FE-124D8D7B3B1E}"/>
              </a:ext>
            </a:extLst>
          </p:cNvPr>
          <p:cNvSpPr/>
          <p:nvPr/>
        </p:nvSpPr>
        <p:spPr>
          <a:xfrm>
            <a:off x="9488772" y="3388503"/>
            <a:ext cx="354032" cy="17831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B91B2-2065-6646-889F-1547996E95FE}"/>
              </a:ext>
            </a:extLst>
          </p:cNvPr>
          <p:cNvSpPr txBox="1"/>
          <p:nvPr/>
        </p:nvSpPr>
        <p:spPr>
          <a:xfrm>
            <a:off x="750095" y="3388503"/>
            <a:ext cx="6294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Partial Products can be generated in parallel</a:t>
            </a:r>
          </a:p>
        </p:txBody>
      </p:sp>
    </p:spTree>
    <p:extLst>
      <p:ext uri="{BB962C8B-B14F-4D97-AF65-F5344CB8AC3E}">
        <p14:creationId xmlns:p14="http://schemas.microsoft.com/office/powerpoint/2010/main" val="421164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/>
      <p:bldP spid="9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D7A3-95DA-E143-88F7-F672043D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67469-7C62-3C44-A2F3-DC686E693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127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Unsigned Binary</a:t>
            </a:r>
          </a:p>
          <a:p>
            <a:pPr lvl="1"/>
            <a:r>
              <a:rPr lang="en-US" sz="2000" dirty="0"/>
              <a:t>Each bit place represents a different power of 2</a:t>
            </a:r>
          </a:p>
          <a:p>
            <a:pPr lvl="1"/>
            <a:r>
              <a:rPr lang="en-US" sz="2000" dirty="0"/>
              <a:t>Ex: 11 in unsigned binary = 2</a:t>
            </a:r>
            <a:r>
              <a:rPr lang="en-US" sz="2000" baseline="30000" dirty="0"/>
              <a:t>3 </a:t>
            </a:r>
            <a:r>
              <a:rPr lang="en-US" sz="2000" dirty="0"/>
              <a:t>+2</a:t>
            </a:r>
            <a:r>
              <a:rPr lang="en-US" sz="2000" baseline="30000" dirty="0"/>
              <a:t>1 </a:t>
            </a:r>
            <a:r>
              <a:rPr lang="en-US" sz="2000" dirty="0"/>
              <a:t>+ 2</a:t>
            </a:r>
            <a:r>
              <a:rPr lang="en-US" sz="2000" baseline="30000" dirty="0"/>
              <a:t>0</a:t>
            </a:r>
            <a:r>
              <a:rPr lang="en-US" sz="2000" dirty="0"/>
              <a:t> = 8 +2 + 1 = 11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Signed Binary – 2’s Complement</a:t>
            </a:r>
          </a:p>
          <a:p>
            <a:pPr lvl="1"/>
            <a:r>
              <a:rPr lang="en-US" sz="2000" dirty="0"/>
              <a:t>Each bit place still represents a different power of 2, except the most significant bit has negative weight</a:t>
            </a:r>
          </a:p>
          <a:p>
            <a:pPr lvl="1"/>
            <a:r>
              <a:rPr lang="en-US" sz="2000" dirty="0"/>
              <a:t>Converting to/from 2’s complement can be accomplished by performing a bitwise negation and adding 1.  Ex. -11 in 2’s complement = -2</a:t>
            </a:r>
            <a:r>
              <a:rPr lang="en-US" sz="2000" baseline="30000" dirty="0"/>
              <a:t>5 </a:t>
            </a:r>
            <a:r>
              <a:rPr lang="en-US" sz="2000" dirty="0"/>
              <a:t>+ 2</a:t>
            </a:r>
            <a:r>
              <a:rPr lang="en-US" sz="2000" baseline="30000" dirty="0"/>
              <a:t>4</a:t>
            </a:r>
            <a:r>
              <a:rPr lang="en-US" sz="2000" dirty="0"/>
              <a:t> + 2</a:t>
            </a:r>
            <a:r>
              <a:rPr lang="en-US" sz="2000" baseline="30000" dirty="0"/>
              <a:t>2</a:t>
            </a:r>
            <a:r>
              <a:rPr lang="en-US" sz="2000" dirty="0"/>
              <a:t> + 2</a:t>
            </a:r>
            <a:r>
              <a:rPr lang="en-US" sz="2000" baseline="30000" dirty="0"/>
              <a:t>0</a:t>
            </a:r>
            <a:r>
              <a:rPr lang="en-US" sz="2000" dirty="0"/>
              <a:t> = -32 + 16 + 4 + 1 = -11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543DAF-2FDE-C747-AE58-00D1C197E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282352"/>
              </p:ext>
            </p:extLst>
          </p:nvPr>
        </p:nvGraphicFramePr>
        <p:xfrm>
          <a:off x="1623961" y="2694300"/>
          <a:ext cx="812800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469318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461672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821167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727641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603337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68645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97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01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99175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4629E76-A92A-7940-91A4-C975177E8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501172"/>
              </p:ext>
            </p:extLst>
          </p:nvPr>
        </p:nvGraphicFramePr>
        <p:xfrm>
          <a:off x="1623961" y="5637653"/>
          <a:ext cx="812800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469318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461672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821167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727641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603337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68645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-2</a:t>
                      </a:r>
                      <a:r>
                        <a:rPr lang="en-US" baseline="30000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97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-32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01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991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817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83F9-26B3-104A-A77D-C13262B7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Multiplication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16E01-50BE-AB41-8C09-0D4D2C7B0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81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4’b0011  (3)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 4’b1100 (-4)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8CF2AB-5419-4746-BC4E-BF0F22C18DA5}"/>
              </a:ext>
            </a:extLst>
          </p:cNvPr>
          <p:cNvSpPr/>
          <p:nvPr/>
        </p:nvSpPr>
        <p:spPr>
          <a:xfrm>
            <a:off x="8219019" y="302359"/>
            <a:ext cx="358797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4’b0011  (3)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* 4’b1100 (-4)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-------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+ 00000000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+ 0000000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+ 000011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- 00011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---------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+ 00001100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+ 11100111+1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---------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+ 00001100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+ 11101000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---------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11110100 (-12)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B91B2-2065-6646-889F-1547996E95FE}"/>
              </a:ext>
            </a:extLst>
          </p:cNvPr>
          <p:cNvSpPr txBox="1"/>
          <p:nvPr/>
        </p:nvSpPr>
        <p:spPr>
          <a:xfrm>
            <a:off x="750095" y="3388503"/>
            <a:ext cx="629469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 2’s Complement, the MSB is given negative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Need to sign extend numbers when writing partial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Need to subtract partial product for MSB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Carry bit of additions is discarded</a:t>
            </a:r>
          </a:p>
        </p:txBody>
      </p:sp>
    </p:spTree>
    <p:extLst>
      <p:ext uri="{BB962C8B-B14F-4D97-AF65-F5344CB8AC3E}">
        <p14:creationId xmlns:p14="http://schemas.microsoft.com/office/powerpoint/2010/main" val="23909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83F9-26B3-104A-A77D-C13262B7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Multiplication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16E01-50BE-AB41-8C09-0D4D2C7B0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81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4’b1100 (-4)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 4’b0011  (3)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8CF2AB-5419-4746-BC4E-BF0F22C18DA5}"/>
              </a:ext>
            </a:extLst>
          </p:cNvPr>
          <p:cNvSpPr/>
          <p:nvPr/>
        </p:nvSpPr>
        <p:spPr>
          <a:xfrm>
            <a:off x="8219019" y="302359"/>
            <a:ext cx="356494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4’b1100 (-4)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* 4’b0011  (3)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-------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+ 11111100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+ 1111100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+ 000000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- 00000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---------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+ 11110100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+ 11111111+1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---------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+ 11110100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+ 00000000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---------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11110100 (-12)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B91B2-2065-6646-889F-1547996E95FE}"/>
              </a:ext>
            </a:extLst>
          </p:cNvPr>
          <p:cNvSpPr txBox="1"/>
          <p:nvPr/>
        </p:nvSpPr>
        <p:spPr>
          <a:xfrm>
            <a:off x="750095" y="3388503"/>
            <a:ext cx="629469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 2’s Complement, the MSB is given negative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Need to sign extend numbers when writing partial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Need to subtract partial product for MSB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Carry bit of additions is discarded</a:t>
            </a:r>
          </a:p>
        </p:txBody>
      </p:sp>
    </p:spTree>
    <p:extLst>
      <p:ext uri="{BB962C8B-B14F-4D97-AF65-F5344CB8AC3E}">
        <p14:creationId xmlns:p14="http://schemas.microsoft.com/office/powerpoint/2010/main" val="355195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83F9-26B3-104A-A77D-C13262B7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Multiplication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16E01-50BE-AB41-8C09-0D4D2C7B0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81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4’b1100 (-4)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 4’b1101 (-3)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8CF2AB-5419-4746-BC4E-BF0F22C18DA5}"/>
              </a:ext>
            </a:extLst>
          </p:cNvPr>
          <p:cNvSpPr/>
          <p:nvPr/>
        </p:nvSpPr>
        <p:spPr>
          <a:xfrm>
            <a:off x="8219019" y="302359"/>
            <a:ext cx="363868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4’b1100 (-4)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* 4’b1101 (-3)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-------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+  11111100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+  0000000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+  111100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-  11100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---------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+  11101100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+  00011111+1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---------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+  11101100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+  00100000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---------</a:t>
            </a:r>
          </a:p>
          <a:p>
            <a:r>
              <a:rPr lang="en-US" sz="2800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00001100 (12)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B91B2-2065-6646-889F-1547996E95FE}"/>
              </a:ext>
            </a:extLst>
          </p:cNvPr>
          <p:cNvSpPr txBox="1"/>
          <p:nvPr/>
        </p:nvSpPr>
        <p:spPr>
          <a:xfrm>
            <a:off x="739462" y="3388503"/>
            <a:ext cx="629469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 2’s Complement, the MSB is given negative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Need to sign extend numbers when writing partial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Need to subtract partial product for MSB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Carry bit of additions is discarded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F9DDFF-0FFB-774A-897A-5DC5FC23A480}"/>
              </a:ext>
            </a:extLst>
          </p:cNvPr>
          <p:cNvCxnSpPr>
            <a:cxnSpLocks/>
          </p:cNvCxnSpPr>
          <p:nvPr/>
        </p:nvCxnSpPr>
        <p:spPr>
          <a:xfrm>
            <a:off x="6103088" y="6251944"/>
            <a:ext cx="2185506" cy="24510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10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83F9-26B3-104A-A77D-C13262B7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Multiplication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16E01-50BE-AB41-8C09-0D4D2C7B0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81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4’b0100 (4)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 4’b0011 (3)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8CF2AB-5419-4746-BC4E-BF0F22C18DA5}"/>
              </a:ext>
            </a:extLst>
          </p:cNvPr>
          <p:cNvSpPr/>
          <p:nvPr/>
        </p:nvSpPr>
        <p:spPr>
          <a:xfrm>
            <a:off x="8219019" y="302359"/>
            <a:ext cx="363868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4’b0100 (4)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* 4’b0011 (3)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-------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+  00000100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+  0000100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+  000000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-  00000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---------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+  00001100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+  11111111+1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---------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+  00001100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+  00000000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---------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00001100 (12)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B91B2-2065-6646-889F-1547996E95FE}"/>
              </a:ext>
            </a:extLst>
          </p:cNvPr>
          <p:cNvSpPr txBox="1"/>
          <p:nvPr/>
        </p:nvSpPr>
        <p:spPr>
          <a:xfrm>
            <a:off x="750095" y="3388503"/>
            <a:ext cx="629469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 2’s Complement, the MSB is given negative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Need to sign extend numbers when writing partial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Need to subtract partial product for MSB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Carry bit of additions is discarded</a:t>
            </a:r>
          </a:p>
        </p:txBody>
      </p:sp>
    </p:spTree>
    <p:extLst>
      <p:ext uri="{BB962C8B-B14F-4D97-AF65-F5344CB8AC3E}">
        <p14:creationId xmlns:p14="http://schemas.microsoft.com/office/powerpoint/2010/main" val="426713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{5C7FB0B9-045F-9249-BB03-A1FD620A4808}tf16401378</Template>
  <TotalTime>15172</TotalTime>
  <Words>2395</Words>
  <Application>Microsoft Macintosh PowerPoint</Application>
  <PresentationFormat>Widescreen</PresentationFormat>
  <Paragraphs>495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Office Theme</vt:lpstr>
      <vt:lpstr>EECS151/251A Discussion 12</vt:lpstr>
      <vt:lpstr>Plan for Today</vt:lpstr>
      <vt:lpstr>Multipliers (From Last Week)</vt:lpstr>
      <vt:lpstr>Unsigned Multiplication Example (From Last Week)</vt:lpstr>
      <vt:lpstr>Number Representations</vt:lpstr>
      <vt:lpstr>Signed Multiplication Example</vt:lpstr>
      <vt:lpstr>Signed Multiplication Example</vt:lpstr>
      <vt:lpstr>Signed Multiplication Example</vt:lpstr>
      <vt:lpstr>Signed Multiplication Example</vt:lpstr>
      <vt:lpstr>Accelerating Multiplication</vt:lpstr>
      <vt:lpstr>Accelerating the Addition of Partial Products</vt:lpstr>
      <vt:lpstr>One Solution: Carry Save Addition</vt:lpstr>
      <vt:lpstr>Using Carry Save Addition in Multipliers</vt:lpstr>
      <vt:lpstr>Using Carry Save Addition</vt:lpstr>
      <vt:lpstr>Radix and Multiplication</vt:lpstr>
      <vt:lpstr>Radix 4 Multiplication</vt:lpstr>
      <vt:lpstr>Booth Recoding</vt:lpstr>
      <vt:lpstr>Booth Recoding</vt:lpstr>
      <vt:lpstr>Booth Recoding Example (Unsigned)</vt:lpstr>
      <vt:lpstr>Additional Methods</vt:lpstr>
      <vt:lpstr>Signed Multiplication Tricks</vt:lpstr>
      <vt:lpstr>Trick with Sign Extension</vt:lpstr>
      <vt:lpstr>Application of Sign Extension Trick</vt:lpstr>
      <vt:lpstr>Application of Sign Extension Trick</vt:lpstr>
      <vt:lpstr>Application of Sign Extension Trick</vt:lpstr>
      <vt:lpstr>Constant Coefficient Multipliers</vt:lpstr>
      <vt:lpstr>Multiplying by a Constant</vt:lpstr>
      <vt:lpstr>Extending to Use Subtraction</vt:lpstr>
      <vt:lpstr>Canonical Signed Digit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EECS151/251A Discussion</dc:title>
  <dc:creator>Christopher Yarp</dc:creator>
  <cp:lastModifiedBy>Christopher Yarp</cp:lastModifiedBy>
  <cp:revision>983</cp:revision>
  <cp:lastPrinted>2019-04-12T18:07:49Z</cp:lastPrinted>
  <dcterms:created xsi:type="dcterms:W3CDTF">2019-01-24T02:01:40Z</dcterms:created>
  <dcterms:modified xsi:type="dcterms:W3CDTF">2019-04-26T23:38:04Z</dcterms:modified>
</cp:coreProperties>
</file>