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87" r:id="rId4"/>
    <p:sldId id="288" r:id="rId5"/>
    <p:sldId id="290" r:id="rId6"/>
    <p:sldId id="292" r:id="rId7"/>
    <p:sldId id="291" r:id="rId8"/>
    <p:sldId id="289" r:id="rId9"/>
    <p:sldId id="283" r:id="rId10"/>
    <p:sldId id="264" r:id="rId11"/>
    <p:sldId id="265" r:id="rId12"/>
    <p:sldId id="266" r:id="rId13"/>
    <p:sldId id="267" r:id="rId14"/>
    <p:sldId id="268" r:id="rId15"/>
    <p:sldId id="293" r:id="rId16"/>
    <p:sldId id="294" r:id="rId17"/>
    <p:sldId id="296" r:id="rId18"/>
    <p:sldId id="297" r:id="rId19"/>
    <p:sldId id="299" r:id="rId20"/>
    <p:sldId id="300" r:id="rId21"/>
    <p:sldId id="308" r:id="rId22"/>
    <p:sldId id="295" r:id="rId23"/>
    <p:sldId id="301" r:id="rId24"/>
    <p:sldId id="302" r:id="rId25"/>
    <p:sldId id="284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106644"/>
    <a:srgbClr val="0000FF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4897"/>
  </p:normalViewPr>
  <p:slideViewPr>
    <p:cSldViewPr snapToGrid="0" snapToObjects="1">
      <p:cViewPr>
        <p:scale>
          <a:sx n="87" d="100"/>
          <a:sy n="87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/>
              <a:t>to discussion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Same set of inputs to each of the 2 tables.  However, different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Feb. 8,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255CF-906D-1D49-87E0-660DB5C1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966D0-9C1E-464A-8959-56F9B2170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Non-Blocking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BDC3-BD7B-1C46-886B-B86112122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@(</a:t>
            </a: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 &lt;= a &amp;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 &lt;= c |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178F01-968F-134C-B7EA-4466F98EE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Blocking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91CDB6-8267-4B48-807C-6981488DEF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@(</a:t>
            </a: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 = a &amp;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 = c |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3ADDE-0663-2C43-8696-0AB063BB05EF}"/>
              </a:ext>
            </a:extLst>
          </p:cNvPr>
          <p:cNvSpPr txBox="1"/>
          <p:nvPr/>
        </p:nvSpPr>
        <p:spPr>
          <a:xfrm>
            <a:off x="2889931" y="5935741"/>
            <a:ext cx="641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Are these the same module?</a:t>
            </a:r>
          </a:p>
        </p:txBody>
      </p:sp>
    </p:spTree>
    <p:extLst>
      <p:ext uri="{BB962C8B-B14F-4D97-AF65-F5344CB8AC3E}">
        <p14:creationId xmlns:p14="http://schemas.microsoft.com/office/powerpoint/2010/main" val="68601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CFC-AA11-3446-93A9-8C3CB1E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34CC-75A6-AD41-9B14-474CFC01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8377"/>
            <a:ext cx="5157787" cy="823912"/>
          </a:xfrm>
        </p:spPr>
        <p:txBody>
          <a:bodyPr/>
          <a:lstStyle/>
          <a:p>
            <a:r>
              <a:rPr lang="en-US" dirty="0"/>
              <a:t>Non-Blocking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2A5C4C-12CC-1749-9847-E2169570F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801" y="2092289"/>
            <a:ext cx="5157787" cy="151978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9545E-082E-B649-AB64-437AB559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8377"/>
            <a:ext cx="5183188" cy="823912"/>
          </a:xfrm>
        </p:spPr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3DE1B-15B2-C44A-904B-5ED3C6488A26}"/>
              </a:ext>
            </a:extLst>
          </p:cNvPr>
          <p:cNvSpPr txBox="1"/>
          <p:nvPr/>
        </p:nvSpPr>
        <p:spPr>
          <a:xfrm>
            <a:off x="1602213" y="6070215"/>
            <a:ext cx="899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Are these the same module? – </a:t>
            </a:r>
            <a:r>
              <a:rPr lang="en-US" sz="4000" dirty="0">
                <a:solidFill>
                  <a:srgbClr val="FF0000"/>
                </a:solidFill>
              </a:rPr>
              <a:t>No</a:t>
            </a:r>
            <a:endParaRPr lang="en-US" sz="4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DD86AF-0DE2-0B43-BF74-867DA5F334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5032" y="2092289"/>
            <a:ext cx="3373191" cy="151978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28F518-32C7-B44B-9E83-F6CABF0DFF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2419" y="3845175"/>
          <a:ext cx="49103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7">
                  <a:extLst>
                    <a:ext uri="{9D8B030D-6E8A-4147-A177-3AD203B41FA5}">
                      <a16:colId xmlns:a16="http://schemas.microsoft.com/office/drawing/2014/main" val="2733076631"/>
                    </a:ext>
                  </a:extLst>
                </a:gridCol>
                <a:gridCol w="411332">
                  <a:extLst>
                    <a:ext uri="{9D8B030D-6E8A-4147-A177-3AD203B41FA5}">
                      <a16:colId xmlns:a16="http://schemas.microsoft.com/office/drawing/2014/main" val="281682642"/>
                    </a:ext>
                  </a:extLst>
                </a:gridCol>
                <a:gridCol w="411332">
                  <a:extLst>
                    <a:ext uri="{9D8B030D-6E8A-4147-A177-3AD203B41FA5}">
                      <a16:colId xmlns:a16="http://schemas.microsoft.com/office/drawing/2014/main" val="3770592740"/>
                    </a:ext>
                  </a:extLst>
                </a:gridCol>
                <a:gridCol w="411332">
                  <a:extLst>
                    <a:ext uri="{9D8B030D-6E8A-4147-A177-3AD203B41FA5}">
                      <a16:colId xmlns:a16="http://schemas.microsoft.com/office/drawing/2014/main" val="125018819"/>
                    </a:ext>
                  </a:extLst>
                </a:gridCol>
                <a:gridCol w="1478132">
                  <a:extLst>
                    <a:ext uri="{9D8B030D-6E8A-4147-A177-3AD203B41FA5}">
                      <a16:colId xmlns:a16="http://schemas.microsoft.com/office/drawing/2014/main" val="3602197892"/>
                    </a:ext>
                  </a:extLst>
                </a:gridCol>
                <a:gridCol w="1478132">
                  <a:extLst>
                    <a:ext uri="{9D8B030D-6E8A-4147-A177-3AD203B41FA5}">
                      <a16:colId xmlns:a16="http://schemas.microsoft.com/office/drawing/2014/main" val="1510487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2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8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ED8-12C4-2249-9886-CCF5790C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52FE-9DA8-5C4D-B8C4-26A29673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181797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EFF63-5CFA-2146-BDF1-E7FECA87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181796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always</a:t>
            </a:r>
            <a:r>
              <a:rPr lang="en-US" dirty="0"/>
              <a:t> @(a, b, d)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c = a &amp; b;</a:t>
            </a:r>
          </a:p>
          <a:p>
            <a:pPr marL="0" indent="0">
              <a:buNone/>
            </a:pPr>
            <a:r>
              <a:rPr lang="en-US" dirty="0"/>
              <a:t>    e = c |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7A03-182B-824C-B6AD-2DFCE3320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5828" y="1681163"/>
            <a:ext cx="3451194" cy="8239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Non-Blocking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(Input Sensitivity)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82361-DAD2-5A4F-9135-109DA50C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5828" y="2505075"/>
            <a:ext cx="3451194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always</a:t>
            </a:r>
            <a:r>
              <a:rPr lang="en-US" dirty="0"/>
              <a:t> @(a, b, d)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c &lt;= a &amp; b;</a:t>
            </a:r>
          </a:p>
          <a:p>
            <a:pPr marL="0" indent="0">
              <a:buNone/>
            </a:pPr>
            <a:r>
              <a:rPr lang="en-US" dirty="0"/>
              <a:t>    e &lt;= c |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end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0ADA23A-BB75-B848-A433-A483085F0616}"/>
              </a:ext>
            </a:extLst>
          </p:cNvPr>
          <p:cNvSpPr txBox="1">
            <a:spLocks/>
          </p:cNvSpPr>
          <p:nvPr/>
        </p:nvSpPr>
        <p:spPr>
          <a:xfrm>
            <a:off x="8433786" y="1681163"/>
            <a:ext cx="341836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Non-Blocking (Intermediate Sensitivity)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783A848-AC30-C04C-BE0D-86CCF46E99E4}"/>
              </a:ext>
            </a:extLst>
          </p:cNvPr>
          <p:cNvSpPr txBox="1">
            <a:spLocks/>
          </p:cNvSpPr>
          <p:nvPr/>
        </p:nvSpPr>
        <p:spPr>
          <a:xfrm>
            <a:off x="8433786" y="2505075"/>
            <a:ext cx="345119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always</a:t>
            </a:r>
            <a:r>
              <a:rPr lang="en-US" dirty="0"/>
              <a:t> @(a, b, d, c)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c &lt;= a &amp; b;</a:t>
            </a:r>
          </a:p>
          <a:p>
            <a:pPr marL="0" indent="0">
              <a:buNone/>
            </a:pPr>
            <a:r>
              <a:rPr lang="en-US" dirty="0"/>
              <a:t>    e &lt;= c |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05330-ECDB-F645-BA43-D599CAF96BE9}"/>
              </a:ext>
            </a:extLst>
          </p:cNvPr>
          <p:cNvSpPr txBox="1"/>
          <p:nvPr/>
        </p:nvSpPr>
        <p:spPr>
          <a:xfrm>
            <a:off x="2889931" y="5935741"/>
            <a:ext cx="641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Are these the same module?</a:t>
            </a:r>
          </a:p>
        </p:txBody>
      </p:sp>
    </p:spTree>
    <p:extLst>
      <p:ext uri="{BB962C8B-B14F-4D97-AF65-F5344CB8AC3E}">
        <p14:creationId xmlns:p14="http://schemas.microsoft.com/office/powerpoint/2010/main" val="115050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ED8-12C4-2249-9886-CCF5790C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52FE-9DA8-5C4D-B8C4-26A29673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6976"/>
            <a:ext cx="3181797" cy="823912"/>
          </a:xfrm>
        </p:spPr>
        <p:txBody>
          <a:bodyPr/>
          <a:lstStyle/>
          <a:p>
            <a:r>
              <a:rPr lang="en-US" dirty="0"/>
              <a:t>Blocking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0B8356-2CA3-EF45-807D-D0674E06A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960" y="2300888"/>
            <a:ext cx="3181350" cy="1422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7A03-182B-824C-B6AD-2DFCE3320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6986" y="1476976"/>
            <a:ext cx="3451194" cy="823912"/>
          </a:xfrm>
        </p:spPr>
        <p:txBody>
          <a:bodyPr/>
          <a:lstStyle/>
          <a:p>
            <a:r>
              <a:rPr lang="en-US" dirty="0"/>
              <a:t>Non-Blocking</a:t>
            </a:r>
            <a:br>
              <a:rPr lang="en-US" dirty="0"/>
            </a:br>
            <a:r>
              <a:rPr lang="en-US" dirty="0"/>
              <a:t>(Input Sensitivity)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A696C3-FB3E-E340-B1AE-D3C76EAE9E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73907" y="2240557"/>
            <a:ext cx="3451225" cy="1543062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0ADA23A-BB75-B848-A433-A483085F0616}"/>
              </a:ext>
            </a:extLst>
          </p:cNvPr>
          <p:cNvSpPr txBox="1">
            <a:spLocks/>
          </p:cNvSpPr>
          <p:nvPr/>
        </p:nvSpPr>
        <p:spPr>
          <a:xfrm>
            <a:off x="8433786" y="1476976"/>
            <a:ext cx="341836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Non-Blocking (Intermediate Sensitivity)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783A848-AC30-C04C-BE0D-86CCF46E99E4}"/>
              </a:ext>
            </a:extLst>
          </p:cNvPr>
          <p:cNvSpPr txBox="1">
            <a:spLocks/>
          </p:cNvSpPr>
          <p:nvPr/>
        </p:nvSpPr>
        <p:spPr>
          <a:xfrm>
            <a:off x="8433786" y="2505075"/>
            <a:ext cx="345119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05330-ECDB-F645-BA43-D599CAF96BE9}"/>
              </a:ext>
            </a:extLst>
          </p:cNvPr>
          <p:cNvSpPr txBox="1"/>
          <p:nvPr/>
        </p:nvSpPr>
        <p:spPr>
          <a:xfrm>
            <a:off x="839788" y="61162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Are these the same module? – </a:t>
            </a:r>
            <a:r>
              <a:rPr lang="en-US" sz="4000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CDA90F-7091-3A41-8B6A-B8E8B6CB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89" y="2252919"/>
            <a:ext cx="3486321" cy="155875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4F774E-3201-FC42-800C-90685B7A6C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2642" y="3964589"/>
          <a:ext cx="750989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39">
                  <a:extLst>
                    <a:ext uri="{9D8B030D-6E8A-4147-A177-3AD203B41FA5}">
                      <a16:colId xmlns:a16="http://schemas.microsoft.com/office/drawing/2014/main" val="2733076631"/>
                    </a:ext>
                  </a:extLst>
                </a:gridCol>
                <a:gridCol w="411367">
                  <a:extLst>
                    <a:ext uri="{9D8B030D-6E8A-4147-A177-3AD203B41FA5}">
                      <a16:colId xmlns:a16="http://schemas.microsoft.com/office/drawing/2014/main" val="281682642"/>
                    </a:ext>
                  </a:extLst>
                </a:gridCol>
                <a:gridCol w="411367">
                  <a:extLst>
                    <a:ext uri="{9D8B030D-6E8A-4147-A177-3AD203B41FA5}">
                      <a16:colId xmlns:a16="http://schemas.microsoft.com/office/drawing/2014/main" val="3770592740"/>
                    </a:ext>
                  </a:extLst>
                </a:gridCol>
                <a:gridCol w="411367">
                  <a:extLst>
                    <a:ext uri="{9D8B030D-6E8A-4147-A177-3AD203B41FA5}">
                      <a16:colId xmlns:a16="http://schemas.microsoft.com/office/drawing/2014/main" val="125018819"/>
                    </a:ext>
                  </a:extLst>
                </a:gridCol>
                <a:gridCol w="1055638">
                  <a:extLst>
                    <a:ext uri="{9D8B030D-6E8A-4147-A177-3AD203B41FA5}">
                      <a16:colId xmlns:a16="http://schemas.microsoft.com/office/drawing/2014/main" val="3602197892"/>
                    </a:ext>
                  </a:extLst>
                </a:gridCol>
                <a:gridCol w="1900880">
                  <a:extLst>
                    <a:ext uri="{9D8B030D-6E8A-4147-A177-3AD203B41FA5}">
                      <a16:colId xmlns:a16="http://schemas.microsoft.com/office/drawing/2014/main" val="1510487799"/>
                    </a:ext>
                  </a:extLst>
                </a:gridCol>
                <a:gridCol w="2599133">
                  <a:extLst>
                    <a:ext uri="{9D8B030D-6E8A-4147-A177-3AD203B41FA5}">
                      <a16:colId xmlns:a16="http://schemas.microsoft.com/office/drawing/2014/main" val="1108455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Non-Blocking</a:t>
                      </a:r>
                      <a:br>
                        <a:rPr lang="en-US" dirty="0"/>
                      </a:br>
                      <a:r>
                        <a:rPr lang="en-US" dirty="0"/>
                        <a:t>(Input 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Non-Blocking (Intermediate Sensitivity)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09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D07C33-0898-F548-AB42-62AD301A191C}"/>
              </a:ext>
            </a:extLst>
          </p:cNvPr>
          <p:cNvSpPr txBox="1"/>
          <p:nvPr/>
        </p:nvSpPr>
        <p:spPr>
          <a:xfrm>
            <a:off x="7846074" y="183085"/>
            <a:ext cx="42541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WARNING: [Synth 8-567] referenced signal 'c' should be on the sensitivity list [/home/</a:t>
            </a:r>
            <a:r>
              <a:rPr lang="en-US" dirty="0" err="1"/>
              <a:t>cyarp</a:t>
            </a:r>
            <a:r>
              <a:rPr lang="en-US" dirty="0"/>
              <a:t>/</a:t>
            </a:r>
            <a:r>
              <a:rPr lang="en-US" dirty="0" err="1"/>
              <a:t>test_blocking</a:t>
            </a:r>
            <a:r>
              <a:rPr lang="en-US" dirty="0"/>
              <a:t>/combinational_nonblocking_input_only.v:33]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88309D0-15A3-6944-855D-D35E14F5F1D0}"/>
              </a:ext>
            </a:extLst>
          </p:cNvPr>
          <p:cNvSpPr/>
          <p:nvPr/>
        </p:nvSpPr>
        <p:spPr>
          <a:xfrm rot="3746631">
            <a:off x="7158298" y="1120966"/>
            <a:ext cx="301841" cy="9720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5BB5B-D2A8-6240-A480-C8D1F2139013}"/>
              </a:ext>
            </a:extLst>
          </p:cNvPr>
          <p:cNvSpPr txBox="1"/>
          <p:nvPr/>
        </p:nvSpPr>
        <p:spPr>
          <a:xfrm>
            <a:off x="5675224" y="4717123"/>
            <a:ext cx="145222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Looks like a latch.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Where is it??</a:t>
            </a:r>
          </a:p>
        </p:txBody>
      </p:sp>
    </p:spTree>
    <p:extLst>
      <p:ext uri="{BB962C8B-B14F-4D97-AF65-F5344CB8AC3E}">
        <p14:creationId xmlns:p14="http://schemas.microsoft.com/office/powerpoint/2010/main" val="42758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4B3-E27D-AB49-9D5F-DF6DE3E8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to the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E8B3-51D9-5D4D-9E14-1F3D827D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54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Sequential Logic: Use non-blocking assignments</a:t>
            </a:r>
          </a:p>
          <a:p>
            <a:r>
              <a:rPr lang="en-US" dirty="0"/>
              <a:t>Combinational Logic: Use blocking assignments</a:t>
            </a:r>
          </a:p>
          <a:p>
            <a:r>
              <a:rPr lang="en-US" dirty="0"/>
              <a:t>You can always break up your sequential logic into combinational and sequential components</a:t>
            </a:r>
          </a:p>
          <a:p>
            <a:pPr lvl="1"/>
            <a:r>
              <a:rPr lang="en-US" dirty="0"/>
              <a:t>Allows you to cleanly have intermediates in your combinational logic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@(*)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 = a &amp;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 | state;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@(</a:t>
            </a: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state 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F413AA-E383-4648-92C2-616EE0CB0558}"/>
              </a:ext>
            </a:extLst>
          </p:cNvPr>
          <p:cNvGrpSpPr/>
          <p:nvPr/>
        </p:nvGrpSpPr>
        <p:grpSpPr>
          <a:xfrm>
            <a:off x="7611475" y="4066875"/>
            <a:ext cx="1719944" cy="1239431"/>
            <a:chOff x="2008688" y="3302026"/>
            <a:chExt cx="1719944" cy="12394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77A3F-067E-C94A-8C62-FDFB00EF34BA}"/>
                </a:ext>
              </a:extLst>
            </p:cNvPr>
            <p:cNvSpPr/>
            <p:nvPr/>
          </p:nvSpPr>
          <p:spPr>
            <a:xfrm>
              <a:off x="2316210" y="3302026"/>
              <a:ext cx="11049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7DBBC8-57A4-AB44-A7CD-6AEF9ED6CC9C}"/>
                </a:ext>
              </a:extLst>
            </p:cNvPr>
            <p:cNvSpPr txBox="1"/>
            <p:nvPr/>
          </p:nvSpPr>
          <p:spPr>
            <a:xfrm>
              <a:off x="2316210" y="3506243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CCF67-FE71-1E44-A945-26B605043B29}"/>
                </a:ext>
              </a:extLst>
            </p:cNvPr>
            <p:cNvSpPr txBox="1"/>
            <p:nvPr/>
          </p:nvSpPr>
          <p:spPr>
            <a:xfrm>
              <a:off x="3029656" y="3493180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CC9451-5827-3641-93DB-9CEBA4176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73" y="3859920"/>
              <a:ext cx="191587" cy="280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78E7B0-207D-1740-A833-70F55E2249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8660" y="3859920"/>
              <a:ext cx="182233" cy="280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B9BA7A-0C30-5B4D-B8ED-E209DB1D1AB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08688" y="3737076"/>
              <a:ext cx="30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B430C8-2A9C-0D4C-8D17-42EA68E28A6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421110" y="3718382"/>
              <a:ext cx="307522" cy="5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87597-CDB0-914B-8214-9BDC1E8531A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73" y="4344443"/>
              <a:ext cx="1915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493DC4-DE06-D049-A8C4-0B1C03380D1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868660" y="4140226"/>
              <a:ext cx="0" cy="20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8CEE3E-0CA2-7F4B-A99A-2972ADCC457B}"/>
                </a:ext>
              </a:extLst>
            </p:cNvPr>
            <p:cNvSpPr txBox="1"/>
            <p:nvPr/>
          </p:nvSpPr>
          <p:spPr>
            <a:xfrm>
              <a:off x="2283348" y="417212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</p:grpSp>
      <p:sp>
        <p:nvSpPr>
          <p:cNvPr id="15" name="Cloud 14">
            <a:extLst>
              <a:ext uri="{FF2B5EF4-FFF2-40B4-BE49-F238E27FC236}">
                <a16:creationId xmlns:a16="http://schemas.microsoft.com/office/drawing/2014/main" id="{86ABB155-C040-394A-9499-89D63C84296E}"/>
              </a:ext>
            </a:extLst>
          </p:cNvPr>
          <p:cNvSpPr/>
          <p:nvPr/>
        </p:nvSpPr>
        <p:spPr>
          <a:xfrm>
            <a:off x="9331419" y="3639645"/>
            <a:ext cx="1772391" cy="183071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Comb.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7114E55-3FD6-4A47-83E4-4242FCE371E2}"/>
              </a:ext>
            </a:extLst>
          </p:cNvPr>
          <p:cNvSpPr/>
          <p:nvPr/>
        </p:nvSpPr>
        <p:spPr>
          <a:xfrm>
            <a:off x="5828884" y="3647548"/>
            <a:ext cx="1772391" cy="183071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Comb.</a:t>
            </a:r>
            <a:br>
              <a:rPr lang="en-US" dirty="0"/>
            </a:br>
            <a:r>
              <a:rPr lang="en-US" dirty="0"/>
              <a:t>Logic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25E80B-D7B1-9C4E-BBEC-9C6DB8B195DF}"/>
              </a:ext>
            </a:extLst>
          </p:cNvPr>
          <p:cNvCxnSpPr>
            <a:cxnSpLocks/>
          </p:cNvCxnSpPr>
          <p:nvPr/>
        </p:nvCxnSpPr>
        <p:spPr>
          <a:xfrm flipV="1">
            <a:off x="9176297" y="4501925"/>
            <a:ext cx="0" cy="9060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FAA71B-6879-8D43-A5B0-0A3BFCA9C5D0}"/>
              </a:ext>
            </a:extLst>
          </p:cNvPr>
          <p:cNvCxnSpPr/>
          <p:nvPr/>
        </p:nvCxnSpPr>
        <p:spPr>
          <a:xfrm flipH="1">
            <a:off x="6912068" y="5400690"/>
            <a:ext cx="226422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3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BB716-9F6E-2640-93E8-B44D0CF8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Functions with LUTs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6C668-0ABE-1B48-86A6-9730296CF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573C6-DAEF-6E47-8C40-814495A6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BEE9F8-0CA7-6A42-9492-E1232C01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 is short for “Look Up Table”</a:t>
            </a:r>
          </a:p>
          <a:p>
            <a:r>
              <a:rPr lang="en-US" dirty="0"/>
              <a:t>The number of rows in the table is 2</a:t>
            </a:r>
            <a:r>
              <a:rPr lang="en-US" baseline="30000" dirty="0"/>
              <a:t>N</a:t>
            </a:r>
            <a:r>
              <a:rPr lang="en-US" dirty="0"/>
              <a:t> where N = number of input bits</a:t>
            </a:r>
            <a:endParaRPr lang="en-US" baseline="30000" dirty="0"/>
          </a:p>
          <a:p>
            <a:r>
              <a:rPr lang="en-US" dirty="0"/>
              <a:t>There is 1 row for every possible input combination</a:t>
            </a:r>
          </a:p>
          <a:p>
            <a:pPr lvl="1"/>
            <a:r>
              <a:rPr lang="en-US" dirty="0"/>
              <a:t>If you view the inputs as a single multiple bit wide wire, you can think of it as specifying an </a:t>
            </a:r>
            <a:r>
              <a:rPr lang="en-US" i="1" dirty="0"/>
              <a:t>address</a:t>
            </a:r>
            <a:r>
              <a:rPr lang="en-US" dirty="0"/>
              <a:t> in the LUT</a:t>
            </a:r>
          </a:p>
          <a:p>
            <a:r>
              <a:rPr lang="en-US" dirty="0"/>
              <a:t>The designer determines what the output will be for each row of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3758-BAE4-CD48-AA07-7CA581DC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Functions with LUTs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E4D3-20B9-F440-92B2-7C76946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the entries of an N-input LUT as being entries in a truth table for an N-input combinational logic block</a:t>
            </a:r>
          </a:p>
          <a:p>
            <a:r>
              <a:rPr lang="en-US" dirty="0"/>
              <a:t>Since the LUT contains a row for every possible combination of inputs, we can implement any combination function by specifying the output values for each row in the table</a:t>
            </a:r>
          </a:p>
        </p:txBody>
      </p:sp>
    </p:spTree>
    <p:extLst>
      <p:ext uri="{BB962C8B-B14F-4D97-AF65-F5344CB8AC3E}">
        <p14:creationId xmlns:p14="http://schemas.microsoft.com/office/powerpoint/2010/main" val="289812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0B4A9-1D14-C44E-9C1D-48DD373C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function is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9469F-1814-B540-B701-9E863F48E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LUT only outputs 1 when A, B, and C are all true.</a:t>
            </a:r>
          </a:p>
          <a:p>
            <a:r>
              <a:rPr lang="en-US" dirty="0"/>
              <a:t>This LUT is implementing A&amp;B&amp;C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883292-A41C-2041-894F-39F1293D5F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02019"/>
              </p:ext>
            </p:extLst>
          </p:nvPr>
        </p:nvGraphicFramePr>
        <p:xfrm>
          <a:off x="6172200" y="1825625"/>
          <a:ext cx="5181602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714">
                  <a:extLst>
                    <a:ext uri="{9D8B030D-6E8A-4147-A177-3AD203B41FA5}">
                      <a16:colId xmlns:a16="http://schemas.microsoft.com/office/drawing/2014/main" val="1651696859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991050283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647469901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1969399244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3964832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{C,B,A}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0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4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6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6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0B4A9-1D14-C44E-9C1D-48DD373C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function is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9469F-1814-B540-B701-9E863F48E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outputs 1 only when exactly 1 of A, B, and C are true</a:t>
            </a:r>
          </a:p>
          <a:p>
            <a:r>
              <a:rPr lang="en-US" dirty="0"/>
              <a:t>A&amp;(~B)&amp;(~C) | (~A)&amp;B&amp;(~C) | (~A)&amp;(~B)&amp;C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2883292-A41C-2041-894F-39F1293D5F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591960"/>
              </p:ext>
            </p:extLst>
          </p:nvPr>
        </p:nvGraphicFramePr>
        <p:xfrm>
          <a:off x="6172200" y="1825625"/>
          <a:ext cx="5181602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714">
                  <a:extLst>
                    <a:ext uri="{9D8B030D-6E8A-4147-A177-3AD203B41FA5}">
                      <a16:colId xmlns:a16="http://schemas.microsoft.com/office/drawing/2014/main" val="1651696859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991050283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647469901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1969399244"/>
                    </a:ext>
                  </a:extLst>
                </a:gridCol>
                <a:gridCol w="1076472">
                  <a:extLst>
                    <a:ext uri="{9D8B030D-6E8A-4147-A177-3AD203B41FA5}">
                      <a16:colId xmlns:a16="http://schemas.microsoft.com/office/drawing/2014/main" val="3964832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{C,B,A}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0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4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6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6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E86CD-E760-5846-BCED-8DF914B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05E5-255B-0A4D-87C0-5B345BEC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00B5-1EF6-5344-8B40-D9EC3BF8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Functions with LUTs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D2358-5B99-6543-91FD-596C83AC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write a truth table for it (which you can with any combinational block), you </a:t>
            </a:r>
            <a:r>
              <a:rPr lang="en-US" b="1" dirty="0"/>
              <a:t>can</a:t>
            </a:r>
            <a:r>
              <a:rPr lang="en-US" dirty="0"/>
              <a:t> implement it with a single LUT!</a:t>
            </a:r>
          </a:p>
          <a:p>
            <a:r>
              <a:rPr lang="en-US" dirty="0"/>
              <a:t>This does </a:t>
            </a:r>
            <a:r>
              <a:rPr lang="en-US" b="1" dirty="0"/>
              <a:t>not</a:t>
            </a:r>
            <a:r>
              <a:rPr lang="en-US" dirty="0"/>
              <a:t> necessarily mean you </a:t>
            </a:r>
            <a:r>
              <a:rPr lang="en-US" b="1" dirty="0"/>
              <a:t>should</a:t>
            </a:r>
            <a:r>
              <a:rPr lang="en-US" dirty="0"/>
              <a:t> implement all combinational functions with a single LUT:</a:t>
            </a:r>
          </a:p>
          <a:p>
            <a:pPr lvl="1"/>
            <a:r>
              <a:rPr lang="en-US" dirty="0"/>
              <a:t>A combinational block with 64 inputs would require a LUT of 2</a:t>
            </a:r>
            <a:r>
              <a:rPr lang="en-US" baseline="30000" dirty="0"/>
              <a:t>64 </a:t>
            </a:r>
            <a:r>
              <a:rPr lang="en-US" dirty="0"/>
              <a:t>≅ 1.84x10</a:t>
            </a:r>
            <a:r>
              <a:rPr lang="en-US" baseline="30000" dirty="0"/>
              <a:t>19</a:t>
            </a:r>
            <a:r>
              <a:rPr lang="en-US" dirty="0"/>
              <a:t> entries!  Just storing all of the output bits would require 2305843 TB of data!</a:t>
            </a:r>
          </a:p>
          <a:p>
            <a:pPr lvl="2"/>
            <a:r>
              <a:rPr lang="en-US" dirty="0"/>
              <a:t>When would you want a 64 input combinational block?  How about a 32 bit adder (32 bits for each input operand)</a:t>
            </a:r>
          </a:p>
          <a:p>
            <a:pPr lvl="1"/>
            <a:r>
              <a:rPr lang="en-US" dirty="0"/>
              <a:t>There is likely a more efficient way of implementing a 64 input combinational block</a:t>
            </a:r>
          </a:p>
        </p:txBody>
      </p:sp>
    </p:spTree>
    <p:extLst>
      <p:ext uri="{BB962C8B-B14F-4D97-AF65-F5344CB8AC3E}">
        <p14:creationId xmlns:p14="http://schemas.microsoft.com/office/powerpoint/2010/main" val="394992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1C11-B181-BD44-932F-2321D310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Larger LUTs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C081-3D66-2348-A031-16645D0E7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with smaller LUTs</a:t>
            </a:r>
          </a:p>
        </p:txBody>
      </p:sp>
    </p:spTree>
    <p:extLst>
      <p:ext uri="{BB962C8B-B14F-4D97-AF65-F5344CB8AC3E}">
        <p14:creationId xmlns:p14="http://schemas.microsoft.com/office/powerpoint/2010/main" val="419273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8EE198B-1B8D-ED4A-8F7B-7290C58C5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3805"/>
              </p:ext>
            </p:extLst>
          </p:nvPr>
        </p:nvGraphicFramePr>
        <p:xfrm>
          <a:off x="6636434" y="365125"/>
          <a:ext cx="5181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53526485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5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6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8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9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10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13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15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16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D3270-A6D5-9746-9831-6F5C70FB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Larger LUTs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594E-16F7-F740-B5A6-2047B62C8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say we have 3 input LUTs, is there a way we could create a 4 input LUT?</a:t>
            </a:r>
          </a:p>
          <a:p>
            <a:r>
              <a:rPr lang="en-US" dirty="0"/>
              <a:t>Yes, let’s look at the truth table for a 4 input LUT</a:t>
            </a:r>
          </a:p>
          <a:p>
            <a:r>
              <a:rPr lang="en-US" dirty="0"/>
              <a:t>The bottom half of the table looks like a repeat of the top half of the table except …</a:t>
            </a:r>
          </a:p>
          <a:p>
            <a:pPr lvl="1"/>
            <a:r>
              <a:rPr lang="en-US" dirty="0"/>
              <a:t>The top half of the table is when d is 0, the bottom half is when d is 1</a:t>
            </a:r>
          </a:p>
          <a:p>
            <a:pPr lvl="1"/>
            <a:r>
              <a:rPr lang="en-US" dirty="0"/>
              <a:t>The top and bottom halves of the table have different outputs</a:t>
            </a:r>
          </a:p>
          <a:p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FF593AF-F06C-2B4B-9695-ECB6A41FA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128240"/>
              </p:ext>
            </p:extLst>
          </p:nvPr>
        </p:nvGraphicFramePr>
        <p:xfrm>
          <a:off x="6636434" y="365125"/>
          <a:ext cx="5181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53526485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4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5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6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7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8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9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10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13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15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16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A35A72-C8B3-7643-AD83-E60D467C17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8186417"/>
              </p:ext>
            </p:extLst>
          </p:nvPr>
        </p:nvGraphicFramePr>
        <p:xfrm>
          <a:off x="6636434" y="365125"/>
          <a:ext cx="5181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53526485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2D02-5385-FD47-8E32-C96021E5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4" y="-142912"/>
            <a:ext cx="10515600" cy="1325563"/>
          </a:xfrm>
        </p:spPr>
        <p:txBody>
          <a:bodyPr/>
          <a:lstStyle/>
          <a:p>
            <a:r>
              <a:rPr lang="en-US" dirty="0"/>
              <a:t>Let’s split the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E68275-7020-F44A-BCB7-12019787F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15607"/>
              </p:ext>
            </p:extLst>
          </p:nvPr>
        </p:nvGraphicFramePr>
        <p:xfrm>
          <a:off x="235634" y="1027906"/>
          <a:ext cx="5181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53526485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246676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24667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B411B45-89B4-1546-9D71-CA099D36D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447802"/>
              </p:ext>
            </p:extLst>
          </p:nvPr>
        </p:nvGraphicFramePr>
        <p:xfrm>
          <a:off x="7200314" y="326493"/>
          <a:ext cx="41452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D9C2125-039B-AE4E-9ADD-B2BC21B0D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423736"/>
              </p:ext>
            </p:extLst>
          </p:nvPr>
        </p:nvGraphicFramePr>
        <p:xfrm>
          <a:off x="7200314" y="3786992"/>
          <a:ext cx="41452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38DE49-5BAC-EC49-8D8D-4B1BF5925849}"/>
              </a:ext>
            </a:extLst>
          </p:cNvPr>
          <p:cNvSpPr txBox="1"/>
          <p:nvPr/>
        </p:nvSpPr>
        <p:spPr>
          <a:xfrm>
            <a:off x="8597128" y="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 is 0: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417DD-2E29-DC4E-ACDC-B5F2CDE4FE18}"/>
              </a:ext>
            </a:extLst>
          </p:cNvPr>
          <p:cNvSpPr txBox="1"/>
          <p:nvPr/>
        </p:nvSpPr>
        <p:spPr>
          <a:xfrm>
            <a:off x="8597128" y="344627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 is 1: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81001A-8BF0-4148-BA37-A814DCFF6880}"/>
              </a:ext>
            </a:extLst>
          </p:cNvPr>
          <p:cNvSpPr/>
          <p:nvPr/>
        </p:nvSpPr>
        <p:spPr>
          <a:xfrm rot="18900000">
            <a:off x="5668694" y="2193145"/>
            <a:ext cx="12801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9132DC8-4256-ED4E-A4D3-AB59B68A6F53}"/>
              </a:ext>
            </a:extLst>
          </p:cNvPr>
          <p:cNvSpPr/>
          <p:nvPr/>
        </p:nvSpPr>
        <p:spPr>
          <a:xfrm rot="2700000">
            <a:off x="5668693" y="5215355"/>
            <a:ext cx="12801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DF2C-E4F4-3440-AED6-7DFB15D4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50" y="3836"/>
            <a:ext cx="10515600" cy="1325563"/>
          </a:xfrm>
        </p:spPr>
        <p:txBody>
          <a:bodyPr/>
          <a:lstStyle/>
          <a:p>
            <a:r>
              <a:rPr lang="en-US" dirty="0"/>
              <a:t>Select which table to use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431F53-6F81-0F4F-9124-CE94FD193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23762"/>
              </p:ext>
            </p:extLst>
          </p:nvPr>
        </p:nvGraphicFramePr>
        <p:xfrm>
          <a:off x="1024596" y="2182259"/>
          <a:ext cx="41452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84892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5551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6811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57390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74863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39624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8828"/>
                  </a:ext>
                </a:extLst>
              </a:tr>
              <a:tr h="19241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81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D33EEC0-6F28-3B4A-BE31-DEC31A043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311852"/>
              </p:ext>
            </p:extLst>
          </p:nvPr>
        </p:nvGraphicFramePr>
        <p:xfrm>
          <a:off x="6566690" y="2182259"/>
          <a:ext cx="41452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111786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21853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7950945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33646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7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4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58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6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4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8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50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169AEC-D8A9-4642-BE4E-D9D0C9329F69}"/>
              </a:ext>
            </a:extLst>
          </p:cNvPr>
          <p:cNvSpPr txBox="1"/>
          <p:nvPr/>
        </p:nvSpPr>
        <p:spPr>
          <a:xfrm>
            <a:off x="1938515" y="51997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 is 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A905-BF57-FF40-8799-9EB02A0EF4B8}"/>
              </a:ext>
            </a:extLst>
          </p:cNvPr>
          <p:cNvSpPr txBox="1"/>
          <p:nvPr/>
        </p:nvSpPr>
        <p:spPr>
          <a:xfrm>
            <a:off x="7427165" y="51997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 is 1: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AEBE689-4098-3C46-AE5C-2DD145FB35CC}"/>
              </a:ext>
            </a:extLst>
          </p:cNvPr>
          <p:cNvSpPr/>
          <p:nvPr/>
        </p:nvSpPr>
        <p:spPr>
          <a:xfrm rot="10800000">
            <a:off x="5169876" y="5812468"/>
            <a:ext cx="1396814" cy="576775"/>
          </a:xfrm>
          <a:prstGeom prst="trapezoid">
            <a:avLst>
              <a:gd name="adj" fmla="val 51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>
            <a:extLst>
              <a:ext uri="{FF2B5EF4-FFF2-40B4-BE49-F238E27FC236}">
                <a16:creationId xmlns:a16="http://schemas.microsoft.com/office/drawing/2014/main" id="{A3323F0A-24CA-2946-AA2E-DA6BAF12924F}"/>
              </a:ext>
            </a:extLst>
          </p:cNvPr>
          <p:cNvSpPr/>
          <p:nvPr/>
        </p:nvSpPr>
        <p:spPr>
          <a:xfrm rot="5400000">
            <a:off x="671732" y="758911"/>
            <a:ext cx="316523" cy="66118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33D84516-6E19-894F-A3F5-BC1CB4FB7076}"/>
              </a:ext>
            </a:extLst>
          </p:cNvPr>
          <p:cNvSpPr/>
          <p:nvPr/>
        </p:nvSpPr>
        <p:spPr>
          <a:xfrm rot="5400000">
            <a:off x="671731" y="1184831"/>
            <a:ext cx="316523" cy="66118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Snip Same Side Corner Rectangle 11">
            <a:extLst>
              <a:ext uri="{FF2B5EF4-FFF2-40B4-BE49-F238E27FC236}">
                <a16:creationId xmlns:a16="http://schemas.microsoft.com/office/drawing/2014/main" id="{516238DB-2F1B-1C48-9737-C05C2955F60C}"/>
              </a:ext>
            </a:extLst>
          </p:cNvPr>
          <p:cNvSpPr/>
          <p:nvPr/>
        </p:nvSpPr>
        <p:spPr>
          <a:xfrm rot="5400000">
            <a:off x="655317" y="1583971"/>
            <a:ext cx="316523" cy="66118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5FB1C62-2BE7-7044-B8A3-907043EB75A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44170" y="1914563"/>
            <a:ext cx="403273" cy="267657"/>
          </a:xfrm>
          <a:prstGeom prst="bentConnector3">
            <a:avLst>
              <a:gd name="adj1" fmla="val 9968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3F66CC3-DCB2-AD43-906A-B43537FDEB4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44170" y="1914563"/>
            <a:ext cx="5935395" cy="283529"/>
          </a:xfrm>
          <a:prstGeom prst="bentConnector3">
            <a:avLst>
              <a:gd name="adj1" fmla="val 10001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CEA8B6B-EA02-C547-A6A1-FD4DB921F74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60584" y="1515423"/>
            <a:ext cx="1399736" cy="666836"/>
          </a:xfrm>
          <a:prstGeom prst="bentConnector3">
            <a:avLst>
              <a:gd name="adj1" fmla="val 10025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2EC2D5F-4033-7647-B802-25A1633A6C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60584" y="1515423"/>
            <a:ext cx="6942407" cy="666836"/>
          </a:xfrm>
          <a:prstGeom prst="bentConnector3">
            <a:avLst>
              <a:gd name="adj1" fmla="val 10005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0985418-9CDB-F149-B338-D21975D990B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60585" y="1089503"/>
            <a:ext cx="2412609" cy="1108589"/>
          </a:xfrm>
          <a:prstGeom prst="bentConnector3">
            <a:avLst>
              <a:gd name="adj1" fmla="val 100146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1EE7B7-2051-314D-88AF-E0D70BD8934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60585" y="1089503"/>
            <a:ext cx="7955280" cy="1092756"/>
          </a:xfrm>
          <a:prstGeom prst="bentConnector3">
            <a:avLst>
              <a:gd name="adj1" fmla="val 10004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7DBAA08-6C84-324F-9E4E-A04F6258F17E}"/>
              </a:ext>
            </a:extLst>
          </p:cNvPr>
          <p:cNvSpPr/>
          <p:nvPr/>
        </p:nvSpPr>
        <p:spPr>
          <a:xfrm>
            <a:off x="3527454" y="1043656"/>
            <a:ext cx="99761" cy="99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B0506F-8684-F947-9C1C-0847188BBF70}"/>
              </a:ext>
            </a:extLst>
          </p:cNvPr>
          <p:cNvSpPr/>
          <p:nvPr/>
        </p:nvSpPr>
        <p:spPr>
          <a:xfrm>
            <a:off x="2514580" y="1473593"/>
            <a:ext cx="99761" cy="99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7FA26E-F635-3441-BF6C-FF4C82961C37}"/>
              </a:ext>
            </a:extLst>
          </p:cNvPr>
          <p:cNvSpPr/>
          <p:nvPr/>
        </p:nvSpPr>
        <p:spPr>
          <a:xfrm>
            <a:off x="1497562" y="1864663"/>
            <a:ext cx="99761" cy="99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nip Same Side Corner Rectangle 40">
            <a:extLst>
              <a:ext uri="{FF2B5EF4-FFF2-40B4-BE49-F238E27FC236}">
                <a16:creationId xmlns:a16="http://schemas.microsoft.com/office/drawing/2014/main" id="{54910F12-A76E-4E45-9842-8911CEFAEA7F}"/>
              </a:ext>
            </a:extLst>
          </p:cNvPr>
          <p:cNvSpPr/>
          <p:nvPr/>
        </p:nvSpPr>
        <p:spPr>
          <a:xfrm rot="5400000">
            <a:off x="3953606" y="5770265"/>
            <a:ext cx="316523" cy="66118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DCF8F2B-ACC4-134F-8917-03DF3E494336}"/>
              </a:ext>
            </a:extLst>
          </p:cNvPr>
          <p:cNvCxnSpPr>
            <a:cxnSpLocks/>
            <a:stCxn id="41" idx="3"/>
            <a:endCxn id="9" idx="3"/>
          </p:cNvCxnSpPr>
          <p:nvPr/>
        </p:nvCxnSpPr>
        <p:spPr>
          <a:xfrm flipV="1">
            <a:off x="4442459" y="6100855"/>
            <a:ext cx="876885" cy="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ACE379C-DE9D-F64A-B01A-06C763E0536D}"/>
              </a:ext>
            </a:extLst>
          </p:cNvPr>
          <p:cNvCxnSpPr>
            <a:cxnSpLocks/>
          </p:cNvCxnSpPr>
          <p:nvPr/>
        </p:nvCxnSpPr>
        <p:spPr>
          <a:xfrm>
            <a:off x="4761715" y="5524081"/>
            <a:ext cx="785741" cy="288387"/>
          </a:xfrm>
          <a:prstGeom prst="bentConnector3">
            <a:avLst>
              <a:gd name="adj1" fmla="val 10084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51D9083-02E9-2547-822C-948FA983E4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3470" y="5524081"/>
            <a:ext cx="3769521" cy="288386"/>
          </a:xfrm>
          <a:prstGeom prst="bentConnector3">
            <a:avLst>
              <a:gd name="adj1" fmla="val 9992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D7CD72-A2BF-EF49-8BCB-D6396DF7EE9F}"/>
              </a:ext>
            </a:extLst>
          </p:cNvPr>
          <p:cNvCxnSpPr/>
          <p:nvPr/>
        </p:nvCxnSpPr>
        <p:spPr>
          <a:xfrm flipV="1">
            <a:off x="4761715" y="5199779"/>
            <a:ext cx="0" cy="324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8FBD6E-51B0-4249-8F80-521B9C015635}"/>
              </a:ext>
            </a:extLst>
          </p:cNvPr>
          <p:cNvCxnSpPr/>
          <p:nvPr/>
        </p:nvCxnSpPr>
        <p:spPr>
          <a:xfrm flipV="1">
            <a:off x="9942991" y="5199779"/>
            <a:ext cx="0" cy="324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573496C2-3212-5743-84E0-606D320732B0}"/>
              </a:ext>
            </a:extLst>
          </p:cNvPr>
          <p:cNvSpPr/>
          <p:nvPr/>
        </p:nvSpPr>
        <p:spPr>
          <a:xfrm rot="5400000">
            <a:off x="6647146" y="6259385"/>
            <a:ext cx="316523" cy="661182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8AE3136-1193-6B40-BB76-AEF1E56A4102}"/>
              </a:ext>
            </a:extLst>
          </p:cNvPr>
          <p:cNvCxnSpPr>
            <a:cxnSpLocks/>
            <a:stCxn id="9" idx="0"/>
            <a:endCxn id="62" idx="1"/>
          </p:cNvCxnSpPr>
          <p:nvPr/>
        </p:nvCxnSpPr>
        <p:spPr>
          <a:xfrm rot="16200000" flipH="1">
            <a:off x="6071183" y="6186343"/>
            <a:ext cx="200734" cy="60653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4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213AD-5B33-A94B-BF19-C197B57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1672-9E78-D447-93F3-29D845F7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DDE50-63E0-6F4D-8AA3-DDBEA85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0A375-0907-804E-9443-1AFD598B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blocks are executed at the start of the simulation</a:t>
            </a:r>
          </a:p>
          <a:p>
            <a:pPr lvl="1"/>
            <a:r>
              <a:rPr lang="en-US" dirty="0"/>
              <a:t>In general, initial blocks are not synthesized</a:t>
            </a:r>
          </a:p>
          <a:p>
            <a:r>
              <a:rPr lang="en-US" dirty="0"/>
              <a:t>You can have multiple initial blocks in the same module</a:t>
            </a:r>
          </a:p>
          <a:p>
            <a:pPr lvl="1"/>
            <a:r>
              <a:rPr lang="en-US" dirty="0"/>
              <a:t>Each will run in parallel starting at the beginning of the simulation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47974-00EE-0B4A-860C-FBB3CF2F3D44}"/>
              </a:ext>
            </a:extLst>
          </p:cNvPr>
          <p:cNvSpPr txBox="1"/>
          <p:nvPr/>
        </p:nvSpPr>
        <p:spPr>
          <a:xfrm>
            <a:off x="838200" y="3868639"/>
            <a:ext cx="34772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dumpfile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dump.vcd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dumpvars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 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 =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$finish()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1214-4C97-5C41-8987-41D222CB5089}"/>
              </a:ext>
            </a:extLst>
          </p:cNvPr>
          <p:cNvSpPr/>
          <p:nvPr/>
        </p:nvSpPr>
        <p:spPr>
          <a:xfrm>
            <a:off x="4786617" y="3868639"/>
            <a:ext cx="5596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forever begin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$strobe(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%4d, a: %b, b: %b, c: %b"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a, b, c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  <a:p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05679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FA4-EA60-0943-A74B-931A0018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Forever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1E63-0C08-EA4E-B135-275CC5C9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execute a sequence of Verilog statements repeatedly forever (until the simulation ends)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#1; </a:t>
            </a:r>
            <a:r>
              <a:rPr lang="en-US" dirty="0">
                <a:solidFill>
                  <a:srgbClr val="106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 1 Cycle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forever begin </a:t>
            </a:r>
            <a:r>
              <a:rPr lang="en-US" dirty="0">
                <a:solidFill>
                  <a:srgbClr val="1066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//Print out values every 2 cycles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$strobe(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%4d, a: %b, b: %b"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a, b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2C60-526B-6A42-931B-28046CB6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1AE5-C0A7-A844-BF40-E48C43DC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 far, we have used the delay statement, #</a:t>
            </a:r>
          </a:p>
          <a:p>
            <a:r>
              <a:rPr lang="en-US" dirty="0"/>
              <a:t>If we want to wait for a particular even to happen, we can use another type of statement: @(</a:t>
            </a:r>
            <a:r>
              <a:rPr lang="en-US" dirty="0" err="1"/>
              <a:t>posedge</a:t>
            </a:r>
            <a:r>
              <a:rPr lang="en-US" dirty="0"/>
              <a:t> signal) or @(</a:t>
            </a:r>
            <a:r>
              <a:rPr lang="en-US" dirty="0" err="1"/>
              <a:t>negedge</a:t>
            </a:r>
            <a:r>
              <a:rPr lang="en-US" dirty="0"/>
              <a:t> signal) </a:t>
            </a:r>
          </a:p>
          <a:p>
            <a:pPr marL="0" indent="0">
              <a:buNone/>
            </a:pPr>
            <a:endParaRPr lang="en-US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dumpfile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dump.vcd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dumpvars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@(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negedge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//Continue simulation until the next negative edge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@(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negedge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//Continue simulation until the next negative edge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#4 //Continue for 4 periods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$finish()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CD8D-5641-DC41-B879-4FCE8FE1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629B-6BF9-6C4E-9BA9-58EF5974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repeat a block of Verilog a fixed number of times</a:t>
            </a:r>
          </a:p>
          <a:p>
            <a:r>
              <a:rPr lang="en-US" dirty="0"/>
              <a:t>Repeat blocks let you do that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repeat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  <a:r>
              <a:rPr lang="en-US" dirty="0"/>
              <a:t> </a:t>
            </a:r>
            <a:r>
              <a:rPr lang="en-US" dirty="0">
                <a:solidFill>
                  <a:srgbClr val="106644"/>
                </a:solidFill>
              </a:rPr>
              <a:t>//Repeat this 10 times</a:t>
            </a:r>
          </a:p>
          <a:p>
            <a:pPr marL="457200" lvl="1" indent="0">
              <a:buNone/>
            </a:pPr>
            <a:r>
              <a:rPr lang="en-US" dirty="0"/>
              <a:t>signal = ~</a:t>
            </a:r>
            <a:r>
              <a:rPr lang="en-US" dirty="0" err="1"/>
              <a:t>glitchy_signal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@(</a:t>
            </a:r>
            <a:r>
              <a:rPr lang="en-US" dirty="0" err="1">
                <a:solidFill>
                  <a:srgbClr val="770088"/>
                </a:solidFill>
              </a:rPr>
              <a:t>negedge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</a:rPr>
              <a:t>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6BC5-E086-CF4F-B70B-0AA8030C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D343-228C-BB45-9D09-CBA3E885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different flip-flop and latch types discussed in literature and the nomenclature can disagree at times.</a:t>
            </a:r>
          </a:p>
          <a:p>
            <a:r>
              <a:rPr lang="en-US" dirty="0"/>
              <a:t>In this class:</a:t>
            </a:r>
          </a:p>
          <a:p>
            <a:pPr lvl="1"/>
            <a:r>
              <a:rPr lang="en-US" dirty="0"/>
              <a:t>a “flip-flop” is assumed to be a d flip-flop (edge triggered)</a:t>
            </a:r>
          </a:p>
          <a:p>
            <a:pPr lvl="1"/>
            <a:r>
              <a:rPr lang="en-US" dirty="0"/>
              <a:t>a “latch” is assumed to be a device that passes a signal through when enabled (transparent) and holds the most recent value of its output when disabled (opaque)</a:t>
            </a:r>
          </a:p>
          <a:p>
            <a:r>
              <a:rPr lang="en-US" dirty="0"/>
              <a:t>They key difference between the flip-flop and latch is that the flip-flop only updates it’s output on a clock edge while the latch updates its output whenever its enable line is high and holds it otherwise</a:t>
            </a:r>
          </a:p>
        </p:txBody>
      </p:sp>
    </p:spTree>
    <p:extLst>
      <p:ext uri="{BB962C8B-B14F-4D97-AF65-F5344CB8AC3E}">
        <p14:creationId xmlns:p14="http://schemas.microsoft.com/office/powerpoint/2010/main" val="420364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F687-9AA1-4E48-AA9D-7CAF4237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34D6-1A64-4F43-91CE-0AB00D2E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loop statements in Verilog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i="1" dirty="0"/>
              <a:t>Note that these are different from generate loops</a:t>
            </a:r>
          </a:p>
          <a:p>
            <a:r>
              <a:rPr lang="en-US" dirty="0"/>
              <a:t>You can also fork multiple parallel threads of execution in an initial block, wait for all of them to finish, then continue executing Verilog expressions</a:t>
            </a:r>
          </a:p>
          <a:p>
            <a:pPr lvl="1"/>
            <a:r>
              <a:rPr lang="en-US" dirty="0"/>
              <a:t>These are called fork-join blocks</a:t>
            </a:r>
          </a:p>
          <a:p>
            <a:pPr lvl="1"/>
            <a:r>
              <a:rPr lang="en-US" dirty="0"/>
              <a:t>Having multiple initial blocks is also a way to create multiple parallel threads of execution that all start when the simulation starts</a:t>
            </a:r>
          </a:p>
        </p:txBody>
      </p:sp>
    </p:spTree>
    <p:extLst>
      <p:ext uri="{BB962C8B-B14F-4D97-AF65-F5344CB8AC3E}">
        <p14:creationId xmlns:p14="http://schemas.microsoft.com/office/powerpoint/2010/main" val="300643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D0D-A720-D846-8BE1-127650F5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Latches in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0D2F-4323-4443-9846-ECD5694F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Latches can be inferred in Verilog by not assigning a </a:t>
            </a:r>
            <a:r>
              <a:rPr lang="en-US" dirty="0" err="1"/>
              <a:t>reg</a:t>
            </a:r>
            <a:r>
              <a:rPr lang="en-US" dirty="0"/>
              <a:t> type in all possible cases</a:t>
            </a:r>
          </a:p>
          <a:p>
            <a:r>
              <a:rPr lang="en-US" dirty="0"/>
              <a:t>In the case when the </a:t>
            </a:r>
            <a:r>
              <a:rPr lang="en-US" dirty="0" err="1"/>
              <a:t>reg</a:t>
            </a:r>
            <a:r>
              <a:rPr lang="en-US" dirty="0"/>
              <a:t> type was not assigned, Verilog assumes it’s value should remain unchanged</a:t>
            </a:r>
          </a:p>
          <a:p>
            <a:pPr lvl="1"/>
            <a:r>
              <a:rPr lang="en-US" dirty="0"/>
              <a:t>This requires the previous value to be held …</a:t>
            </a:r>
          </a:p>
          <a:p>
            <a:pPr lvl="1"/>
            <a:r>
              <a:rPr lang="en-US" dirty="0"/>
              <a:t>… which requires a latch</a:t>
            </a:r>
          </a:p>
        </p:txBody>
      </p:sp>
    </p:spTree>
    <p:extLst>
      <p:ext uri="{BB962C8B-B14F-4D97-AF65-F5344CB8AC3E}">
        <p14:creationId xmlns:p14="http://schemas.microsoft.com/office/powerpoint/2010/main" val="40148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15774-1A42-4E48-88BA-6A1A02BD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Latches in Verilog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75C82-66EE-A944-8273-9590A6AC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8055"/>
            <a:ext cx="5157787" cy="823912"/>
          </a:xfrm>
        </p:spPr>
        <p:txBody>
          <a:bodyPr/>
          <a:lstStyle/>
          <a:p>
            <a:r>
              <a:rPr lang="en-US" dirty="0"/>
              <a:t>Combinational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4BA5E-E850-C148-9F36-7715A5E88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6"/>
            <a:ext cx="5157787" cy="26859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combo(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@(*)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d = b &amp; c;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else 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d = b;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2400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843600-3EA6-6F4C-BB6C-CBD0A627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8055"/>
            <a:ext cx="5183188" cy="823912"/>
          </a:xfrm>
        </p:spPr>
        <p:txBody>
          <a:bodyPr/>
          <a:lstStyle/>
          <a:p>
            <a:r>
              <a:rPr lang="en-US" dirty="0"/>
              <a:t>Latched (Sequential)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E25C09-B5AD-3045-AF04-5FB3A3BE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961967"/>
            <a:ext cx="5357813" cy="26859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latched(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@(*)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d = b &amp; 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2400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CDEC90-3F28-5B42-8BAE-567AB33F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4263688"/>
            <a:ext cx="5750169" cy="2446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173B88-95F2-ED4A-89F7-8BF21F85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6" y="4449874"/>
            <a:ext cx="5312520" cy="2260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D9967-E3E3-7440-BBFF-7E2A81D9077B}"/>
              </a:ext>
            </a:extLst>
          </p:cNvPr>
          <p:cNvSpPr txBox="1"/>
          <p:nvPr/>
        </p:nvSpPr>
        <p:spPr>
          <a:xfrm>
            <a:off x="8688301" y="3110897"/>
            <a:ext cx="297104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WARNING: [Synth 8-327] inferring latch for variable '</a:t>
            </a:r>
            <a:r>
              <a:rPr lang="en-US" dirty="0" err="1"/>
              <a:t>d_reg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510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306265-4AD7-7043-87E4-0286FF99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Latches in Verilog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9E8541-238B-404D-84D9-668C335EE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173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Assigning a </a:t>
            </a:r>
            <a:r>
              <a:rPr lang="en-US" dirty="0" err="1"/>
              <a:t>reg</a:t>
            </a:r>
            <a:r>
              <a:rPr lang="en-US" dirty="0"/>
              <a:t> type to itself in an always @(*) block also infers a latch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self_loop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d);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@(*)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 = b &amp;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else 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 = d;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D89D42E3-CC53-154E-A145-ECC53009F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98423"/>
            <a:ext cx="5181600" cy="24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1044-4F65-3144-A718-ADC4C018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Latch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5F59-FD37-094F-8623-3ABBF501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Unintentional latch inference is one of the more common bugs you will probably come across</a:t>
            </a:r>
          </a:p>
          <a:p>
            <a:r>
              <a:rPr lang="en-US" dirty="0"/>
              <a:t>Especially when writing a big case statement or if/else tree (for example in an FSM), it can be easy to overlook assigning a </a:t>
            </a:r>
            <a:r>
              <a:rPr lang="en-US" dirty="0" err="1"/>
              <a:t>reg</a:t>
            </a:r>
            <a:r>
              <a:rPr lang="en-US" dirty="0"/>
              <a:t> type in all cases</a:t>
            </a:r>
          </a:p>
          <a:p>
            <a:r>
              <a:rPr lang="en-US" dirty="0"/>
              <a:t>Many synthesis tools will emit a warning if they infer a latch, look for these warnings and make sure any you see are intentional</a:t>
            </a:r>
          </a:p>
          <a:p>
            <a:pPr lvl="1"/>
            <a:r>
              <a:rPr lang="en-US" dirty="0" err="1"/>
              <a:t>Vivado</a:t>
            </a:r>
            <a:r>
              <a:rPr lang="en-US" dirty="0"/>
              <a:t> Synthesis Log: WARNING: [Synth 8-327] inferring latch for variable '</a:t>
            </a:r>
            <a:r>
              <a:rPr lang="en-US" dirty="0" err="1"/>
              <a:t>d_reg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5E8E-003D-9545-A5DF-461F48E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understanding of always @ 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F44E-E846-2C46-91D4-6BD512965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@(*)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DE756-91DC-F049-959A-38D67422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926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Describes a combinational circuit if </a:t>
            </a:r>
            <a:r>
              <a:rPr lang="en-US" dirty="0" err="1"/>
              <a:t>reg</a:t>
            </a:r>
            <a:r>
              <a:rPr lang="en-US" dirty="0"/>
              <a:t> types are assigned in all possible cases</a:t>
            </a:r>
          </a:p>
          <a:p>
            <a:r>
              <a:rPr lang="en-US" dirty="0">
                <a:solidFill>
                  <a:srgbClr val="C00000"/>
                </a:solidFill>
              </a:rPr>
              <a:t>Describes a sequential circuit (with latches) if 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types are not assigned in all cases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 are assigned to themselves</a:t>
            </a:r>
          </a:p>
          <a:p>
            <a:r>
              <a:rPr lang="en-US" dirty="0">
                <a:solidFill>
                  <a:srgbClr val="C00000"/>
                </a:solidFill>
              </a:rPr>
              <a:t>**Describes a sequential circuit (with latches) if not all signals are in the sensitivity list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synthesis tools may assume you meant to include the signal in the sensitivity list -&gt; </a:t>
            </a:r>
            <a:r>
              <a:rPr lang="en-US" dirty="0" err="1">
                <a:solidFill>
                  <a:srgbClr val="C00000"/>
                </a:solidFill>
              </a:rPr>
              <a:t>Vivado</a:t>
            </a:r>
            <a:r>
              <a:rPr lang="en-US" dirty="0">
                <a:solidFill>
                  <a:srgbClr val="C00000"/>
                </a:solidFill>
              </a:rPr>
              <a:t> does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Your simulator may not make the same assumption!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CD7A7-46B6-3A4A-9E58-8652121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8D9EA1-ADCC-7245-8A23-11D3E31DE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926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Describes sequential circuits (with flip-flops)</a:t>
            </a:r>
          </a:p>
        </p:txBody>
      </p:sp>
    </p:spTree>
    <p:extLst>
      <p:ext uri="{BB962C8B-B14F-4D97-AF65-F5344CB8AC3E}">
        <p14:creationId xmlns:p14="http://schemas.microsoft.com/office/powerpoint/2010/main" val="197311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750-AC6B-C242-B036-B521705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vs. Non-Blocking Assignment Conventions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3512-A1E1-1247-B5CA-9011660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why you should follow them</a:t>
            </a:r>
          </a:p>
        </p:txBody>
      </p:sp>
    </p:spTree>
    <p:extLst>
      <p:ext uri="{BB962C8B-B14F-4D97-AF65-F5344CB8AC3E}">
        <p14:creationId xmlns:p14="http://schemas.microsoft.com/office/powerpoint/2010/main" val="260538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3819</TotalTime>
  <Words>2382</Words>
  <Application>Microsoft Macintosh PowerPoint</Application>
  <PresentationFormat>Widescreen</PresentationFormat>
  <Paragraphs>885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EECS151/251A Discussion 3</vt:lpstr>
      <vt:lpstr>Latches</vt:lpstr>
      <vt:lpstr>Latches</vt:lpstr>
      <vt:lpstr>Inferring Latches in Verilog</vt:lpstr>
      <vt:lpstr>Inferring Latches in Verilog</vt:lpstr>
      <vt:lpstr>Inferring Latches in Verilog</vt:lpstr>
      <vt:lpstr>Unintentional Latch Inference</vt:lpstr>
      <vt:lpstr>Updating our understanding of always @ blocks</vt:lpstr>
      <vt:lpstr>Blocking vs. Non-Blocking Assignment Conventions</vt:lpstr>
      <vt:lpstr>Sequential Logic</vt:lpstr>
      <vt:lpstr>Sequential Logic</vt:lpstr>
      <vt:lpstr>Combinational Logic</vt:lpstr>
      <vt:lpstr>Combinational Logic</vt:lpstr>
      <vt:lpstr>Keep to the Rules of Thumb</vt:lpstr>
      <vt:lpstr>Implementing Logic Functions with LUTs</vt:lpstr>
      <vt:lpstr>LUT</vt:lpstr>
      <vt:lpstr>Implementing Functions with LUTs</vt:lpstr>
      <vt:lpstr>What function is this?</vt:lpstr>
      <vt:lpstr>What function is this?</vt:lpstr>
      <vt:lpstr>Implementing Functions with LUTs</vt:lpstr>
      <vt:lpstr>Building Larger LUTs</vt:lpstr>
      <vt:lpstr>Building Larger LUTs</vt:lpstr>
      <vt:lpstr>Let’s split the table</vt:lpstr>
      <vt:lpstr>Select which table to use</vt:lpstr>
      <vt:lpstr>Simulation</vt:lpstr>
      <vt:lpstr>Initial blocks</vt:lpstr>
      <vt:lpstr>Forever blocks</vt:lpstr>
      <vt:lpstr>Waiting for Events</vt:lpstr>
      <vt:lpstr>Repeat blocks</vt:lpstr>
      <vt:lpstr>And even more 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293</cp:revision>
  <dcterms:created xsi:type="dcterms:W3CDTF">2019-01-24T02:01:40Z</dcterms:created>
  <dcterms:modified xsi:type="dcterms:W3CDTF">2019-02-08T08:12:24Z</dcterms:modified>
</cp:coreProperties>
</file>