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285" r:id="rId4"/>
    <p:sldId id="326" r:id="rId5"/>
    <p:sldId id="310" r:id="rId6"/>
    <p:sldId id="311" r:id="rId7"/>
    <p:sldId id="312" r:id="rId8"/>
    <p:sldId id="313" r:id="rId9"/>
    <p:sldId id="330" r:id="rId10"/>
    <p:sldId id="332" r:id="rId11"/>
    <p:sldId id="333" r:id="rId12"/>
    <p:sldId id="334" r:id="rId13"/>
    <p:sldId id="327" r:id="rId14"/>
    <p:sldId id="328" r:id="rId15"/>
    <p:sldId id="315" r:id="rId16"/>
    <p:sldId id="314" r:id="rId17"/>
    <p:sldId id="331" r:id="rId18"/>
    <p:sldId id="316" r:id="rId19"/>
    <p:sldId id="324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2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8"/>
    <p:restoredTop sz="84873"/>
  </p:normalViewPr>
  <p:slideViewPr>
    <p:cSldViewPr snapToGrid="0" snapToObjects="1">
      <p:cViewPr>
        <p:scale>
          <a:sx n="96" d="100"/>
          <a:sy n="96" d="100"/>
        </p:scale>
        <p:origin x="37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Feb. 15,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30C1-9E67-A64F-BBFA-0B9416EB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03565-5907-7942-AE6C-C5D248063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 by which we can more easily observe adjacencies in the truth table</a:t>
            </a:r>
          </a:p>
          <a:p>
            <a:r>
              <a:rPr lang="en-US" dirty="0"/>
              <a:t>By constructing large rectangles that are even powers of 2, we can derive the minimal SOP or POS expression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BD0715-C95B-F84A-8D98-D93106AF81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5172551"/>
              </p:ext>
            </p:extLst>
          </p:nvPr>
        </p:nvGraphicFramePr>
        <p:xfrm>
          <a:off x="6904383" y="2395469"/>
          <a:ext cx="41181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622">
                  <a:extLst>
                    <a:ext uri="{9D8B030D-6E8A-4147-A177-3AD203B41FA5}">
                      <a16:colId xmlns:a16="http://schemas.microsoft.com/office/drawing/2014/main" val="3652603440"/>
                    </a:ext>
                  </a:extLst>
                </a:gridCol>
                <a:gridCol w="823622">
                  <a:extLst>
                    <a:ext uri="{9D8B030D-6E8A-4147-A177-3AD203B41FA5}">
                      <a16:colId xmlns:a16="http://schemas.microsoft.com/office/drawing/2014/main" val="199382788"/>
                    </a:ext>
                  </a:extLst>
                </a:gridCol>
                <a:gridCol w="823622">
                  <a:extLst>
                    <a:ext uri="{9D8B030D-6E8A-4147-A177-3AD203B41FA5}">
                      <a16:colId xmlns:a16="http://schemas.microsoft.com/office/drawing/2014/main" val="1068545535"/>
                    </a:ext>
                  </a:extLst>
                </a:gridCol>
                <a:gridCol w="823622">
                  <a:extLst>
                    <a:ext uri="{9D8B030D-6E8A-4147-A177-3AD203B41FA5}">
                      <a16:colId xmlns:a16="http://schemas.microsoft.com/office/drawing/2014/main" val="1098097788"/>
                    </a:ext>
                  </a:extLst>
                </a:gridCol>
                <a:gridCol w="823622">
                  <a:extLst>
                    <a:ext uri="{9D8B030D-6E8A-4147-A177-3AD203B41FA5}">
                      <a16:colId xmlns:a16="http://schemas.microsoft.com/office/drawing/2014/main" val="115560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CD\AB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32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57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3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381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F023B6-693D-FF43-BE9D-59174CC2B621}"/>
              </a:ext>
            </a:extLst>
          </p:cNvPr>
          <p:cNvSpPr txBox="1"/>
          <p:nvPr/>
        </p:nvSpPr>
        <p:spPr>
          <a:xfrm>
            <a:off x="7277429" y="4465982"/>
            <a:ext cx="37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K-Map for 4 Input Expression</a:t>
            </a:r>
          </a:p>
        </p:txBody>
      </p:sp>
    </p:spTree>
    <p:extLst>
      <p:ext uri="{BB962C8B-B14F-4D97-AF65-F5344CB8AC3E}">
        <p14:creationId xmlns:p14="http://schemas.microsoft.com/office/powerpoint/2010/main" val="108349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EE25-D26D-DD44-BC6A-9170DD0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90262E68-47D1-3C48-ABE5-18FA38346E2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9446415"/>
                  </p:ext>
                </p:extLst>
              </p:nvPr>
            </p:nvGraphicFramePr>
            <p:xfrm>
              <a:off x="1050236" y="2114757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90262E68-47D1-3C48-ABE5-18FA38346E2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9446415"/>
                  </p:ext>
                </p:extLst>
              </p:nvPr>
            </p:nvGraphicFramePr>
            <p:xfrm>
              <a:off x="1050236" y="2114757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87" t="-3448" r="-303175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38" t="-3448" r="-198438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175" t="-3448" r="-101587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6875" t="-3448" b="-5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36E6972-6A74-8B49-A482-CB09CA3AF7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7040388"/>
                  </p:ext>
                </p:extLst>
              </p:nvPr>
            </p:nvGraphicFramePr>
            <p:xfrm>
              <a:off x="6069496" y="2485597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36E6972-6A74-8B49-A482-CB09CA3AF7B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7040388"/>
                  </p:ext>
                </p:extLst>
              </p:nvPr>
            </p:nvGraphicFramePr>
            <p:xfrm>
              <a:off x="6069496" y="2485597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3333" r="-50317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0345" r="-503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50317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13793" r="-50317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363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EE25-D26D-DD44-BC6A-9170DD0D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6F7536A7-C82D-0A47-B544-0683CC24F7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9685766"/>
                  </p:ext>
                </p:extLst>
              </p:nvPr>
            </p:nvGraphicFramePr>
            <p:xfrm>
              <a:off x="838199" y="4161182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6F7536A7-C82D-0A47-B544-0683CC24F7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9685766"/>
                  </p:ext>
                </p:extLst>
              </p:nvPr>
            </p:nvGraphicFramePr>
            <p:xfrm>
              <a:off x="838199" y="4161182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1587" t="-3448" r="-304762" b="-53103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51181" b="-5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6875" t="-3448" r="-1563" b="-5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C15DCF9-1B31-2D4B-B49D-798E316AA8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101144"/>
                  </p:ext>
                </p:extLst>
              </p:nvPr>
            </p:nvGraphicFramePr>
            <p:xfrm>
              <a:off x="838200" y="1538288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C15DCF9-1B31-2D4B-B49D-798E316AA8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17101144"/>
                  </p:ext>
                </p:extLst>
              </p:nvPr>
            </p:nvGraphicFramePr>
            <p:xfrm>
              <a:off x="838200" y="1538288"/>
              <a:ext cx="402534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5069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5069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94" t="-3448" r="-100787" b="-5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0394" t="-3448" r="-787" b="-5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327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A8FD9668-C293-9B42-92A8-2C05C004FB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11953625"/>
                  </p:ext>
                </p:extLst>
              </p:nvPr>
            </p:nvGraphicFramePr>
            <p:xfrm>
              <a:off x="6334540" y="1538288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A8FD9668-C293-9B42-92A8-2C05C004FB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11953625"/>
                  </p:ext>
                </p:extLst>
              </p:nvPr>
            </p:nvGraphicFramePr>
            <p:xfrm>
              <a:off x="6334540" y="1538288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2542" r="-503175" b="-1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52542" r="-503175" b="-10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5">
                <a:extLst>
                  <a:ext uri="{FF2B5EF4-FFF2-40B4-BE49-F238E27FC236}">
                    <a16:creationId xmlns:a16="http://schemas.microsoft.com/office/drawing/2014/main" id="{CE83DAB9-0175-334D-9B99-E400CA1C45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055400"/>
                  </p:ext>
                </p:extLst>
              </p:nvPr>
            </p:nvGraphicFramePr>
            <p:xfrm>
              <a:off x="6334540" y="4161182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+mn-lt"/>
                            </a:rPr>
                            <a:t>D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5">
                <a:extLst>
                  <a:ext uri="{FF2B5EF4-FFF2-40B4-BE49-F238E27FC236}">
                    <a16:creationId xmlns:a16="http://schemas.microsoft.com/office/drawing/2014/main" id="{CE83DAB9-0175-334D-9B99-E400CA1C45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42055400"/>
                  </p:ext>
                </p:extLst>
              </p:nvPr>
            </p:nvGraphicFramePr>
            <p:xfrm>
              <a:off x="6334540" y="4161182"/>
              <a:ext cx="4807224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204">
                      <a:extLst>
                        <a:ext uri="{9D8B030D-6E8A-4147-A177-3AD203B41FA5}">
                          <a16:colId xmlns:a16="http://schemas.microsoft.com/office/drawing/2014/main" val="20972097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801204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CD\AB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103333" r="-50317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3390" r="-503175" b="-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10332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13793" r="-50317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89381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200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34C6B-6EFE-814F-AC1C-BE637CF3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(FSMs)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D964F-1016-4449-AF43-5475B531B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0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77AC0-FF86-3542-90CA-29B0CA07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(FSMs)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E9A6C-F840-7A4B-A610-6296B0E7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us to design/model complex systems by viewing a system as having a set of possible states it can be in</a:t>
            </a:r>
          </a:p>
          <a:p>
            <a:pPr lvl="1"/>
            <a:r>
              <a:rPr lang="en-US" dirty="0"/>
              <a:t>The machine can only be in one state at a time</a:t>
            </a:r>
          </a:p>
          <a:p>
            <a:pPr lvl="1"/>
            <a:r>
              <a:rPr lang="en-US" dirty="0"/>
              <a:t>There are rules dictating how the machine moves between states</a:t>
            </a:r>
          </a:p>
          <a:p>
            <a:pPr lvl="1"/>
            <a:r>
              <a:rPr lang="en-US" dirty="0"/>
              <a:t>The output is either based solely on the current state (Moore style), the current state and current inputs (Mealy style), or a combination of these</a:t>
            </a:r>
          </a:p>
          <a:p>
            <a:r>
              <a:rPr lang="en-US" dirty="0"/>
              <a:t>Very common in digital logic</a:t>
            </a:r>
          </a:p>
          <a:p>
            <a:pPr lvl="1"/>
            <a:r>
              <a:rPr lang="en-US" dirty="0"/>
              <a:t>Often used to design “control logic”</a:t>
            </a:r>
          </a:p>
          <a:p>
            <a:pPr lvl="2"/>
            <a:r>
              <a:rPr lang="en-US" dirty="0"/>
              <a:t>ASIC and FPGA labs will both be using FSMs like this</a:t>
            </a:r>
          </a:p>
          <a:p>
            <a:pPr lvl="1"/>
            <a:r>
              <a:rPr lang="en-US" dirty="0"/>
              <a:t>So common that many EDA tools (including </a:t>
            </a:r>
            <a:r>
              <a:rPr lang="en-US" dirty="0" err="1"/>
              <a:t>Vivado</a:t>
            </a:r>
            <a:r>
              <a:rPr lang="en-US" dirty="0"/>
              <a:t>) have special optimization passes specifically for FSMs</a:t>
            </a:r>
          </a:p>
          <a:p>
            <a:r>
              <a:rPr lang="en-US" dirty="0"/>
              <a:t>Can also be used in software, particularly in Real-Time Systems &amp; Mechatronics</a:t>
            </a:r>
          </a:p>
        </p:txBody>
      </p:sp>
    </p:spTree>
    <p:extLst>
      <p:ext uri="{BB962C8B-B14F-4D97-AF65-F5344CB8AC3E}">
        <p14:creationId xmlns:p14="http://schemas.microsoft.com/office/powerpoint/2010/main" val="411507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6437-AC70-F54B-AC16-F69D0B39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C9E89-A015-024C-BD6A-6910898AE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1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7CEB-FB4D-A24C-ACED-18C43B74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F54C-8D59-0A45-9600-FFD66060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Simplify the following expressions using a k-map: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﻿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circuit1(a, b, c, y z)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y,z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= a &amp; b &amp; c | a &amp; b &amp; ~c | a &amp; ~b &amp; c;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z = a &amp; b | ~a &amp; ~b;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Boolean Algebra to transform the original expression into the simplified one from your k-map</a:t>
            </a:r>
          </a:p>
        </p:txBody>
      </p:sp>
    </p:spTree>
    <p:extLst>
      <p:ext uri="{BB962C8B-B14F-4D97-AF65-F5344CB8AC3E}">
        <p14:creationId xmlns:p14="http://schemas.microsoft.com/office/powerpoint/2010/main" val="79099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9109-8C07-6042-8CDD-2E5A5D8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8ED60-A95B-B54D-BFEF-9A4E44AA4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8732"/>
            <a:ext cx="5157787" cy="823912"/>
          </a:xfrm>
        </p:spPr>
        <p:txBody>
          <a:bodyPr/>
          <a:lstStyle/>
          <a:p>
            <a:r>
              <a:rPr lang="en-US" dirty="0"/>
              <a:t>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26BB1E-1A31-EC44-80EE-A9A199AA9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78732"/>
            <a:ext cx="5183188" cy="823912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88F5B6ED-FE7D-3740-8F37-BC48C6761D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1410084"/>
                  </p:ext>
                </p:extLst>
              </p:nvPr>
            </p:nvGraphicFramePr>
            <p:xfrm>
              <a:off x="948522" y="2245382"/>
              <a:ext cx="411811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6352">
                      <a:extLst>
                        <a:ext uri="{9D8B030D-6E8A-4147-A177-3AD203B41FA5}">
                          <a16:colId xmlns:a16="http://schemas.microsoft.com/office/drawing/2014/main" val="2882779283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869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685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C\AB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5">
                <a:extLst>
                  <a:ext uri="{FF2B5EF4-FFF2-40B4-BE49-F238E27FC236}">
                    <a16:creationId xmlns:a16="http://schemas.microsoft.com/office/drawing/2014/main" id="{88F5B6ED-FE7D-3740-8F37-BC48C6761D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91410084"/>
                  </p:ext>
                </p:extLst>
              </p:nvPr>
            </p:nvGraphicFramePr>
            <p:xfrm>
              <a:off x="948522" y="2245382"/>
              <a:ext cx="411811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6352">
                      <a:extLst>
                        <a:ext uri="{9D8B030D-6E8A-4147-A177-3AD203B41FA5}">
                          <a16:colId xmlns:a16="http://schemas.microsoft.com/office/drawing/2014/main" val="2882779283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000" r="-100000" b="-4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52" r="-926" b="-4310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869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98182" t="-96667" r="-29636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704" t="-96667" r="-201852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3704" t="-96667" r="-101852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704" t="-96667" r="-1852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685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C\AB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2" t="-293333" r="-50370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2" t="-406897" r="-503704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BF653-C292-7449-A292-E26372DB8CC1}"/>
                  </a:ext>
                </a:extLst>
              </p:cNvPr>
              <p:cNvSpPr txBox="1"/>
              <p:nvPr/>
            </p:nvSpPr>
            <p:spPr>
              <a:xfrm>
                <a:off x="948522" y="4230692"/>
                <a:ext cx="4194931" cy="230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Simplified Expr: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𝐴𝐵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BF653-C292-7449-A292-E26372DB8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22" y="4230692"/>
                <a:ext cx="4194931" cy="2309094"/>
              </a:xfrm>
              <a:prstGeom prst="rect">
                <a:avLst/>
              </a:prstGeom>
              <a:blipFill>
                <a:blip r:embed="rId4"/>
                <a:stretch>
                  <a:fillRect l="-2115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5">
                <a:extLst>
                  <a:ext uri="{FF2B5EF4-FFF2-40B4-BE49-F238E27FC236}">
                    <a16:creationId xmlns:a16="http://schemas.microsoft.com/office/drawing/2014/main" id="{E4FC2BD0-0688-3A46-A731-74A521A71F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156385"/>
                  </p:ext>
                </p:extLst>
              </p:nvPr>
            </p:nvGraphicFramePr>
            <p:xfrm>
              <a:off x="6704738" y="2388120"/>
              <a:ext cx="411811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6352">
                      <a:extLst>
                        <a:ext uri="{9D8B030D-6E8A-4147-A177-3AD203B41FA5}">
                          <a16:colId xmlns:a16="http://schemas.microsoft.com/office/drawing/2014/main" val="2882779283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869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685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C\AB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5">
                <a:extLst>
                  <a:ext uri="{FF2B5EF4-FFF2-40B4-BE49-F238E27FC236}">
                    <a16:creationId xmlns:a16="http://schemas.microsoft.com/office/drawing/2014/main" id="{E4FC2BD0-0688-3A46-A731-74A521A71F7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8156385"/>
                  </p:ext>
                </p:extLst>
              </p:nvPr>
            </p:nvGraphicFramePr>
            <p:xfrm>
              <a:off x="6704738" y="2388120"/>
              <a:ext cx="4118112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6352">
                      <a:extLst>
                        <a:ext uri="{9D8B030D-6E8A-4147-A177-3AD203B41FA5}">
                          <a16:colId xmlns:a16="http://schemas.microsoft.com/office/drawing/2014/main" val="2882779283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3652603440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99382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68545535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098097788"/>
                        </a:ext>
                      </a:extLst>
                    </a:gridCol>
                    <a:gridCol w="686352">
                      <a:extLst>
                        <a:ext uri="{9D8B030D-6E8A-4147-A177-3AD203B41FA5}">
                          <a16:colId xmlns:a16="http://schemas.microsoft.com/office/drawing/2014/main" val="11556023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00926" t="-3448" r="-100926" b="-4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083" t="-3448" b="-4275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5869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201852" t="-100000" r="-301852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852" t="-100000" r="-201852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4545" t="-100000" r="-98182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704" t="-100000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685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C\AB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0266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96667" r="-503704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332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10345" r="-503704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75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5E496-B967-9E4B-BFAB-570B5E71620D}"/>
                  </a:ext>
                </a:extLst>
              </p:cNvPr>
              <p:cNvSpPr txBox="1"/>
              <p:nvPr/>
            </p:nvSpPr>
            <p:spPr>
              <a:xfrm>
                <a:off x="6704738" y="4242320"/>
                <a:ext cx="35375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Simplified Expr: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Unchanged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5E496-B967-9E4B-BFAB-570B5E71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38" y="4242320"/>
                <a:ext cx="3537507" cy="830997"/>
              </a:xfrm>
              <a:prstGeom prst="rect">
                <a:avLst/>
              </a:prstGeom>
              <a:blipFill>
                <a:blip r:embed="rId6"/>
                <a:stretch>
                  <a:fillRect l="-2878" t="-30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AC8174C-EF05-8849-B927-F0950453E841}"/>
              </a:ext>
            </a:extLst>
          </p:cNvPr>
          <p:cNvSpPr/>
          <p:nvPr/>
        </p:nvSpPr>
        <p:spPr>
          <a:xfrm>
            <a:off x="3896139" y="3341019"/>
            <a:ext cx="278296" cy="78436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F7DDFDC-5BE2-6E4F-B52C-C49A06FD6619}"/>
              </a:ext>
            </a:extLst>
          </p:cNvPr>
          <p:cNvSpPr/>
          <p:nvPr/>
        </p:nvSpPr>
        <p:spPr>
          <a:xfrm>
            <a:off x="3896139" y="3737112"/>
            <a:ext cx="1120100" cy="36246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3BFCE2-FA59-E34F-BB11-327BD7A05617}"/>
              </a:ext>
            </a:extLst>
          </p:cNvPr>
          <p:cNvSpPr/>
          <p:nvPr/>
        </p:nvSpPr>
        <p:spPr>
          <a:xfrm>
            <a:off x="8268214" y="3472834"/>
            <a:ext cx="278296" cy="78436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11C87F-2ABE-9243-A8B4-878A8E38DF09}"/>
              </a:ext>
            </a:extLst>
          </p:cNvPr>
          <p:cNvSpPr/>
          <p:nvPr/>
        </p:nvSpPr>
        <p:spPr>
          <a:xfrm>
            <a:off x="9646163" y="3472834"/>
            <a:ext cx="278296" cy="78436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A579-41EC-704E-92C3-A468FDE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2 - Designing a Door Controller for Cory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4A81-9359-924B-AD96-D48853F3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2213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﻿The door is normally locked</a:t>
            </a:r>
          </a:p>
          <a:p>
            <a:r>
              <a:rPr lang="en-US" dirty="0"/>
              <a:t>Any Cal1Card will unlock the door for 10 seconds.</a:t>
            </a:r>
          </a:p>
          <a:p>
            <a:pPr lvl="1"/>
            <a:r>
              <a:rPr lang="en-US" dirty="0"/>
              <a:t>The card reader will not respond to another card during that time.</a:t>
            </a:r>
          </a:p>
          <a:p>
            <a:r>
              <a:rPr lang="en-US" dirty="0"/>
              <a:t>Cory 125 has a motion detector on the inside of the door. When motion is detected, the door may be opened from the inside for up to 30 seconds without sounding the alarm.</a:t>
            </a:r>
          </a:p>
          <a:p>
            <a:pPr lvl="1"/>
            <a:r>
              <a:rPr lang="en-US" dirty="0"/>
              <a:t>Any use of a Cal1Card during this time should unlock the door for the appropriate amount of time.</a:t>
            </a:r>
          </a:p>
          <a:p>
            <a:pPr lvl="1"/>
            <a:r>
              <a:rPr lang="en-US" dirty="0"/>
              <a:t>The alarm should not go off while the door is unlocked.</a:t>
            </a:r>
          </a:p>
          <a:p>
            <a:pPr lvl="1"/>
            <a:r>
              <a:rPr lang="en-US" dirty="0"/>
              <a:t>The alarm may still be disabled by the motion detector after the door is locked again.</a:t>
            </a:r>
          </a:p>
          <a:p>
            <a:pPr lvl="1"/>
            <a:r>
              <a:rPr lang="en-US" dirty="0"/>
              <a:t>Any activation of the motion detector while the alarm is disabled will delay the re-arming of the alarm until 30 seconds later.</a:t>
            </a:r>
          </a:p>
          <a:p>
            <a:r>
              <a:rPr lang="en-US" dirty="0"/>
              <a:t>If the door is opened without the motion detector being triggered or a Cal1Card being used, the alarm sounds.</a:t>
            </a:r>
          </a:p>
          <a:p>
            <a:pPr lvl="1"/>
            <a:r>
              <a:rPr lang="en-US" dirty="0"/>
              <a:t>The door can be returned to normal with the lab manager’s Cal1Card (ID = 0001).</a:t>
            </a:r>
          </a:p>
          <a:p>
            <a:pPr lvl="1"/>
            <a:r>
              <a:rPr lang="en-US" dirty="0"/>
              <a:t>All entry into Cory 125 is disabled when the alarm is sounding.</a:t>
            </a:r>
          </a:p>
          <a:p>
            <a:r>
              <a:rPr lang="en-US" dirty="0"/>
              <a:t>Timers for 10 and 30 seconds are provided</a:t>
            </a:r>
          </a:p>
          <a:p>
            <a:pPr lvl="1"/>
            <a:r>
              <a:rPr lang="en-US" dirty="0"/>
              <a:t>Both have a start input which resets and starts the counter when asserted</a:t>
            </a:r>
          </a:p>
          <a:p>
            <a:pPr lvl="1"/>
            <a:r>
              <a:rPr lang="en-US" dirty="0"/>
              <a:t>Both timers have a ”done” signal which will be brought high for 1 cycle when the timer expires</a:t>
            </a:r>
          </a:p>
        </p:txBody>
      </p:sp>
    </p:spTree>
    <p:extLst>
      <p:ext uri="{BB962C8B-B14F-4D97-AF65-F5344CB8AC3E}">
        <p14:creationId xmlns:p14="http://schemas.microsoft.com/office/powerpoint/2010/main" val="32875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A537-9A1B-564C-9C3E-F6CCFF3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2 - Designing a Door Controller for Cory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0B0F-9785-BD44-AE11-2441F28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what seems like a simple job, the state machine for this problem can get complex</a:t>
            </a:r>
          </a:p>
          <a:p>
            <a:pPr lvl="1"/>
            <a:r>
              <a:rPr lang="en-US" dirty="0"/>
              <a:t>Mostly because of special cases we need to consider</a:t>
            </a:r>
          </a:p>
          <a:p>
            <a:r>
              <a:rPr lang="en-US" dirty="0"/>
              <a:t>We’ll make this manageable by looking at each state,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48404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another Verilog trick</a:t>
            </a:r>
          </a:p>
          <a:p>
            <a:r>
              <a:rPr lang="en-US" dirty="0"/>
              <a:t>Talk briefly about Boolean Algebra and Optimization</a:t>
            </a:r>
          </a:p>
          <a:p>
            <a:r>
              <a:rPr lang="en-US" dirty="0"/>
              <a:t>Answer your questions!</a:t>
            </a:r>
          </a:p>
          <a:p>
            <a:r>
              <a:rPr lang="en-US" dirty="0"/>
              <a:t>Experiment!</a:t>
            </a:r>
          </a:p>
          <a:p>
            <a:pPr lvl="1"/>
            <a:r>
              <a:rPr lang="en-US" dirty="0"/>
              <a:t>Break into groups to do a practice problem</a:t>
            </a:r>
          </a:p>
          <a:p>
            <a:pPr lvl="1"/>
            <a:r>
              <a:rPr lang="en-US" dirty="0"/>
              <a:t>Reconvene to discuss solution</a:t>
            </a:r>
          </a:p>
          <a:p>
            <a:pPr lvl="1"/>
            <a:r>
              <a:rPr lang="en-US" dirty="0"/>
              <a:t>Work on a problem as a class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B8D520-41DD-FA43-9917-6944B1DC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3384067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4CF8C-990B-0D43-B384-3612F7426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92980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19605-99C0-9F4B-B598-2900C95E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337919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214B-0976-E244-A8D5-4B71BB15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59916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191EA-6090-F84A-BB9C-10A27EE9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05626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1E195-DC4D-D94D-A108-AFA63DA4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92372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5341D-52FB-344B-9E7F-E95B8B19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566103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96D2-959F-A848-8D54-A19B6615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this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B773-06E3-AA40-8F2F-069644AE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Mealy vs. Moore</a:t>
            </a:r>
          </a:p>
          <a:p>
            <a:pPr lvl="1"/>
            <a:r>
              <a:rPr lang="en-US" dirty="0"/>
              <a:t>We designed a Mealy style FSM for the door controller</a:t>
            </a:r>
          </a:p>
          <a:p>
            <a:pPr lvl="1"/>
            <a:r>
              <a:rPr lang="en-US" dirty="0"/>
              <a:t>Would we need any extra states to formulate it as a Moore machine?</a:t>
            </a:r>
          </a:p>
          <a:p>
            <a:pPr lvl="2"/>
            <a:r>
              <a:rPr lang="en-US" dirty="0"/>
              <a:t>How about all those times we restarted timers?</a:t>
            </a:r>
          </a:p>
          <a:p>
            <a:r>
              <a:rPr lang="en-US" dirty="0"/>
              <a:t>If we had information on whether or not timers were running, we probably could have eliminated the “Unlocked &amp; Motion Detected” state</a:t>
            </a:r>
          </a:p>
          <a:p>
            <a:pPr lvl="1"/>
            <a:r>
              <a:rPr lang="en-US" dirty="0"/>
              <a:t>Would have required changing/adding arcs to the FSM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E86CD-E760-5846-BCED-8DF914BC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casez</a:t>
            </a:r>
            <a:r>
              <a:rPr lang="en-US" dirty="0"/>
              <a:t>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05E5-255B-0A4D-87C0-5B345BEC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HW2 Problem 2c Easier! </a:t>
            </a:r>
          </a:p>
        </p:txBody>
      </p:sp>
    </p:spTree>
    <p:extLst>
      <p:ext uri="{BB962C8B-B14F-4D97-AF65-F5344CB8AC3E}">
        <p14:creationId xmlns:p14="http://schemas.microsoft.com/office/powerpoint/2010/main" val="244056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42BA5-A7D7-3341-8B6F-4366508A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casez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8805F-19B6-4648-891F-0DD5E4B09F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want to use a case block but you want to include “don’t cares” / wildcards in your case statements instead of listing every possible case</a:t>
            </a:r>
          </a:p>
          <a:p>
            <a:r>
              <a:rPr lang="en-US" sz="3200" dirty="0" err="1"/>
              <a:t>casez</a:t>
            </a:r>
            <a:r>
              <a:rPr lang="en-US" sz="3200" dirty="0"/>
              <a:t> allows you to insert ‘?’ to signify don’t cares / wildcards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F5DCAB-B478-FB42-BE64-B4F172704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﻿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circuit2_casez(a,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@(*)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4'b???1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2'b11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4'b??10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2'b10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4'b?100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2'b01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4'b1000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2'b00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y = a[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  <a:endParaRPr lang="en-US" sz="2400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77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endmodule</a:t>
            </a:r>
            <a:endParaRPr lang="en-US" sz="2400" dirty="0">
              <a:solidFill>
                <a:srgbClr val="77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A289-F2D9-D04C-9E25-A816B5DA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7846-A9CA-B148-A8EC-68A18BF28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B5385F-DF59-DB45-B464-1574647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Algebra: A mathematical way of looking at logic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765EA7-EF9A-1644-9FE3-21763CBB8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operators: AND (·,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), OR (+,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), NOT (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‘, !, ~, or “bar” – ex: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Like standard algebra, AND (·) takes precedence over OR (+).  NOT takes precedence over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Like standard algebra, there are a set of laws that can be applied to Boolean expressions</a:t>
                </a:r>
              </a:p>
              <a:p>
                <a:pPr lvl="1"/>
                <a:r>
                  <a:rPr lang="en-US" dirty="0"/>
                  <a:t>We can use these laws to simplify expressions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0765EA7-EF9A-1644-9FE3-21763CBB8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1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F0F9-494E-844F-A5D7-50DCECE9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0D3E-CCBE-D84A-80C3-33EA85E72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properties are listed in Lecture 6 Slides</a:t>
            </a:r>
          </a:p>
          <a:p>
            <a:pPr lvl="1"/>
            <a:r>
              <a:rPr lang="en-US" dirty="0"/>
              <a:t>Make a note of these properties, they will be useful!</a:t>
            </a:r>
          </a:p>
          <a:p>
            <a:pPr lvl="1"/>
            <a:r>
              <a:rPr lang="en-US" dirty="0"/>
              <a:t>Here is a short summary of some (but not all) of them: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C4DBE8-3B77-D945-BC56-C920E4E3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456898"/>
                  </p:ext>
                </p:extLst>
              </p:nvPr>
            </p:nvGraphicFramePr>
            <p:xfrm>
              <a:off x="838200" y="3604016"/>
              <a:ext cx="10717695" cy="1981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449748">
                      <a:extLst>
                        <a:ext uri="{9D8B030D-6E8A-4147-A177-3AD203B41FA5}">
                          <a16:colId xmlns:a16="http://schemas.microsoft.com/office/drawing/2014/main" val="2883013664"/>
                        </a:ext>
                      </a:extLst>
                    </a:gridCol>
                    <a:gridCol w="3713444">
                      <a:extLst>
                        <a:ext uri="{9D8B030D-6E8A-4147-A177-3AD203B41FA5}">
                          <a16:colId xmlns:a16="http://schemas.microsoft.com/office/drawing/2014/main" val="2982742930"/>
                        </a:ext>
                      </a:extLst>
                    </a:gridCol>
                    <a:gridCol w="1905626">
                      <a:extLst>
                        <a:ext uri="{9D8B030D-6E8A-4147-A177-3AD203B41FA5}">
                          <a16:colId xmlns:a16="http://schemas.microsoft.com/office/drawing/2014/main" val="2522514498"/>
                        </a:ext>
                      </a:extLst>
                    </a:gridCol>
                    <a:gridCol w="1648877">
                      <a:extLst>
                        <a:ext uri="{9D8B030D-6E8A-4147-A177-3AD203B41FA5}">
                          <a16:colId xmlns:a16="http://schemas.microsoft.com/office/drawing/2014/main" val="39887253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′′=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31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512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+0=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5157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)′=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′+⋯+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475667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′+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0555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1C4DBE8-3B77-D945-BC56-C920E4E3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456898"/>
                  </p:ext>
                </p:extLst>
              </p:nvPr>
            </p:nvGraphicFramePr>
            <p:xfrm>
              <a:off x="838200" y="3604016"/>
              <a:ext cx="10717695" cy="19812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449748">
                      <a:extLst>
                        <a:ext uri="{9D8B030D-6E8A-4147-A177-3AD203B41FA5}">
                          <a16:colId xmlns:a16="http://schemas.microsoft.com/office/drawing/2014/main" val="2883013664"/>
                        </a:ext>
                      </a:extLst>
                    </a:gridCol>
                    <a:gridCol w="3713444">
                      <a:extLst>
                        <a:ext uri="{9D8B030D-6E8A-4147-A177-3AD203B41FA5}">
                          <a16:colId xmlns:a16="http://schemas.microsoft.com/office/drawing/2014/main" val="2982742930"/>
                        </a:ext>
                      </a:extLst>
                    </a:gridCol>
                    <a:gridCol w="1905626">
                      <a:extLst>
                        <a:ext uri="{9D8B030D-6E8A-4147-A177-3AD203B41FA5}">
                          <a16:colId xmlns:a16="http://schemas.microsoft.com/office/drawing/2014/main" val="2522514498"/>
                        </a:ext>
                      </a:extLst>
                    </a:gridCol>
                    <a:gridCol w="1648877">
                      <a:extLst>
                        <a:ext uri="{9D8B030D-6E8A-4147-A177-3AD203B41FA5}">
                          <a16:colId xmlns:a16="http://schemas.microsoft.com/office/drawing/2014/main" val="398872537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" r="-21066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493" r="-96233" b="-40967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786" r="-357" b="-4096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53132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" t="-96875" r="-210662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493" t="-96875" r="-96233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667" t="-96875" r="-87333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0000" t="-96875" r="-769" b="-2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0512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03226" r="-21066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493" t="-203226" r="-96233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667" t="-203226" r="-87333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0000" t="-203226" r="-769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15749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" t="-293750" r="-2106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493" t="-293750" r="-962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667" t="-293750" r="-87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0000" t="-293750" r="-76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4756674"/>
                      </a:ext>
                    </a:extLst>
                  </a:tr>
                  <a:tr h="39624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" t="-406452" r="-49823" b="-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667" t="-406452" r="-87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0000" t="-406452" r="-769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055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59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36A7-1E95-5342-9B8D-6BDACCFB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Tricks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2F4A9-2C52-8A43-A257-25C411211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can introduce redundant terms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 would you want to do this?  To introduce terms from which you can factor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2F4A9-2C52-8A43-A257-25C411211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51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0135-9578-0441-B9B4-2ECEE1AA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70135-EFE6-9B44-9818-748421771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Boolean expression can be converted to a set of canonical forms</a:t>
                </a:r>
              </a:p>
              <a:p>
                <a:pPr lvl="1"/>
                <a:r>
                  <a:rPr lang="en-US" dirty="0"/>
                  <a:t>Sum of Product (SOP) is one canonical form consisting of the sum (OR) of a series of products (ANDs)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𝑒𝑓𝑔h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 Sum (POS) is another canonical form consisting of the product (AND) of a series of sums (ORs)</a:t>
                </a:r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methods to derive the optimal 2 level logic expression (in SOP or POS form)</a:t>
                </a:r>
              </a:p>
              <a:p>
                <a:pPr lvl="1"/>
                <a:r>
                  <a:rPr lang="en-US" dirty="0"/>
                  <a:t>K-maps are a tool which we can use by hand to find these simplified expressions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70135-EFE6-9B44-9818-748421771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32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4620</TotalTime>
  <Words>1054</Words>
  <Application>Microsoft Macintosh PowerPoint</Application>
  <PresentationFormat>Widescreen</PresentationFormat>
  <Paragraphs>253</Paragraphs>
  <Slides>27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EECS151/251A Discussion 4</vt:lpstr>
      <vt:lpstr>Plan for Today</vt:lpstr>
      <vt:lpstr>The casez statement</vt:lpstr>
      <vt:lpstr>casez</vt:lpstr>
      <vt:lpstr>Boolean Algebra</vt:lpstr>
      <vt:lpstr>Boolean Algebra: A mathematical way of looking at logic</vt:lpstr>
      <vt:lpstr>Important Properties</vt:lpstr>
      <vt:lpstr>Useful Tricks</vt:lpstr>
      <vt:lpstr>Canonical Forms</vt:lpstr>
      <vt:lpstr>K-Maps</vt:lpstr>
      <vt:lpstr>K-Maps</vt:lpstr>
      <vt:lpstr>K-Maps</vt:lpstr>
      <vt:lpstr>Finite State Machines (FSMs)</vt:lpstr>
      <vt:lpstr>Finite State Machines (FSMs)</vt:lpstr>
      <vt:lpstr>Group Work</vt:lpstr>
      <vt:lpstr>Problem 1</vt:lpstr>
      <vt:lpstr>Problem 1</vt:lpstr>
      <vt:lpstr>Problem 2 - Designing a Door Controller for Cory </vt:lpstr>
      <vt:lpstr>Problem 2 - Designing a Door Controller for Cory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about this FSM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382</cp:revision>
  <dcterms:created xsi:type="dcterms:W3CDTF">2019-01-24T02:01:40Z</dcterms:created>
  <dcterms:modified xsi:type="dcterms:W3CDTF">2019-02-15T18:52:47Z</dcterms:modified>
</cp:coreProperties>
</file>