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09" r:id="rId3"/>
    <p:sldId id="337" r:id="rId4"/>
    <p:sldId id="316" r:id="rId5"/>
    <p:sldId id="324" r:id="rId6"/>
    <p:sldId id="318" r:id="rId7"/>
    <p:sldId id="319" r:id="rId8"/>
    <p:sldId id="320" r:id="rId9"/>
    <p:sldId id="321" r:id="rId10"/>
    <p:sldId id="322" r:id="rId11"/>
    <p:sldId id="323" r:id="rId12"/>
    <p:sldId id="325" r:id="rId13"/>
    <p:sldId id="329" r:id="rId14"/>
    <p:sldId id="338" r:id="rId15"/>
    <p:sldId id="330" r:id="rId16"/>
    <p:sldId id="331" r:id="rId17"/>
    <p:sldId id="336" r:id="rId18"/>
    <p:sldId id="332" r:id="rId19"/>
    <p:sldId id="333" r:id="rId20"/>
    <p:sldId id="334" r:id="rId21"/>
    <p:sldId id="339" r:id="rId22"/>
    <p:sldId id="335" r:id="rId23"/>
    <p:sldId id="34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0088"/>
    <a:srgbClr val="0000FF"/>
    <a:srgbClr val="106644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15"/>
    <p:restoredTop sz="84858"/>
  </p:normalViewPr>
  <p:slideViewPr>
    <p:cSldViewPr snapToGrid="0" snapToObjects="1">
      <p:cViewPr>
        <p:scale>
          <a:sx n="64" d="100"/>
          <a:sy n="64" d="100"/>
        </p:scale>
        <p:origin x="37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6CA5D-E552-094F-AD17-B635BC7A37A6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7906D-0C3D-B44C-83BE-E38EECB9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3023-2EE0-9D49-B403-3B4E3A464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7C325-1B80-554A-B242-CAEB7A55D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8E0B-2147-A645-B16C-2A6AA103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CF26-FC28-254D-8955-54BEBDB4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4D75E-FC14-C14D-A304-0B3332FF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D5A6-59BD-7F4E-B790-F4E5DC3C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F19C6-5FE2-284C-8D78-5A6ABFF9C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C9AB-6C32-DF40-A635-4725314D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8924-67E9-2A41-B794-9E5917D6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E1BB-92ED-2E41-8F59-1CDCB079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BABF9-57B6-8F4F-9F54-89CBE2087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7419C-CB5D-974A-8347-B9AFE12CC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EA47-3017-484F-AE29-C5C65AC4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8ED26-200D-1144-99B1-0A272E17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6C0E-B90A-8648-AC61-107C7E6C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3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66D9-671C-CE44-811B-3C1CEEBD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4DFE-A9CD-A84B-9671-C465F730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0EA2-5C70-E24F-9137-DA2C3C7D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AA13-E366-3D46-93C3-C1189983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E599-B546-E544-9CF3-3F81B23B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7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6F2A-C91E-0248-B208-D50511E3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914-609A-4A4D-BAB4-2BFD5820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35C0-CD4E-5847-9D8A-7D24229D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4485-2655-C94B-9038-F9479A2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257DE-D7B0-3B45-A734-26E4A718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1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25A1-2F72-EE41-AC1B-358D3F28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906C-A96C-7F4D-B7EB-87229A051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00FCB-5D31-DB4D-9A94-FF54B2943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E1E7A-61D8-2242-B3BD-6B12C138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FFCDB-BBD0-2543-B488-D3DA7428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5A31B-DB94-384A-A8EF-89560ABF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46D5-6BEA-2348-8BC4-EE01D366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11FB3-C2F5-0A46-AFF9-87AAA7901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94C4C-63A7-384C-9CCB-7F99B7968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286EF-EEAE-B14E-9D0B-01EAB4B91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EF2C7-0150-4240-B0A6-09B54F977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DB047-967A-3E42-9B7F-1B85FC15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16203-9BF5-4343-B5FC-46ADBCA8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22B10-9C94-4743-9CFB-976106D0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1B53-269A-1845-A6F9-05D90B2E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73AD5-692C-E94D-BFCF-5D2FCE82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55A47-CC9B-AB49-91DF-97DC86D2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B6983-FDDE-0C4D-AEBB-51E8F7D5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5E057-B3AC-4A4C-B12C-B8BE67FE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93265-B483-2346-86A3-1F82CBF6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04A55-53C9-AA4A-93C9-9863EEE0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7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E389-A020-E34A-B662-1BC80094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5362-9008-4B43-BCDB-0F95249C0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CB469-FB4D-8543-BF25-BE965317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B581A-12DB-D145-8A13-7AB59184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8A2AA-E3D8-2741-B640-92B93802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4B89D-57AE-C844-9446-E40FCEBF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757C-4F47-8844-8F08-65C3AE81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2EA9B-D0CB-5149-90A2-3C648307A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13BFB-5A8A-6847-8E0E-03ED699F3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17DA3-752E-4E41-819B-83785507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B847B-1888-AA47-986F-16A2A510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7468E-C6AB-4C48-8EEF-53DE8A0E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3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F0709-1084-8D4C-9753-87866F81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1FB92-16C7-994A-BBED-FEA00012E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6934-928B-3144-B5C0-D6D2A9FC1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D345-1616-034D-A506-9BAE6A168538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B1B2-EBD9-4141-BE28-7FBC2D25E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1D347-7F63-6745-BD8F-5A2EA672F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infocenter.arm.com/help/index.jsp?topic=/com.arm.doc.ihi0051a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CD53-2FD6-6344-9177-3885F6B3A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EECS151/251A Discussion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CF52-A1E4-504F-97C4-E78CC3BCC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</a:t>
            </a:r>
            <a:r>
              <a:rPr lang="en-US" dirty="0" err="1"/>
              <a:t>Yarp</a:t>
            </a:r>
            <a:endParaRPr lang="en-US" dirty="0"/>
          </a:p>
          <a:p>
            <a:r>
              <a:rPr lang="en-US" dirty="0"/>
              <a:t>Feb. 21, 2019</a:t>
            </a:r>
          </a:p>
        </p:txBody>
      </p:sp>
    </p:spTree>
    <p:extLst>
      <p:ext uri="{BB962C8B-B14F-4D97-AF65-F5344CB8AC3E}">
        <p14:creationId xmlns:p14="http://schemas.microsoft.com/office/powerpoint/2010/main" val="138634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3191EA-6090-F84A-BB9C-10A27EE91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527" y="168275"/>
            <a:ext cx="9366570" cy="6527800"/>
          </a:xfrm>
        </p:spPr>
      </p:pic>
    </p:spTree>
    <p:extLst>
      <p:ext uri="{BB962C8B-B14F-4D97-AF65-F5344CB8AC3E}">
        <p14:creationId xmlns:p14="http://schemas.microsoft.com/office/powerpoint/2010/main" val="205626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61E195-DC4D-D94D-A108-AFA63DA43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527" y="168275"/>
            <a:ext cx="9366570" cy="6527800"/>
          </a:xfrm>
        </p:spPr>
      </p:pic>
    </p:spTree>
    <p:extLst>
      <p:ext uri="{BB962C8B-B14F-4D97-AF65-F5344CB8AC3E}">
        <p14:creationId xmlns:p14="http://schemas.microsoft.com/office/powerpoint/2010/main" val="2923725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F5341D-52FB-344B-9E7F-E95B8B19D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527" y="168275"/>
            <a:ext cx="9366570" cy="6527800"/>
          </a:xfrm>
        </p:spPr>
      </p:pic>
    </p:spTree>
    <p:extLst>
      <p:ext uri="{BB962C8B-B14F-4D97-AF65-F5344CB8AC3E}">
        <p14:creationId xmlns:p14="http://schemas.microsoft.com/office/powerpoint/2010/main" val="256610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96D2-959F-A848-8D54-A19B6615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about this 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B773-06E3-AA40-8F2F-069644AE6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Mealy vs. Moore</a:t>
            </a:r>
          </a:p>
          <a:p>
            <a:pPr lvl="1"/>
            <a:r>
              <a:rPr lang="en-US" dirty="0"/>
              <a:t>We designed a Mealy style FSM for the door controller</a:t>
            </a:r>
          </a:p>
          <a:p>
            <a:pPr lvl="1"/>
            <a:r>
              <a:rPr lang="en-US" dirty="0"/>
              <a:t>Would we need any extra states to formulate it as a Moore machine?</a:t>
            </a:r>
          </a:p>
          <a:p>
            <a:pPr lvl="2"/>
            <a:r>
              <a:rPr lang="en-US" dirty="0"/>
              <a:t>How about all those times we restarted timers?</a:t>
            </a:r>
          </a:p>
          <a:p>
            <a:r>
              <a:rPr lang="en-US" dirty="0"/>
              <a:t>If we had information on whether or not timers were running, we probably could have eliminated the “Unlocked &amp; Motion Detected” state</a:t>
            </a:r>
          </a:p>
          <a:p>
            <a:pPr lvl="1"/>
            <a:r>
              <a:rPr lang="en-US" dirty="0"/>
              <a:t>Would have required changing/adding arcs to the FSM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6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46E3-A319-6540-B940-99E7DE21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Ready/Valid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A90A6-AE0D-1A49-922F-C305B769A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6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0C51-5DA7-D14E-8C9C-6EC13621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Between Modules &amp; Ready/Valid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0E78F-C9AC-E74C-BCA7-226D744B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this point, we have been primarily using modules that we have written ourselves.</a:t>
            </a:r>
          </a:p>
          <a:p>
            <a:pPr lvl="1"/>
            <a:r>
              <a:rPr lang="en-US" dirty="0"/>
              <a:t>We know how the control logic for our modules works and how to interface with it</a:t>
            </a:r>
          </a:p>
          <a:p>
            <a:r>
              <a:rPr lang="en-US" dirty="0"/>
              <a:t>What if we want to integrate with modules written by others, without knowing all the specifics of their control logic?</a:t>
            </a:r>
          </a:p>
          <a:p>
            <a:endParaRPr lang="en-US" dirty="0"/>
          </a:p>
          <a:p>
            <a:r>
              <a:rPr lang="en-US" dirty="0"/>
              <a:t>Standard interfaces, such as ready/valid, help us do this</a:t>
            </a:r>
          </a:p>
        </p:txBody>
      </p:sp>
    </p:spTree>
    <p:extLst>
      <p:ext uri="{BB962C8B-B14F-4D97-AF65-F5344CB8AC3E}">
        <p14:creationId xmlns:p14="http://schemas.microsoft.com/office/powerpoint/2010/main" val="17044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1D92-2256-1048-ACD3-6E871D71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Ready/Valid Transfer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906203-3D48-EA41-B0EA-BA7F2C0A99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producer (source, master) is sending data to the consumer (sink, slave)</a:t>
            </a:r>
          </a:p>
          <a:p>
            <a:r>
              <a:rPr lang="en-US" dirty="0"/>
              <a:t>The data to be transferred is placed on the ‘data’ line</a:t>
            </a:r>
          </a:p>
          <a:p>
            <a:r>
              <a:rPr lang="en-US" dirty="0"/>
              <a:t>Valid = 1 indicates that the values on the ‘data’ line are valid</a:t>
            </a:r>
          </a:p>
          <a:p>
            <a:r>
              <a:rPr lang="en-US" dirty="0"/>
              <a:t>Ready = 1 indicates that the consumer is ready to consume ‘data’ on the next </a:t>
            </a:r>
            <a:r>
              <a:rPr lang="en-US" dirty="0" err="1"/>
              <a:t>posedge</a:t>
            </a:r>
            <a:r>
              <a:rPr lang="en-US" dirty="0"/>
              <a:t> of the clock</a:t>
            </a:r>
          </a:p>
          <a:p>
            <a:r>
              <a:rPr lang="en-US" dirty="0"/>
              <a:t>A transfer occurs at the positive edge of the clock when ready and valid are both high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F460FDD-8452-284D-9B60-CA931BBC43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0800" y="2498936"/>
            <a:ext cx="47244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22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1D92-2256-1048-ACD3-6E871D71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Ready/Valid Transfer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B7EA9EB-74EB-0E4F-AADC-992555AA4C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1579" y="2640621"/>
            <a:ext cx="4412862" cy="2470581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BFEE047-C613-EA44-AD9E-F234F6417B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30220" y="1646498"/>
            <a:ext cx="3982098" cy="22294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8BFE00-84D9-1341-A9F2-B74ABC5B3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220" y="4261587"/>
            <a:ext cx="3982098" cy="222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0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0D96-0F26-D14B-808E-D34A4F6E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behind Ready/Valid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C6A7-9857-244F-ACDE-A965FE26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responsibilities for the producing and consuming modules?</a:t>
            </a:r>
          </a:p>
          <a:p>
            <a:pPr lvl="1"/>
            <a:r>
              <a:rPr lang="en-US" dirty="0"/>
              <a:t>When should producer required to pull the valid line high?</a:t>
            </a:r>
          </a:p>
          <a:p>
            <a:pPr lvl="2"/>
            <a:r>
              <a:rPr lang="en-US" dirty="0"/>
              <a:t>Should the producer wait for the ready line to go high before pulling valid?</a:t>
            </a:r>
          </a:p>
          <a:p>
            <a:pPr lvl="1"/>
            <a:r>
              <a:rPr lang="en-US" dirty="0"/>
              <a:t>When should the consumer pull the ready line high?</a:t>
            </a:r>
          </a:p>
          <a:p>
            <a:pPr lvl="2"/>
            <a:r>
              <a:rPr lang="en-US" dirty="0"/>
              <a:t>Should the consumer wait for valid data to be present before pulling ready?</a:t>
            </a:r>
          </a:p>
          <a:p>
            <a:r>
              <a:rPr lang="en-US" dirty="0"/>
              <a:t>Module writers taking opposing assumptions can result in deadlock</a:t>
            </a:r>
          </a:p>
          <a:p>
            <a:pPr lvl="1"/>
            <a:r>
              <a:rPr lang="en-US" dirty="0"/>
              <a:t>Producer is waiting for consumer to become ready before raising valid high</a:t>
            </a:r>
          </a:p>
          <a:p>
            <a:pPr lvl="1"/>
            <a:r>
              <a:rPr lang="en-US" dirty="0"/>
              <a:t>Consumer is waiting for the producer to present valid data before becoming ready</a:t>
            </a:r>
          </a:p>
          <a:p>
            <a:pPr lvl="1"/>
            <a:r>
              <a:rPr lang="en-US" dirty="0"/>
              <a:t>Nothing will ever happen!  They will wait for each other forever!</a:t>
            </a:r>
          </a:p>
        </p:txBody>
      </p:sp>
    </p:spTree>
    <p:extLst>
      <p:ext uri="{BB962C8B-B14F-4D97-AF65-F5344CB8AC3E}">
        <p14:creationId xmlns:p14="http://schemas.microsoft.com/office/powerpoint/2010/main" val="1538222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7675-6420-0E4A-9D39-C21F0DDF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AXI4-Stream Ready/Valid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8F6B-643C-5D4E-9924-DD9DB227D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11375" cy="46455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AXI4 Streaming is a Ready/Valid style interface standard which answers the question of what the producer and consumer are responsible for</a:t>
            </a:r>
          </a:p>
          <a:p>
            <a:r>
              <a:rPr lang="en-US" dirty="0"/>
              <a:t>Standard developed by ARM as part of the AMBA Series of Standards</a:t>
            </a:r>
          </a:p>
          <a:p>
            <a:pPr lvl="1"/>
            <a:r>
              <a:rPr lang="en-US" dirty="0"/>
              <a:t>A common bus standard used in SoC and FPGA projects</a:t>
            </a:r>
          </a:p>
          <a:p>
            <a:r>
              <a:rPr lang="en-US" dirty="0"/>
              <a:t>Most signal names have a ‘t’ prepended to them</a:t>
            </a:r>
          </a:p>
          <a:p>
            <a:pPr lvl="1"/>
            <a:r>
              <a:rPr lang="en-US" dirty="0" err="1"/>
              <a:t>tvalid</a:t>
            </a:r>
            <a:r>
              <a:rPr lang="en-US" dirty="0"/>
              <a:t>, </a:t>
            </a:r>
            <a:r>
              <a:rPr lang="en-US" dirty="0" err="1"/>
              <a:t>tdata</a:t>
            </a:r>
            <a:r>
              <a:rPr lang="en-US" dirty="0"/>
              <a:t>, </a:t>
            </a:r>
            <a:r>
              <a:rPr lang="en-US" dirty="0" err="1"/>
              <a:t>tready</a:t>
            </a:r>
            <a:endParaRPr lang="en-US" dirty="0"/>
          </a:p>
          <a:p>
            <a:r>
              <a:rPr lang="en-US" dirty="0"/>
              <a:t>Signal clock is called </a:t>
            </a:r>
            <a:r>
              <a:rPr lang="en-US" dirty="0" err="1"/>
              <a:t>aclk</a:t>
            </a:r>
            <a:endParaRPr lang="en-US" dirty="0"/>
          </a:p>
          <a:p>
            <a:r>
              <a:rPr lang="en-US" dirty="0"/>
              <a:t>Reset is called </a:t>
            </a:r>
            <a:r>
              <a:rPr lang="en-US" dirty="0" err="1"/>
              <a:t>aresetn</a:t>
            </a:r>
            <a:r>
              <a:rPr lang="en-US" dirty="0"/>
              <a:t> (active low)</a:t>
            </a:r>
          </a:p>
          <a:p>
            <a:r>
              <a:rPr lang="en-US" dirty="0"/>
              <a:t>Contains additional optional control lines</a:t>
            </a:r>
          </a:p>
          <a:p>
            <a:pPr lvl="1"/>
            <a:r>
              <a:rPr lang="en-US" dirty="0"/>
              <a:t>ex. </a:t>
            </a:r>
            <a:r>
              <a:rPr lang="en-US" dirty="0" err="1"/>
              <a:t>tlast</a:t>
            </a:r>
            <a:r>
              <a:rPr lang="en-US" dirty="0"/>
              <a:t> denotes the last word transferred in a packet</a:t>
            </a:r>
          </a:p>
          <a:p>
            <a:r>
              <a:rPr lang="en-US" dirty="0"/>
              <a:t>Full specification available at: </a:t>
            </a:r>
            <a:r>
              <a:rPr lang="en-US" dirty="0">
                <a:hlinkClick r:id="rId2"/>
              </a:rPr>
              <a:t>http://infocenter.arm.com/help/index.jsp?topic=/com.arm.doc.ihi0051a/index.html</a:t>
            </a:r>
            <a:r>
              <a:rPr lang="en-US" dirty="0"/>
              <a:t> (requires registration with ARM)</a:t>
            </a:r>
          </a:p>
        </p:txBody>
      </p:sp>
    </p:spTree>
    <p:extLst>
      <p:ext uri="{BB962C8B-B14F-4D97-AF65-F5344CB8AC3E}">
        <p14:creationId xmlns:p14="http://schemas.microsoft.com/office/powerpoint/2010/main" val="400418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D2A1-ADA7-7347-B1D4-16480DAC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FC8E-536F-C94E-B030-7633CF67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FSM Practice</a:t>
            </a:r>
          </a:p>
          <a:p>
            <a:r>
              <a:rPr lang="en-US" dirty="0"/>
              <a:t>Ready/Valid Interfaces</a:t>
            </a:r>
          </a:p>
          <a:p>
            <a:r>
              <a:rPr lang="en-US" dirty="0"/>
              <a:t>Transistor Level Logic Implementation</a:t>
            </a:r>
          </a:p>
          <a:p>
            <a:pPr lvl="1"/>
            <a:r>
              <a:rPr lang="en-US" dirty="0"/>
              <a:t>Logic with Mux &amp; Pass Gates</a:t>
            </a:r>
          </a:p>
        </p:txBody>
      </p:sp>
    </p:spTree>
    <p:extLst>
      <p:ext uri="{BB962C8B-B14F-4D97-AF65-F5344CB8AC3E}">
        <p14:creationId xmlns:p14="http://schemas.microsoft.com/office/powerpoint/2010/main" val="474779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7675-6420-0E4A-9D39-C21F0DDF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AXI4-Stream Ready/Valid Semantics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8F6B-643C-5D4E-9924-DD9DB227D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11375" cy="47580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Transfer occurs when </a:t>
            </a:r>
            <a:r>
              <a:rPr lang="en-US" i="1" u="sng" dirty="0"/>
              <a:t>both</a:t>
            </a:r>
            <a:r>
              <a:rPr lang="en-US" dirty="0"/>
              <a:t> valid and ready are asserted (at a positive clock edge)</a:t>
            </a:r>
          </a:p>
          <a:p>
            <a:r>
              <a:rPr lang="en-US" dirty="0"/>
              <a:t>Producer:</a:t>
            </a:r>
          </a:p>
          <a:p>
            <a:pPr lvl="1"/>
            <a:r>
              <a:rPr lang="en-US" dirty="0"/>
              <a:t>The producer is </a:t>
            </a:r>
            <a:r>
              <a:rPr lang="en-US" i="1" u="sng" dirty="0"/>
              <a:t>cannot</a:t>
            </a:r>
            <a:r>
              <a:rPr lang="en-US" dirty="0"/>
              <a:t> to wait for ready to be high before asserting valid</a:t>
            </a:r>
          </a:p>
          <a:p>
            <a:pPr lvl="2"/>
            <a:r>
              <a:rPr lang="en-US" dirty="0"/>
              <a:t>The producer </a:t>
            </a:r>
            <a:r>
              <a:rPr lang="en-US" i="1" u="sng" dirty="0"/>
              <a:t>must</a:t>
            </a:r>
            <a:r>
              <a:rPr lang="en-US" dirty="0"/>
              <a:t> assert valid when possible</a:t>
            </a:r>
          </a:p>
          <a:p>
            <a:pPr lvl="1"/>
            <a:r>
              <a:rPr lang="en-US" dirty="0"/>
              <a:t>The producer </a:t>
            </a:r>
            <a:r>
              <a:rPr lang="en-US" i="1" u="sng" dirty="0"/>
              <a:t>must</a:t>
            </a:r>
            <a:r>
              <a:rPr lang="en-US" dirty="0"/>
              <a:t> hold valid high and data constant until </a:t>
            </a:r>
            <a:r>
              <a:rPr lang="en-US"/>
              <a:t>transaction occurs</a:t>
            </a:r>
            <a:endParaRPr lang="en-US" dirty="0"/>
          </a:p>
          <a:p>
            <a:r>
              <a:rPr lang="en-US" dirty="0"/>
              <a:t>Consumer:</a:t>
            </a:r>
          </a:p>
          <a:p>
            <a:pPr lvl="1"/>
            <a:r>
              <a:rPr lang="en-US" dirty="0"/>
              <a:t>The consumer </a:t>
            </a:r>
            <a:r>
              <a:rPr lang="en-US" i="1" u="sng" dirty="0"/>
              <a:t>may</a:t>
            </a:r>
            <a:r>
              <a:rPr lang="en-US" dirty="0"/>
              <a:t> wait for valid to be true before asserting ready</a:t>
            </a:r>
          </a:p>
          <a:p>
            <a:pPr lvl="2"/>
            <a:r>
              <a:rPr lang="en-US" dirty="0"/>
              <a:t>This can waist a clock cycle</a:t>
            </a:r>
          </a:p>
          <a:p>
            <a:pPr lvl="1"/>
            <a:r>
              <a:rPr lang="en-US" dirty="0"/>
              <a:t>The consumer </a:t>
            </a:r>
            <a:r>
              <a:rPr lang="en-US" i="1" u="sng" dirty="0"/>
              <a:t>may</a:t>
            </a:r>
            <a:r>
              <a:rPr lang="en-US" dirty="0"/>
              <a:t> assert ready when no valid data is present</a:t>
            </a:r>
          </a:p>
          <a:p>
            <a:pPr lvl="2"/>
            <a:r>
              <a:rPr lang="en-US" dirty="0"/>
              <a:t>This is the best option for most consumers as transactions will occur on the next </a:t>
            </a:r>
            <a:r>
              <a:rPr lang="en-US" dirty="0" err="1"/>
              <a:t>clk</a:t>
            </a:r>
            <a:r>
              <a:rPr lang="en-US" dirty="0"/>
              <a:t> rising edge</a:t>
            </a:r>
          </a:p>
          <a:p>
            <a:pPr lvl="1"/>
            <a:r>
              <a:rPr lang="en-US" dirty="0"/>
              <a:t>The consumer is </a:t>
            </a:r>
            <a:r>
              <a:rPr lang="en-US" i="1" u="sng" dirty="0"/>
              <a:t>allowed</a:t>
            </a:r>
            <a:r>
              <a:rPr lang="en-US" dirty="0"/>
              <a:t> to de-assert ready (if ready was already asserted) before valid is asserted</a:t>
            </a:r>
          </a:p>
        </p:txBody>
      </p:sp>
    </p:spTree>
    <p:extLst>
      <p:ext uri="{BB962C8B-B14F-4D97-AF65-F5344CB8AC3E}">
        <p14:creationId xmlns:p14="http://schemas.microsoft.com/office/powerpoint/2010/main" val="3220124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E66C5C-3CB1-3243-9FA1-BC0563C6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Logic With Pass Gates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37AD9-0ADC-A246-A8E3-C656377DC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94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B661-BC98-C447-AC4C-25D4FA85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Logic with Pass Gates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D3B2CF-A375-D443-9DE7-D81A98DAB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821" y="1690688"/>
            <a:ext cx="4187679" cy="1749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27F61B-DCDD-0549-981E-5051464D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444" y="1532284"/>
            <a:ext cx="3911600" cy="250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F9F0C-0EED-6D49-BE8D-34CE966A6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444" y="4112435"/>
            <a:ext cx="3911600" cy="250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7D128F-9782-7448-A1ED-33D21E87B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049336"/>
            <a:ext cx="4305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9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B661-BC98-C447-AC4C-25D4FA85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Logic with Pass Gates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18F0923-CA3E-E749-B448-8133AA731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4357981" cy="18145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322A37-728C-034B-A44A-41BFDC1E1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40" y="4499786"/>
            <a:ext cx="4178300" cy="1790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51C231-EC0F-D140-A690-85F0F75CB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108" y="1511433"/>
            <a:ext cx="3924300" cy="2501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ADAC14-140F-2C41-B1AD-93C40008A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808" y="4144186"/>
            <a:ext cx="39116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8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A0F9-80F4-4B4C-BBF1-43B4FE19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7233-762B-8242-8AF6-FEA7FF17E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5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A579-41EC-704E-92C3-A468FDE2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Designing a Door Controller for Cory 125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24A81-9359-924B-AD96-D48853F3C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522135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﻿The door is normally locked</a:t>
            </a:r>
          </a:p>
          <a:p>
            <a:r>
              <a:rPr lang="en-US" dirty="0"/>
              <a:t>Any Cal1Card will unlock the door for 10 seconds.</a:t>
            </a:r>
          </a:p>
          <a:p>
            <a:pPr lvl="1"/>
            <a:r>
              <a:rPr lang="en-US" dirty="0"/>
              <a:t>The card reader will not respond to another card during that time.</a:t>
            </a:r>
          </a:p>
          <a:p>
            <a:r>
              <a:rPr lang="en-US" dirty="0"/>
              <a:t>Cory 125 has a motion detector on the inside of the door. When motion is detected, the door may be opened from the inside for up to 30 seconds without sounding the alarm.</a:t>
            </a:r>
          </a:p>
          <a:p>
            <a:pPr lvl="1"/>
            <a:r>
              <a:rPr lang="en-US" dirty="0"/>
              <a:t>Any use of a Cal1Card during this time should unlock the door for the appropriate amount of time.</a:t>
            </a:r>
          </a:p>
          <a:p>
            <a:pPr lvl="1"/>
            <a:r>
              <a:rPr lang="en-US" dirty="0"/>
              <a:t>The alarm should not go off while the door is unlocked.</a:t>
            </a:r>
          </a:p>
          <a:p>
            <a:pPr lvl="1"/>
            <a:r>
              <a:rPr lang="en-US" dirty="0"/>
              <a:t>The alarm may still be disabled by the motion detector after the door is locked again.</a:t>
            </a:r>
          </a:p>
          <a:p>
            <a:pPr lvl="1"/>
            <a:r>
              <a:rPr lang="en-US" dirty="0"/>
              <a:t>Any activation of the motion detector while the alarm is disabled will delay the re-arming of the alarm until 30 seconds later.</a:t>
            </a:r>
          </a:p>
          <a:p>
            <a:r>
              <a:rPr lang="en-US" dirty="0"/>
              <a:t>If the door is opened without the motion detector being triggered or a Cal1Card being used, the alarm sounds.</a:t>
            </a:r>
          </a:p>
          <a:p>
            <a:pPr lvl="1"/>
            <a:r>
              <a:rPr lang="en-US" dirty="0"/>
              <a:t>The door can be returned to normal with the lab manager’s Cal1Card (ID = 0001).</a:t>
            </a:r>
          </a:p>
          <a:p>
            <a:pPr lvl="1"/>
            <a:r>
              <a:rPr lang="en-US" dirty="0"/>
              <a:t>All entry into Cory 125 is disabled when the alarm is sounding.</a:t>
            </a:r>
          </a:p>
          <a:p>
            <a:r>
              <a:rPr lang="en-US" dirty="0"/>
              <a:t>Timers for 10 and 30 seconds are provided</a:t>
            </a:r>
          </a:p>
          <a:p>
            <a:pPr lvl="1"/>
            <a:r>
              <a:rPr lang="en-US" dirty="0"/>
              <a:t>Both have a start input which resets and starts the counter when asserted</a:t>
            </a:r>
          </a:p>
          <a:p>
            <a:pPr lvl="1"/>
            <a:r>
              <a:rPr lang="en-US" dirty="0"/>
              <a:t>Both timers have a ”done” signal which will be brought high for 1 cycle when the timer expires</a:t>
            </a:r>
          </a:p>
        </p:txBody>
      </p:sp>
    </p:spTree>
    <p:extLst>
      <p:ext uri="{BB962C8B-B14F-4D97-AF65-F5344CB8AC3E}">
        <p14:creationId xmlns:p14="http://schemas.microsoft.com/office/powerpoint/2010/main" val="32875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A537-9A1B-564C-9C3E-F6CCFF3E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Designing a Door Controller for Cory 125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0B0F-9785-BD44-AE11-2441F287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what seems like a simple job, the state machine for this problem can get complex</a:t>
            </a:r>
          </a:p>
          <a:p>
            <a:pPr lvl="1"/>
            <a:r>
              <a:rPr lang="en-US" dirty="0"/>
              <a:t>Mostly because of special cases we need to consider</a:t>
            </a:r>
          </a:p>
          <a:p>
            <a:r>
              <a:rPr lang="en-US" dirty="0"/>
              <a:t>We’ll make this manageable by looking at each state,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48404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B8D520-41DD-FA43-9917-6944B1DCA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527" y="168275"/>
            <a:ext cx="9366570" cy="6527800"/>
          </a:xfrm>
        </p:spPr>
      </p:pic>
    </p:spTree>
    <p:extLst>
      <p:ext uri="{BB962C8B-B14F-4D97-AF65-F5344CB8AC3E}">
        <p14:creationId xmlns:p14="http://schemas.microsoft.com/office/powerpoint/2010/main" val="338406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24CF8C-990B-0D43-B384-3612F7426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527" y="168275"/>
            <a:ext cx="9366570" cy="6527800"/>
          </a:xfrm>
        </p:spPr>
      </p:pic>
    </p:spTree>
    <p:extLst>
      <p:ext uri="{BB962C8B-B14F-4D97-AF65-F5344CB8AC3E}">
        <p14:creationId xmlns:p14="http://schemas.microsoft.com/office/powerpoint/2010/main" val="92980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819605-99C0-9F4B-B598-2900C95ED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527" y="168275"/>
            <a:ext cx="9366570" cy="6527800"/>
          </a:xfrm>
        </p:spPr>
      </p:pic>
    </p:spTree>
    <p:extLst>
      <p:ext uri="{BB962C8B-B14F-4D97-AF65-F5344CB8AC3E}">
        <p14:creationId xmlns:p14="http://schemas.microsoft.com/office/powerpoint/2010/main" val="337919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14214B-0976-E244-A8D5-4B71BB15E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527" y="168275"/>
            <a:ext cx="9366570" cy="6527800"/>
          </a:xfrm>
        </p:spPr>
      </p:pic>
    </p:spTree>
    <p:extLst>
      <p:ext uri="{BB962C8B-B14F-4D97-AF65-F5344CB8AC3E}">
        <p14:creationId xmlns:p14="http://schemas.microsoft.com/office/powerpoint/2010/main" val="59916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{5C7FB0B9-045F-9249-BB03-A1FD620A4808}tf16401378</Template>
  <TotalTime>5500</TotalTime>
  <Words>722</Words>
  <Application>Microsoft Macintosh PowerPoint</Application>
  <PresentationFormat>Widescreen</PresentationFormat>
  <Paragraphs>85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EECS151/251A Discussion 5</vt:lpstr>
      <vt:lpstr>Plan for Today</vt:lpstr>
      <vt:lpstr>FSM Practice</vt:lpstr>
      <vt:lpstr>Designing a Door Controller for Cory 125 </vt:lpstr>
      <vt:lpstr>Designing a Door Controller for Cory 125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Observations about this FSM</vt:lpstr>
      <vt:lpstr>Ready/Valid Interfaces</vt:lpstr>
      <vt:lpstr>Interfacing Between Modules &amp; Ready/Valid</vt:lpstr>
      <vt:lpstr>Semantics of Ready/Valid Transfer</vt:lpstr>
      <vt:lpstr>Semantics of Ready/Valid Transfer</vt:lpstr>
      <vt:lpstr>Semantics behind Ready/Valid Use</vt:lpstr>
      <vt:lpstr>AXI4-Stream Ready/Valid Semantics</vt:lpstr>
      <vt:lpstr>AXI4-Stream Ready/Valid Semantics Summary</vt:lpstr>
      <vt:lpstr>Implementing Logic With Pass Gates</vt:lpstr>
      <vt:lpstr>Implementing Logic with Pass Gates</vt:lpstr>
      <vt:lpstr>Implementing Logic with Pass Gates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EECS151/251A Discussion</dc:title>
  <dc:creator>Christopher Yarp</dc:creator>
  <cp:lastModifiedBy>Christopher Yarp</cp:lastModifiedBy>
  <cp:revision>429</cp:revision>
  <dcterms:created xsi:type="dcterms:W3CDTF">2019-01-24T02:01:40Z</dcterms:created>
  <dcterms:modified xsi:type="dcterms:W3CDTF">2019-02-22T17:02:47Z</dcterms:modified>
</cp:coreProperties>
</file>