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309" r:id="rId3"/>
    <p:sldId id="327" r:id="rId4"/>
    <p:sldId id="316" r:id="rId5"/>
    <p:sldId id="317" r:id="rId6"/>
    <p:sldId id="318" r:id="rId7"/>
    <p:sldId id="319" r:id="rId8"/>
    <p:sldId id="320" r:id="rId9"/>
    <p:sldId id="311" r:id="rId10"/>
    <p:sldId id="314" r:id="rId11"/>
    <p:sldId id="312" r:id="rId12"/>
    <p:sldId id="321" r:id="rId13"/>
    <p:sldId id="323" r:id="rId14"/>
    <p:sldId id="313" r:id="rId15"/>
    <p:sldId id="325" r:id="rId16"/>
    <p:sldId id="324" r:id="rId17"/>
    <p:sldId id="326" r:id="rId18"/>
    <p:sldId id="315" r:id="rId19"/>
    <p:sldId id="31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3794"/>
    <a:srgbClr val="3399CC"/>
    <a:srgbClr val="770088"/>
    <a:srgbClr val="0000FF"/>
    <a:srgbClr val="106644"/>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45"/>
    <p:restoredTop sz="84873"/>
  </p:normalViewPr>
  <p:slideViewPr>
    <p:cSldViewPr snapToGrid="0" snapToObjects="1">
      <p:cViewPr varScale="1">
        <p:scale>
          <a:sx n="87" d="100"/>
          <a:sy n="87" d="100"/>
        </p:scale>
        <p:origin x="224"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6CA5D-E552-094F-AD17-B635BC7A37A6}" type="datetimeFigureOut">
              <a:rPr lang="en-US" smtClean="0"/>
              <a:t>4/5/19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27906D-0C3D-B44C-83BE-E38EECB9063D}" type="slidenum">
              <a:rPr lang="en-US" smtClean="0"/>
              <a:t>‹#›</a:t>
            </a:fld>
            <a:endParaRPr lang="en-US"/>
          </a:p>
        </p:txBody>
      </p:sp>
    </p:spTree>
    <p:extLst>
      <p:ext uri="{BB962C8B-B14F-4D97-AF65-F5344CB8AC3E}">
        <p14:creationId xmlns:p14="http://schemas.microsoft.com/office/powerpoint/2010/main" val="1266368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27906D-0C3D-B44C-83BE-E38EECB9063D}" type="slidenum">
              <a:rPr lang="en-US" smtClean="0"/>
              <a:t>1</a:t>
            </a:fld>
            <a:endParaRPr lang="en-US"/>
          </a:p>
        </p:txBody>
      </p:sp>
    </p:spTree>
    <p:extLst>
      <p:ext uri="{BB962C8B-B14F-4D97-AF65-F5344CB8AC3E}">
        <p14:creationId xmlns:p14="http://schemas.microsoft.com/office/powerpoint/2010/main" val="7747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Components in each pipeline stage are shown in a different color</a:t>
            </a:r>
          </a:p>
        </p:txBody>
      </p:sp>
      <p:sp>
        <p:nvSpPr>
          <p:cNvPr id="4" name="Slide Number Placeholder 3"/>
          <p:cNvSpPr>
            <a:spLocks noGrp="1"/>
          </p:cNvSpPr>
          <p:nvPr>
            <p:ph type="sldNum" sz="quarter" idx="5"/>
          </p:nvPr>
        </p:nvSpPr>
        <p:spPr/>
        <p:txBody>
          <a:bodyPr/>
          <a:lstStyle/>
          <a:p>
            <a:fld id="{C827906D-0C3D-B44C-83BE-E38EECB9063D}" type="slidenum">
              <a:rPr lang="en-US" smtClean="0"/>
              <a:t>12</a:t>
            </a:fld>
            <a:endParaRPr lang="en-US"/>
          </a:p>
        </p:txBody>
      </p:sp>
    </p:spTree>
    <p:extLst>
      <p:ext uri="{BB962C8B-B14F-4D97-AF65-F5344CB8AC3E}">
        <p14:creationId xmlns:p14="http://schemas.microsoft.com/office/powerpoint/2010/main" val="3554940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Components in each pipeline stage are shown in a different color</a:t>
            </a:r>
          </a:p>
        </p:txBody>
      </p:sp>
      <p:sp>
        <p:nvSpPr>
          <p:cNvPr id="4" name="Slide Number Placeholder 3"/>
          <p:cNvSpPr>
            <a:spLocks noGrp="1"/>
          </p:cNvSpPr>
          <p:nvPr>
            <p:ph type="sldNum" sz="quarter" idx="5"/>
          </p:nvPr>
        </p:nvSpPr>
        <p:spPr/>
        <p:txBody>
          <a:bodyPr/>
          <a:lstStyle/>
          <a:p>
            <a:fld id="{C827906D-0C3D-B44C-83BE-E38EECB9063D}" type="slidenum">
              <a:rPr lang="en-US" smtClean="0"/>
              <a:t>13</a:t>
            </a:fld>
            <a:endParaRPr lang="en-US"/>
          </a:p>
        </p:txBody>
      </p:sp>
    </p:spTree>
    <p:extLst>
      <p:ext uri="{BB962C8B-B14F-4D97-AF65-F5344CB8AC3E}">
        <p14:creationId xmlns:p14="http://schemas.microsoft.com/office/powerpoint/2010/main" val="624573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27906D-0C3D-B44C-83BE-E38EECB9063D}" type="slidenum">
              <a:rPr lang="en-US" smtClean="0"/>
              <a:t>18</a:t>
            </a:fld>
            <a:endParaRPr lang="en-US"/>
          </a:p>
        </p:txBody>
      </p:sp>
    </p:spTree>
    <p:extLst>
      <p:ext uri="{BB962C8B-B14F-4D97-AF65-F5344CB8AC3E}">
        <p14:creationId xmlns:p14="http://schemas.microsoft.com/office/powerpoint/2010/main" val="3301562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3023-2EE0-9D49-B403-3B4E3A464D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D7C325-1B80-554A-B242-CAEB7A55DA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E98E0B-2147-A645-B16C-2A6AA1037B11}"/>
              </a:ext>
            </a:extLst>
          </p:cNvPr>
          <p:cNvSpPr>
            <a:spLocks noGrp="1"/>
          </p:cNvSpPr>
          <p:nvPr>
            <p:ph type="dt" sz="half" idx="10"/>
          </p:nvPr>
        </p:nvSpPr>
        <p:spPr/>
        <p:txBody>
          <a:bodyPr/>
          <a:lstStyle/>
          <a:p>
            <a:fld id="{B867D345-1616-034D-A506-9BAE6A168538}" type="datetimeFigureOut">
              <a:rPr lang="en-US" smtClean="0"/>
              <a:t>4/5/19</a:t>
            </a:fld>
            <a:endParaRPr lang="en-US"/>
          </a:p>
        </p:txBody>
      </p:sp>
      <p:sp>
        <p:nvSpPr>
          <p:cNvPr id="5" name="Footer Placeholder 4">
            <a:extLst>
              <a:ext uri="{FF2B5EF4-FFF2-40B4-BE49-F238E27FC236}">
                <a16:creationId xmlns:a16="http://schemas.microsoft.com/office/drawing/2014/main" id="{A561CF26-FC28-254D-8955-54BEBDB40A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24D75E-FC14-C14D-A304-0B3332FFF590}"/>
              </a:ext>
            </a:extLst>
          </p:cNvPr>
          <p:cNvSpPr>
            <a:spLocks noGrp="1"/>
          </p:cNvSpPr>
          <p:nvPr>
            <p:ph type="sldNum" sz="quarter" idx="12"/>
          </p:nvPr>
        </p:nvSpPr>
        <p:spPr/>
        <p:txBody>
          <a:bodyPr/>
          <a:lstStyle/>
          <a:p>
            <a:fld id="{09409A3C-B863-0143-A626-27A8A2605296}" type="slidenum">
              <a:rPr lang="en-US" smtClean="0"/>
              <a:t>‹#›</a:t>
            </a:fld>
            <a:endParaRPr lang="en-US"/>
          </a:p>
        </p:txBody>
      </p:sp>
    </p:spTree>
    <p:extLst>
      <p:ext uri="{BB962C8B-B14F-4D97-AF65-F5344CB8AC3E}">
        <p14:creationId xmlns:p14="http://schemas.microsoft.com/office/powerpoint/2010/main" val="321684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D5A6-59BD-7F4E-B790-F4E5DC3CB8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9F19C6-5FE2-284C-8D78-5A6ABFF9C97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9CC9AB-6C32-DF40-A635-4725314DBD35}"/>
              </a:ext>
            </a:extLst>
          </p:cNvPr>
          <p:cNvSpPr>
            <a:spLocks noGrp="1"/>
          </p:cNvSpPr>
          <p:nvPr>
            <p:ph type="dt" sz="half" idx="10"/>
          </p:nvPr>
        </p:nvSpPr>
        <p:spPr/>
        <p:txBody>
          <a:bodyPr/>
          <a:lstStyle/>
          <a:p>
            <a:fld id="{B867D345-1616-034D-A506-9BAE6A168538}" type="datetimeFigureOut">
              <a:rPr lang="en-US" smtClean="0"/>
              <a:t>4/5/19</a:t>
            </a:fld>
            <a:endParaRPr lang="en-US"/>
          </a:p>
        </p:txBody>
      </p:sp>
      <p:sp>
        <p:nvSpPr>
          <p:cNvPr id="5" name="Footer Placeholder 4">
            <a:extLst>
              <a:ext uri="{FF2B5EF4-FFF2-40B4-BE49-F238E27FC236}">
                <a16:creationId xmlns:a16="http://schemas.microsoft.com/office/drawing/2014/main" id="{C01A8924-67E9-2A41-B794-9E5917D6A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5E1BB-92ED-2E41-8F59-1CDCB0795C3C}"/>
              </a:ext>
            </a:extLst>
          </p:cNvPr>
          <p:cNvSpPr>
            <a:spLocks noGrp="1"/>
          </p:cNvSpPr>
          <p:nvPr>
            <p:ph type="sldNum" sz="quarter" idx="12"/>
          </p:nvPr>
        </p:nvSpPr>
        <p:spPr/>
        <p:txBody>
          <a:bodyPr/>
          <a:lstStyle/>
          <a:p>
            <a:fld id="{09409A3C-B863-0143-A626-27A8A2605296}" type="slidenum">
              <a:rPr lang="en-US" smtClean="0"/>
              <a:t>‹#›</a:t>
            </a:fld>
            <a:endParaRPr lang="en-US"/>
          </a:p>
        </p:txBody>
      </p:sp>
    </p:spTree>
    <p:extLst>
      <p:ext uri="{BB962C8B-B14F-4D97-AF65-F5344CB8AC3E}">
        <p14:creationId xmlns:p14="http://schemas.microsoft.com/office/powerpoint/2010/main" val="4223699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0BABF9-57B6-8F4F-9F54-89CBE20874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47419C-CB5D-974A-8347-B9AFE12CC0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AEA47-3017-484F-AE29-C5C65AC42C8A}"/>
              </a:ext>
            </a:extLst>
          </p:cNvPr>
          <p:cNvSpPr>
            <a:spLocks noGrp="1"/>
          </p:cNvSpPr>
          <p:nvPr>
            <p:ph type="dt" sz="half" idx="10"/>
          </p:nvPr>
        </p:nvSpPr>
        <p:spPr/>
        <p:txBody>
          <a:bodyPr/>
          <a:lstStyle/>
          <a:p>
            <a:fld id="{B867D345-1616-034D-A506-9BAE6A168538}" type="datetimeFigureOut">
              <a:rPr lang="en-US" smtClean="0"/>
              <a:t>4/5/19</a:t>
            </a:fld>
            <a:endParaRPr lang="en-US"/>
          </a:p>
        </p:txBody>
      </p:sp>
      <p:sp>
        <p:nvSpPr>
          <p:cNvPr id="5" name="Footer Placeholder 4">
            <a:extLst>
              <a:ext uri="{FF2B5EF4-FFF2-40B4-BE49-F238E27FC236}">
                <a16:creationId xmlns:a16="http://schemas.microsoft.com/office/drawing/2014/main" id="{2B78ED26-200D-1144-99B1-0A272E17A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C6C0E-B90A-8648-AC61-107C7E6C5673}"/>
              </a:ext>
            </a:extLst>
          </p:cNvPr>
          <p:cNvSpPr>
            <a:spLocks noGrp="1"/>
          </p:cNvSpPr>
          <p:nvPr>
            <p:ph type="sldNum" sz="quarter" idx="12"/>
          </p:nvPr>
        </p:nvSpPr>
        <p:spPr/>
        <p:txBody>
          <a:bodyPr/>
          <a:lstStyle/>
          <a:p>
            <a:fld id="{09409A3C-B863-0143-A626-27A8A2605296}" type="slidenum">
              <a:rPr lang="en-US" smtClean="0"/>
              <a:t>‹#›</a:t>
            </a:fld>
            <a:endParaRPr lang="en-US"/>
          </a:p>
        </p:txBody>
      </p:sp>
    </p:spTree>
    <p:extLst>
      <p:ext uri="{BB962C8B-B14F-4D97-AF65-F5344CB8AC3E}">
        <p14:creationId xmlns:p14="http://schemas.microsoft.com/office/powerpoint/2010/main" val="1222436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166D9-671C-CE44-811B-3C1CEEBD00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194DFE-A9CD-A84B-9671-C465F7309F4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40EA2-5C70-E24F-9137-DA2C3C7D081D}"/>
              </a:ext>
            </a:extLst>
          </p:cNvPr>
          <p:cNvSpPr>
            <a:spLocks noGrp="1"/>
          </p:cNvSpPr>
          <p:nvPr>
            <p:ph type="dt" sz="half" idx="10"/>
          </p:nvPr>
        </p:nvSpPr>
        <p:spPr/>
        <p:txBody>
          <a:bodyPr/>
          <a:lstStyle/>
          <a:p>
            <a:fld id="{B867D345-1616-034D-A506-9BAE6A168538}" type="datetimeFigureOut">
              <a:rPr lang="en-US" smtClean="0"/>
              <a:t>4/5/19</a:t>
            </a:fld>
            <a:endParaRPr lang="en-US"/>
          </a:p>
        </p:txBody>
      </p:sp>
      <p:sp>
        <p:nvSpPr>
          <p:cNvPr id="5" name="Footer Placeholder 4">
            <a:extLst>
              <a:ext uri="{FF2B5EF4-FFF2-40B4-BE49-F238E27FC236}">
                <a16:creationId xmlns:a16="http://schemas.microsoft.com/office/drawing/2014/main" id="{0994AA13-E366-3D46-93C3-C118998316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0E599-B546-E544-9CF3-3F81B23B329F}"/>
              </a:ext>
            </a:extLst>
          </p:cNvPr>
          <p:cNvSpPr>
            <a:spLocks noGrp="1"/>
          </p:cNvSpPr>
          <p:nvPr>
            <p:ph type="sldNum" sz="quarter" idx="12"/>
          </p:nvPr>
        </p:nvSpPr>
        <p:spPr/>
        <p:txBody>
          <a:bodyPr/>
          <a:lstStyle/>
          <a:p>
            <a:fld id="{09409A3C-B863-0143-A626-27A8A2605296}" type="slidenum">
              <a:rPr lang="en-US" smtClean="0"/>
              <a:t>‹#›</a:t>
            </a:fld>
            <a:endParaRPr lang="en-US"/>
          </a:p>
        </p:txBody>
      </p:sp>
    </p:spTree>
    <p:extLst>
      <p:ext uri="{BB962C8B-B14F-4D97-AF65-F5344CB8AC3E}">
        <p14:creationId xmlns:p14="http://schemas.microsoft.com/office/powerpoint/2010/main" val="532076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06F2A-C91E-0248-B208-D50511E39C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33914-609A-4A4D-BAB4-2BFD582005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F135C0-CD4E-5847-9D8A-7D24229D8A4D}"/>
              </a:ext>
            </a:extLst>
          </p:cNvPr>
          <p:cNvSpPr>
            <a:spLocks noGrp="1"/>
          </p:cNvSpPr>
          <p:nvPr>
            <p:ph type="dt" sz="half" idx="10"/>
          </p:nvPr>
        </p:nvSpPr>
        <p:spPr/>
        <p:txBody>
          <a:bodyPr/>
          <a:lstStyle/>
          <a:p>
            <a:fld id="{B867D345-1616-034D-A506-9BAE6A168538}" type="datetimeFigureOut">
              <a:rPr lang="en-US" smtClean="0"/>
              <a:t>4/5/19</a:t>
            </a:fld>
            <a:endParaRPr lang="en-US"/>
          </a:p>
        </p:txBody>
      </p:sp>
      <p:sp>
        <p:nvSpPr>
          <p:cNvPr id="5" name="Footer Placeholder 4">
            <a:extLst>
              <a:ext uri="{FF2B5EF4-FFF2-40B4-BE49-F238E27FC236}">
                <a16:creationId xmlns:a16="http://schemas.microsoft.com/office/drawing/2014/main" id="{6B3C4485-2655-C94B-9038-F9479A2E6D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5257DE-D7B0-3B45-A734-26E4A7186FAD}"/>
              </a:ext>
            </a:extLst>
          </p:cNvPr>
          <p:cNvSpPr>
            <a:spLocks noGrp="1"/>
          </p:cNvSpPr>
          <p:nvPr>
            <p:ph type="sldNum" sz="quarter" idx="12"/>
          </p:nvPr>
        </p:nvSpPr>
        <p:spPr/>
        <p:txBody>
          <a:bodyPr/>
          <a:lstStyle/>
          <a:p>
            <a:fld id="{09409A3C-B863-0143-A626-27A8A2605296}" type="slidenum">
              <a:rPr lang="en-US" smtClean="0"/>
              <a:t>‹#›</a:t>
            </a:fld>
            <a:endParaRPr lang="en-US"/>
          </a:p>
        </p:txBody>
      </p:sp>
    </p:spTree>
    <p:extLst>
      <p:ext uri="{BB962C8B-B14F-4D97-AF65-F5344CB8AC3E}">
        <p14:creationId xmlns:p14="http://schemas.microsoft.com/office/powerpoint/2010/main" val="244731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A25A1-2F72-EE41-AC1B-358D3F2880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D3906C-A96C-7F4D-B7EB-87229A05148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100FCB-5D31-DB4D-9A94-FF54B294344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6E1E7A-61D8-2242-B3BD-6B12C13823F2}"/>
              </a:ext>
            </a:extLst>
          </p:cNvPr>
          <p:cNvSpPr>
            <a:spLocks noGrp="1"/>
          </p:cNvSpPr>
          <p:nvPr>
            <p:ph type="dt" sz="half" idx="10"/>
          </p:nvPr>
        </p:nvSpPr>
        <p:spPr/>
        <p:txBody>
          <a:bodyPr/>
          <a:lstStyle/>
          <a:p>
            <a:fld id="{B867D345-1616-034D-A506-9BAE6A168538}" type="datetimeFigureOut">
              <a:rPr lang="en-US" smtClean="0"/>
              <a:t>4/5/19</a:t>
            </a:fld>
            <a:endParaRPr lang="en-US"/>
          </a:p>
        </p:txBody>
      </p:sp>
      <p:sp>
        <p:nvSpPr>
          <p:cNvPr id="6" name="Footer Placeholder 5">
            <a:extLst>
              <a:ext uri="{FF2B5EF4-FFF2-40B4-BE49-F238E27FC236}">
                <a16:creationId xmlns:a16="http://schemas.microsoft.com/office/drawing/2014/main" id="{595FFCDB-BBD0-2543-B488-D3DA74288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5A31B-DB94-384A-A8EF-89560ABF02E0}"/>
              </a:ext>
            </a:extLst>
          </p:cNvPr>
          <p:cNvSpPr>
            <a:spLocks noGrp="1"/>
          </p:cNvSpPr>
          <p:nvPr>
            <p:ph type="sldNum" sz="quarter" idx="12"/>
          </p:nvPr>
        </p:nvSpPr>
        <p:spPr/>
        <p:txBody>
          <a:bodyPr/>
          <a:lstStyle/>
          <a:p>
            <a:fld id="{09409A3C-B863-0143-A626-27A8A2605296}" type="slidenum">
              <a:rPr lang="en-US" smtClean="0"/>
              <a:t>‹#›</a:t>
            </a:fld>
            <a:endParaRPr lang="en-US"/>
          </a:p>
        </p:txBody>
      </p:sp>
    </p:spTree>
    <p:extLst>
      <p:ext uri="{BB962C8B-B14F-4D97-AF65-F5344CB8AC3E}">
        <p14:creationId xmlns:p14="http://schemas.microsoft.com/office/powerpoint/2010/main" val="269415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946D5-6BEA-2348-8BC4-EE01D366A9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411FB3-C2F5-0A46-AFF9-87AAA79011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894C4C-63A7-384C-9CCB-7F99B796855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5286EF-EEAE-B14E-9D0B-01EAB4B91E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CEF2C7-0150-4240-B0A6-09B54F9774A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2DB047-967A-3E42-9B7F-1B85FC1599DD}"/>
              </a:ext>
            </a:extLst>
          </p:cNvPr>
          <p:cNvSpPr>
            <a:spLocks noGrp="1"/>
          </p:cNvSpPr>
          <p:nvPr>
            <p:ph type="dt" sz="half" idx="10"/>
          </p:nvPr>
        </p:nvSpPr>
        <p:spPr/>
        <p:txBody>
          <a:bodyPr/>
          <a:lstStyle/>
          <a:p>
            <a:fld id="{B867D345-1616-034D-A506-9BAE6A168538}" type="datetimeFigureOut">
              <a:rPr lang="en-US" smtClean="0"/>
              <a:t>4/5/19</a:t>
            </a:fld>
            <a:endParaRPr lang="en-US"/>
          </a:p>
        </p:txBody>
      </p:sp>
      <p:sp>
        <p:nvSpPr>
          <p:cNvPr id="8" name="Footer Placeholder 7">
            <a:extLst>
              <a:ext uri="{FF2B5EF4-FFF2-40B4-BE49-F238E27FC236}">
                <a16:creationId xmlns:a16="http://schemas.microsoft.com/office/drawing/2014/main" id="{40E16203-9BF5-4343-B5FC-46ADBCA832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122B10-9C94-4743-9CFB-976106D08040}"/>
              </a:ext>
            </a:extLst>
          </p:cNvPr>
          <p:cNvSpPr>
            <a:spLocks noGrp="1"/>
          </p:cNvSpPr>
          <p:nvPr>
            <p:ph type="sldNum" sz="quarter" idx="12"/>
          </p:nvPr>
        </p:nvSpPr>
        <p:spPr/>
        <p:txBody>
          <a:bodyPr/>
          <a:lstStyle/>
          <a:p>
            <a:fld id="{09409A3C-B863-0143-A626-27A8A2605296}" type="slidenum">
              <a:rPr lang="en-US" smtClean="0"/>
              <a:t>‹#›</a:t>
            </a:fld>
            <a:endParaRPr lang="en-US"/>
          </a:p>
        </p:txBody>
      </p:sp>
    </p:spTree>
    <p:extLst>
      <p:ext uri="{BB962C8B-B14F-4D97-AF65-F5344CB8AC3E}">
        <p14:creationId xmlns:p14="http://schemas.microsoft.com/office/powerpoint/2010/main" val="34727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1B53-269A-1845-A6F9-05D90B2E94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073AD5-692C-E94D-BFCF-5D2FCE821456}"/>
              </a:ext>
            </a:extLst>
          </p:cNvPr>
          <p:cNvSpPr>
            <a:spLocks noGrp="1"/>
          </p:cNvSpPr>
          <p:nvPr>
            <p:ph type="dt" sz="half" idx="10"/>
          </p:nvPr>
        </p:nvSpPr>
        <p:spPr/>
        <p:txBody>
          <a:bodyPr/>
          <a:lstStyle/>
          <a:p>
            <a:fld id="{B867D345-1616-034D-A506-9BAE6A168538}" type="datetimeFigureOut">
              <a:rPr lang="en-US" smtClean="0"/>
              <a:t>4/5/19</a:t>
            </a:fld>
            <a:endParaRPr lang="en-US"/>
          </a:p>
        </p:txBody>
      </p:sp>
      <p:sp>
        <p:nvSpPr>
          <p:cNvPr id="4" name="Footer Placeholder 3">
            <a:extLst>
              <a:ext uri="{FF2B5EF4-FFF2-40B4-BE49-F238E27FC236}">
                <a16:creationId xmlns:a16="http://schemas.microsoft.com/office/drawing/2014/main" id="{6DF55A47-CC9B-AB49-91DF-97DC86D2B3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DB6983-FDDE-0C4D-AEBB-51E8F7D562FE}"/>
              </a:ext>
            </a:extLst>
          </p:cNvPr>
          <p:cNvSpPr>
            <a:spLocks noGrp="1"/>
          </p:cNvSpPr>
          <p:nvPr>
            <p:ph type="sldNum" sz="quarter" idx="12"/>
          </p:nvPr>
        </p:nvSpPr>
        <p:spPr/>
        <p:txBody>
          <a:bodyPr/>
          <a:lstStyle/>
          <a:p>
            <a:fld id="{09409A3C-B863-0143-A626-27A8A2605296}" type="slidenum">
              <a:rPr lang="en-US" smtClean="0"/>
              <a:t>‹#›</a:t>
            </a:fld>
            <a:endParaRPr lang="en-US"/>
          </a:p>
        </p:txBody>
      </p:sp>
    </p:spTree>
    <p:extLst>
      <p:ext uri="{BB962C8B-B14F-4D97-AF65-F5344CB8AC3E}">
        <p14:creationId xmlns:p14="http://schemas.microsoft.com/office/powerpoint/2010/main" val="3267408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75E057-B3AC-4A4C-B12C-B8BE67FE7EC2}"/>
              </a:ext>
            </a:extLst>
          </p:cNvPr>
          <p:cNvSpPr>
            <a:spLocks noGrp="1"/>
          </p:cNvSpPr>
          <p:nvPr>
            <p:ph type="dt" sz="half" idx="10"/>
          </p:nvPr>
        </p:nvSpPr>
        <p:spPr/>
        <p:txBody>
          <a:bodyPr/>
          <a:lstStyle/>
          <a:p>
            <a:fld id="{B867D345-1616-034D-A506-9BAE6A168538}" type="datetimeFigureOut">
              <a:rPr lang="en-US" smtClean="0"/>
              <a:t>4/5/19</a:t>
            </a:fld>
            <a:endParaRPr lang="en-US"/>
          </a:p>
        </p:txBody>
      </p:sp>
      <p:sp>
        <p:nvSpPr>
          <p:cNvPr id="3" name="Footer Placeholder 2">
            <a:extLst>
              <a:ext uri="{FF2B5EF4-FFF2-40B4-BE49-F238E27FC236}">
                <a16:creationId xmlns:a16="http://schemas.microsoft.com/office/drawing/2014/main" id="{F4C93265-B483-2346-86A3-1F82CBF6BD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404A55-53C9-AA4A-93C9-9863EEE0F4BB}"/>
              </a:ext>
            </a:extLst>
          </p:cNvPr>
          <p:cNvSpPr>
            <a:spLocks noGrp="1"/>
          </p:cNvSpPr>
          <p:nvPr>
            <p:ph type="sldNum" sz="quarter" idx="12"/>
          </p:nvPr>
        </p:nvSpPr>
        <p:spPr/>
        <p:txBody>
          <a:bodyPr/>
          <a:lstStyle/>
          <a:p>
            <a:fld id="{09409A3C-B863-0143-A626-27A8A2605296}" type="slidenum">
              <a:rPr lang="en-US" smtClean="0"/>
              <a:t>‹#›</a:t>
            </a:fld>
            <a:endParaRPr lang="en-US"/>
          </a:p>
        </p:txBody>
      </p:sp>
    </p:spTree>
    <p:extLst>
      <p:ext uri="{BB962C8B-B14F-4D97-AF65-F5344CB8AC3E}">
        <p14:creationId xmlns:p14="http://schemas.microsoft.com/office/powerpoint/2010/main" val="51787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E389-A020-E34A-B662-1BC800942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6035362-9008-4B43-BCDB-0F95249C0C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1CB469-FB4D-8543-BF25-BE96531756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CB581A-12DB-D145-8A13-7AB591845F09}"/>
              </a:ext>
            </a:extLst>
          </p:cNvPr>
          <p:cNvSpPr>
            <a:spLocks noGrp="1"/>
          </p:cNvSpPr>
          <p:nvPr>
            <p:ph type="dt" sz="half" idx="10"/>
          </p:nvPr>
        </p:nvSpPr>
        <p:spPr/>
        <p:txBody>
          <a:bodyPr/>
          <a:lstStyle/>
          <a:p>
            <a:fld id="{B867D345-1616-034D-A506-9BAE6A168538}" type="datetimeFigureOut">
              <a:rPr lang="en-US" smtClean="0"/>
              <a:t>4/5/19</a:t>
            </a:fld>
            <a:endParaRPr lang="en-US"/>
          </a:p>
        </p:txBody>
      </p:sp>
      <p:sp>
        <p:nvSpPr>
          <p:cNvPr id="6" name="Footer Placeholder 5">
            <a:extLst>
              <a:ext uri="{FF2B5EF4-FFF2-40B4-BE49-F238E27FC236}">
                <a16:creationId xmlns:a16="http://schemas.microsoft.com/office/drawing/2014/main" id="{9A68A2AA-E3D8-2741-B640-92B93802BE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C4B89D-57AE-C844-9446-E40FCEBF10E0}"/>
              </a:ext>
            </a:extLst>
          </p:cNvPr>
          <p:cNvSpPr>
            <a:spLocks noGrp="1"/>
          </p:cNvSpPr>
          <p:nvPr>
            <p:ph type="sldNum" sz="quarter" idx="12"/>
          </p:nvPr>
        </p:nvSpPr>
        <p:spPr/>
        <p:txBody>
          <a:bodyPr/>
          <a:lstStyle/>
          <a:p>
            <a:fld id="{09409A3C-B863-0143-A626-27A8A2605296}" type="slidenum">
              <a:rPr lang="en-US" smtClean="0"/>
              <a:t>‹#›</a:t>
            </a:fld>
            <a:endParaRPr lang="en-US"/>
          </a:p>
        </p:txBody>
      </p:sp>
    </p:spTree>
    <p:extLst>
      <p:ext uri="{BB962C8B-B14F-4D97-AF65-F5344CB8AC3E}">
        <p14:creationId xmlns:p14="http://schemas.microsoft.com/office/powerpoint/2010/main" val="3766941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757C-4F47-8844-8F08-65C3AE811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A2EA9B-D0CB-5149-90A2-3C648307A4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613BFB-5A8A-6847-8E0E-03ED699F3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117DA3-752E-4E41-819B-83785507A59D}"/>
              </a:ext>
            </a:extLst>
          </p:cNvPr>
          <p:cNvSpPr>
            <a:spLocks noGrp="1"/>
          </p:cNvSpPr>
          <p:nvPr>
            <p:ph type="dt" sz="half" idx="10"/>
          </p:nvPr>
        </p:nvSpPr>
        <p:spPr/>
        <p:txBody>
          <a:bodyPr/>
          <a:lstStyle/>
          <a:p>
            <a:fld id="{B867D345-1616-034D-A506-9BAE6A168538}" type="datetimeFigureOut">
              <a:rPr lang="en-US" smtClean="0"/>
              <a:t>4/5/19</a:t>
            </a:fld>
            <a:endParaRPr lang="en-US"/>
          </a:p>
        </p:txBody>
      </p:sp>
      <p:sp>
        <p:nvSpPr>
          <p:cNvPr id="6" name="Footer Placeholder 5">
            <a:extLst>
              <a:ext uri="{FF2B5EF4-FFF2-40B4-BE49-F238E27FC236}">
                <a16:creationId xmlns:a16="http://schemas.microsoft.com/office/drawing/2014/main" id="{DD1B847B-1888-AA47-986F-16A2A510E4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47468E-C6AB-4C48-8EEF-53DE8A0EE9A8}"/>
              </a:ext>
            </a:extLst>
          </p:cNvPr>
          <p:cNvSpPr>
            <a:spLocks noGrp="1"/>
          </p:cNvSpPr>
          <p:nvPr>
            <p:ph type="sldNum" sz="quarter" idx="12"/>
          </p:nvPr>
        </p:nvSpPr>
        <p:spPr/>
        <p:txBody>
          <a:bodyPr/>
          <a:lstStyle/>
          <a:p>
            <a:fld id="{09409A3C-B863-0143-A626-27A8A2605296}" type="slidenum">
              <a:rPr lang="en-US" smtClean="0"/>
              <a:t>‹#›</a:t>
            </a:fld>
            <a:endParaRPr lang="en-US"/>
          </a:p>
        </p:txBody>
      </p:sp>
    </p:spTree>
    <p:extLst>
      <p:ext uri="{BB962C8B-B14F-4D97-AF65-F5344CB8AC3E}">
        <p14:creationId xmlns:p14="http://schemas.microsoft.com/office/powerpoint/2010/main" val="1656831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4F0709-1084-8D4C-9753-87866F8141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51FB92-16C7-994A-BBED-FEA00012E4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96934-928B-3144-B5C0-D6D2A9FC1F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67D345-1616-034D-A506-9BAE6A168538}" type="datetimeFigureOut">
              <a:rPr lang="en-US" smtClean="0"/>
              <a:t>4/5/19</a:t>
            </a:fld>
            <a:endParaRPr lang="en-US"/>
          </a:p>
        </p:txBody>
      </p:sp>
      <p:sp>
        <p:nvSpPr>
          <p:cNvPr id="5" name="Footer Placeholder 4">
            <a:extLst>
              <a:ext uri="{FF2B5EF4-FFF2-40B4-BE49-F238E27FC236}">
                <a16:creationId xmlns:a16="http://schemas.microsoft.com/office/drawing/2014/main" id="{39CCB1B2-EBD9-4141-BE28-7FBC2D25ED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41D347-7F63-6745-BD8F-5A2EA672F7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409A3C-B863-0143-A626-27A8A2605296}" type="slidenum">
              <a:rPr lang="en-US" smtClean="0"/>
              <a:t>‹#›</a:t>
            </a:fld>
            <a:endParaRPr lang="en-US"/>
          </a:p>
        </p:txBody>
      </p:sp>
    </p:spTree>
    <p:extLst>
      <p:ext uri="{BB962C8B-B14F-4D97-AF65-F5344CB8AC3E}">
        <p14:creationId xmlns:p14="http://schemas.microsoft.com/office/powerpoint/2010/main" val="1546707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9CD53-2FD6-6344-9177-3885F6B3A24C}"/>
              </a:ext>
            </a:extLst>
          </p:cNvPr>
          <p:cNvSpPr>
            <a:spLocks noGrp="1"/>
          </p:cNvSpPr>
          <p:nvPr>
            <p:ph type="ctrTitle"/>
          </p:nvPr>
        </p:nvSpPr>
        <p:spPr/>
        <p:txBody>
          <a:bodyPr/>
          <a:lstStyle/>
          <a:p>
            <a:r>
              <a:rPr lang="en-US" dirty="0"/>
              <a:t>EECS151/251A Discussion 9</a:t>
            </a:r>
          </a:p>
        </p:txBody>
      </p:sp>
      <p:sp>
        <p:nvSpPr>
          <p:cNvPr id="3" name="Subtitle 2">
            <a:extLst>
              <a:ext uri="{FF2B5EF4-FFF2-40B4-BE49-F238E27FC236}">
                <a16:creationId xmlns:a16="http://schemas.microsoft.com/office/drawing/2014/main" id="{564DCF52-A1E4-504F-97C4-E78CC3BCCC96}"/>
              </a:ext>
            </a:extLst>
          </p:cNvPr>
          <p:cNvSpPr>
            <a:spLocks noGrp="1"/>
          </p:cNvSpPr>
          <p:nvPr>
            <p:ph type="subTitle" idx="1"/>
          </p:nvPr>
        </p:nvSpPr>
        <p:spPr/>
        <p:txBody>
          <a:bodyPr/>
          <a:lstStyle/>
          <a:p>
            <a:r>
              <a:rPr lang="en-US" dirty="0"/>
              <a:t>Christopher </a:t>
            </a:r>
            <a:r>
              <a:rPr lang="en-US" dirty="0" err="1"/>
              <a:t>Yarp</a:t>
            </a:r>
            <a:endParaRPr lang="en-US" dirty="0"/>
          </a:p>
          <a:p>
            <a:r>
              <a:rPr lang="en-US" dirty="0"/>
              <a:t>Apr. 5, 2019</a:t>
            </a:r>
          </a:p>
        </p:txBody>
      </p:sp>
    </p:spTree>
    <p:extLst>
      <p:ext uri="{BB962C8B-B14F-4D97-AF65-F5344CB8AC3E}">
        <p14:creationId xmlns:p14="http://schemas.microsoft.com/office/powerpoint/2010/main" val="1386342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60FC0-20CF-8E40-92C2-D7D16362AAC5}"/>
              </a:ext>
            </a:extLst>
          </p:cNvPr>
          <p:cNvSpPr>
            <a:spLocks noGrp="1"/>
          </p:cNvSpPr>
          <p:nvPr>
            <p:ph type="title"/>
          </p:nvPr>
        </p:nvSpPr>
        <p:spPr/>
        <p:txBody>
          <a:bodyPr/>
          <a:lstStyle/>
          <a:p>
            <a:r>
              <a:rPr lang="en-US" dirty="0"/>
              <a:t>The 5 Stage Pipeline</a:t>
            </a:r>
          </a:p>
        </p:txBody>
      </p:sp>
      <p:sp>
        <p:nvSpPr>
          <p:cNvPr id="3" name="Content Placeholder 2">
            <a:extLst>
              <a:ext uri="{FF2B5EF4-FFF2-40B4-BE49-F238E27FC236}">
                <a16:creationId xmlns:a16="http://schemas.microsoft.com/office/drawing/2014/main" id="{108A51CC-EB3C-AB4F-80B6-BD3CE8BB84A8}"/>
              </a:ext>
            </a:extLst>
          </p:cNvPr>
          <p:cNvSpPr>
            <a:spLocks noGrp="1"/>
          </p:cNvSpPr>
          <p:nvPr>
            <p:ph idx="1"/>
          </p:nvPr>
        </p:nvSpPr>
        <p:spPr/>
        <p:txBody>
          <a:bodyPr>
            <a:normAutofit fontScale="85000" lnSpcReduction="20000"/>
          </a:bodyPr>
          <a:lstStyle/>
          <a:p>
            <a:r>
              <a:rPr lang="en-US" dirty="0"/>
              <a:t>In general, most RISC Load/Store style processors need to accomplish 5 tasks when executing an instruction.  Each task can be made into a separate pipeline stage (the 5 stage pipeline).</a:t>
            </a:r>
          </a:p>
          <a:p>
            <a:pPr lvl="1"/>
            <a:r>
              <a:rPr lang="en-US" dirty="0"/>
              <a:t>IF (Instruction Fetch): Fetch the Instruction from Memory</a:t>
            </a:r>
          </a:p>
          <a:p>
            <a:pPr lvl="1"/>
            <a:r>
              <a:rPr lang="en-US" dirty="0"/>
              <a:t>ID (Instruction Decode): Decode what the instruction does, set control signals for the instruction, fetch relevant values from the register file</a:t>
            </a:r>
          </a:p>
          <a:p>
            <a:pPr lvl="1"/>
            <a:r>
              <a:rPr lang="en-US" dirty="0"/>
              <a:t>EX or X (Execute): Execute the instruction if it is an arithmetic instruction (using the ALU).  Compute addresses for memory load/store commands.  Determine if a branch is taken or not.</a:t>
            </a:r>
          </a:p>
          <a:p>
            <a:pPr lvl="1"/>
            <a:r>
              <a:rPr lang="en-US" dirty="0"/>
              <a:t>MEM or M: Read from memory if the instruction is a load, write to memory if the instruction is a store </a:t>
            </a:r>
          </a:p>
          <a:p>
            <a:pPr lvl="1"/>
            <a:r>
              <a:rPr lang="en-US" dirty="0"/>
              <a:t>WB (Write Back, or Register Write): Write the value computed by the ALU (for arithmetic instructions) or a value read from memory (load instructions) into the register file.</a:t>
            </a:r>
          </a:p>
          <a:p>
            <a:r>
              <a:rPr lang="en-US" dirty="0"/>
              <a:t>In the labs and in the HW, we ask for a 3 stage pipeline.  Some of these functions need to me merged together</a:t>
            </a:r>
          </a:p>
          <a:p>
            <a:pPr lvl="1"/>
            <a:endParaRPr lang="en-US" dirty="0"/>
          </a:p>
        </p:txBody>
      </p:sp>
    </p:spTree>
    <p:extLst>
      <p:ext uri="{BB962C8B-B14F-4D97-AF65-F5344CB8AC3E}">
        <p14:creationId xmlns:p14="http://schemas.microsoft.com/office/powerpoint/2010/main" val="78203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A090-F630-3D4B-BB1A-442512D82C4A}"/>
              </a:ext>
            </a:extLst>
          </p:cNvPr>
          <p:cNvSpPr>
            <a:spLocks noGrp="1"/>
          </p:cNvSpPr>
          <p:nvPr>
            <p:ph type="title"/>
          </p:nvPr>
        </p:nvSpPr>
        <p:spPr/>
        <p:txBody>
          <a:bodyPr/>
          <a:lstStyle/>
          <a:p>
            <a:r>
              <a:rPr lang="en-US" dirty="0"/>
              <a:t>Pipelining for Speed</a:t>
            </a:r>
          </a:p>
        </p:txBody>
      </p:sp>
      <p:pic>
        <p:nvPicPr>
          <p:cNvPr id="11" name="Content Placeholder 10">
            <a:extLst>
              <a:ext uri="{FF2B5EF4-FFF2-40B4-BE49-F238E27FC236}">
                <a16:creationId xmlns:a16="http://schemas.microsoft.com/office/drawing/2014/main" id="{BD2417FC-AF92-C648-BAC1-7158E1C83702}"/>
              </a:ext>
            </a:extLst>
          </p:cNvPr>
          <p:cNvPicPr>
            <a:picLocks noGrp="1" noChangeAspect="1"/>
          </p:cNvPicPr>
          <p:nvPr>
            <p:ph idx="1"/>
          </p:nvPr>
        </p:nvPicPr>
        <p:blipFill>
          <a:blip r:embed="rId2"/>
          <a:stretch>
            <a:fillRect/>
          </a:stretch>
        </p:blipFill>
        <p:spPr>
          <a:xfrm>
            <a:off x="2009614" y="1509850"/>
            <a:ext cx="8172772" cy="4982888"/>
          </a:xfrm>
        </p:spPr>
      </p:pic>
      <p:sp>
        <p:nvSpPr>
          <p:cNvPr id="13" name="TextBox 12">
            <a:extLst>
              <a:ext uri="{FF2B5EF4-FFF2-40B4-BE49-F238E27FC236}">
                <a16:creationId xmlns:a16="http://schemas.microsoft.com/office/drawing/2014/main" id="{585B4BA3-3E39-8E4D-A7D7-60A4CF97FCF5}"/>
              </a:ext>
            </a:extLst>
          </p:cNvPr>
          <p:cNvSpPr txBox="1"/>
          <p:nvPr/>
        </p:nvSpPr>
        <p:spPr>
          <a:xfrm>
            <a:off x="8022282" y="5618922"/>
            <a:ext cx="2160104" cy="646331"/>
          </a:xfrm>
          <a:prstGeom prst="rect">
            <a:avLst/>
          </a:prstGeom>
          <a:noFill/>
        </p:spPr>
        <p:txBody>
          <a:bodyPr wrap="square" rtlCol="0">
            <a:spAutoFit/>
          </a:bodyPr>
          <a:lstStyle/>
          <a:p>
            <a:r>
              <a:rPr lang="en-US" dirty="0">
                <a:solidFill>
                  <a:srgbClr val="FF0000"/>
                </a:solidFill>
              </a:rPr>
              <a:t>Note the control signals are pipelined</a:t>
            </a:r>
          </a:p>
        </p:txBody>
      </p:sp>
      <p:sp>
        <p:nvSpPr>
          <p:cNvPr id="14" name="TextBox 13">
            <a:extLst>
              <a:ext uri="{FF2B5EF4-FFF2-40B4-BE49-F238E27FC236}">
                <a16:creationId xmlns:a16="http://schemas.microsoft.com/office/drawing/2014/main" id="{15B0988B-02BF-5548-8C23-6208EE0F3933}"/>
              </a:ext>
            </a:extLst>
          </p:cNvPr>
          <p:cNvSpPr txBox="1"/>
          <p:nvPr/>
        </p:nvSpPr>
        <p:spPr>
          <a:xfrm>
            <a:off x="7404146" y="1250433"/>
            <a:ext cx="2778240" cy="369332"/>
          </a:xfrm>
          <a:prstGeom prst="rect">
            <a:avLst/>
          </a:prstGeom>
          <a:noFill/>
        </p:spPr>
        <p:txBody>
          <a:bodyPr wrap="square" rtlCol="0">
            <a:spAutoFit/>
          </a:bodyPr>
          <a:lstStyle/>
          <a:p>
            <a:r>
              <a:rPr lang="en-US" dirty="0" err="1">
                <a:solidFill>
                  <a:srgbClr val="FF0000"/>
                </a:solidFill>
              </a:rPr>
              <a:t>rd</a:t>
            </a:r>
            <a:r>
              <a:rPr lang="en-US" dirty="0">
                <a:solidFill>
                  <a:srgbClr val="FF0000"/>
                </a:solidFill>
              </a:rPr>
              <a:t> address is also pipelined</a:t>
            </a:r>
          </a:p>
        </p:txBody>
      </p:sp>
    </p:spTree>
    <p:extLst>
      <p:ext uri="{BB962C8B-B14F-4D97-AF65-F5344CB8AC3E}">
        <p14:creationId xmlns:p14="http://schemas.microsoft.com/office/powerpoint/2010/main" val="998211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A090-F630-3D4B-BB1A-442512D82C4A}"/>
              </a:ext>
            </a:extLst>
          </p:cNvPr>
          <p:cNvSpPr>
            <a:spLocks noGrp="1"/>
          </p:cNvSpPr>
          <p:nvPr>
            <p:ph type="title"/>
          </p:nvPr>
        </p:nvSpPr>
        <p:spPr/>
        <p:txBody>
          <a:bodyPr/>
          <a:lstStyle/>
          <a:p>
            <a:r>
              <a:rPr lang="en-US" dirty="0"/>
              <a:t>Pipelining for Speed</a:t>
            </a:r>
          </a:p>
        </p:txBody>
      </p:sp>
      <p:pic>
        <p:nvPicPr>
          <p:cNvPr id="6" name="Content Placeholder 5">
            <a:extLst>
              <a:ext uri="{FF2B5EF4-FFF2-40B4-BE49-F238E27FC236}">
                <a16:creationId xmlns:a16="http://schemas.microsoft.com/office/drawing/2014/main" id="{CF2F06FA-C6C9-4244-A93B-3F6BEAA00572}"/>
              </a:ext>
            </a:extLst>
          </p:cNvPr>
          <p:cNvPicPr>
            <a:picLocks noGrp="1" noChangeAspect="1"/>
          </p:cNvPicPr>
          <p:nvPr>
            <p:ph idx="1"/>
          </p:nvPr>
        </p:nvPicPr>
        <p:blipFill>
          <a:blip r:embed="rId3"/>
          <a:stretch>
            <a:fillRect/>
          </a:stretch>
        </p:blipFill>
        <p:spPr>
          <a:xfrm>
            <a:off x="1916624" y="1495748"/>
            <a:ext cx="8358752" cy="5011092"/>
          </a:xfrm>
        </p:spPr>
      </p:pic>
    </p:spTree>
    <p:extLst>
      <p:ext uri="{BB962C8B-B14F-4D97-AF65-F5344CB8AC3E}">
        <p14:creationId xmlns:p14="http://schemas.microsoft.com/office/powerpoint/2010/main" val="1424494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A090-F630-3D4B-BB1A-442512D82C4A}"/>
              </a:ext>
            </a:extLst>
          </p:cNvPr>
          <p:cNvSpPr>
            <a:spLocks noGrp="1"/>
          </p:cNvSpPr>
          <p:nvPr>
            <p:ph type="title"/>
          </p:nvPr>
        </p:nvSpPr>
        <p:spPr/>
        <p:txBody>
          <a:bodyPr/>
          <a:lstStyle/>
          <a:p>
            <a:r>
              <a:rPr lang="en-US" dirty="0"/>
              <a:t>Data Hazard</a:t>
            </a:r>
          </a:p>
        </p:txBody>
      </p:sp>
      <p:pic>
        <p:nvPicPr>
          <p:cNvPr id="6" name="Content Placeholder 5">
            <a:extLst>
              <a:ext uri="{FF2B5EF4-FFF2-40B4-BE49-F238E27FC236}">
                <a16:creationId xmlns:a16="http://schemas.microsoft.com/office/drawing/2014/main" id="{CF2F06FA-C6C9-4244-A93B-3F6BEAA00572}"/>
              </a:ext>
            </a:extLst>
          </p:cNvPr>
          <p:cNvPicPr>
            <a:picLocks noGrp="1" noChangeAspect="1"/>
          </p:cNvPicPr>
          <p:nvPr>
            <p:ph idx="1"/>
          </p:nvPr>
        </p:nvPicPr>
        <p:blipFill>
          <a:blip r:embed="rId3"/>
          <a:stretch>
            <a:fillRect/>
          </a:stretch>
        </p:blipFill>
        <p:spPr>
          <a:xfrm>
            <a:off x="2189018" y="1659049"/>
            <a:ext cx="7813964" cy="4684490"/>
          </a:xfrm>
        </p:spPr>
      </p:pic>
      <p:sp>
        <p:nvSpPr>
          <p:cNvPr id="3" name="TextBox 2">
            <a:extLst>
              <a:ext uri="{FF2B5EF4-FFF2-40B4-BE49-F238E27FC236}">
                <a16:creationId xmlns:a16="http://schemas.microsoft.com/office/drawing/2014/main" id="{34A686FA-06C8-F14B-92AE-A377F528CB9D}"/>
              </a:ext>
            </a:extLst>
          </p:cNvPr>
          <p:cNvSpPr txBox="1"/>
          <p:nvPr/>
        </p:nvSpPr>
        <p:spPr>
          <a:xfrm>
            <a:off x="4114800" y="6343539"/>
            <a:ext cx="1383712" cy="369332"/>
          </a:xfrm>
          <a:prstGeom prst="rect">
            <a:avLst/>
          </a:prstGeom>
          <a:noFill/>
        </p:spPr>
        <p:txBody>
          <a:bodyPr wrap="none" rtlCol="0">
            <a:spAutoFit/>
          </a:bodyPr>
          <a:lstStyle/>
          <a:p>
            <a:r>
              <a:rPr lang="en-US" dirty="0">
                <a:solidFill>
                  <a:srgbClr val="3399CC"/>
                </a:solidFill>
              </a:rPr>
              <a:t>sub r5, </a:t>
            </a:r>
            <a:r>
              <a:rPr lang="en-US" dirty="0">
                <a:solidFill>
                  <a:srgbClr val="FF0000"/>
                </a:solidFill>
              </a:rPr>
              <a:t>r3</a:t>
            </a:r>
            <a:r>
              <a:rPr lang="en-US" dirty="0">
                <a:solidFill>
                  <a:srgbClr val="3399CC"/>
                </a:solidFill>
              </a:rPr>
              <a:t>, r4</a:t>
            </a:r>
          </a:p>
        </p:txBody>
      </p:sp>
      <p:sp>
        <p:nvSpPr>
          <p:cNvPr id="5" name="TextBox 4">
            <a:extLst>
              <a:ext uri="{FF2B5EF4-FFF2-40B4-BE49-F238E27FC236}">
                <a16:creationId xmlns:a16="http://schemas.microsoft.com/office/drawing/2014/main" id="{96FFE577-664C-2342-A342-8B65B532D8CE}"/>
              </a:ext>
            </a:extLst>
          </p:cNvPr>
          <p:cNvSpPr txBox="1"/>
          <p:nvPr/>
        </p:nvSpPr>
        <p:spPr>
          <a:xfrm>
            <a:off x="8021783" y="6343539"/>
            <a:ext cx="1404552" cy="369332"/>
          </a:xfrm>
          <a:prstGeom prst="rect">
            <a:avLst/>
          </a:prstGeom>
          <a:noFill/>
        </p:spPr>
        <p:txBody>
          <a:bodyPr wrap="none" rtlCol="0">
            <a:spAutoFit/>
          </a:bodyPr>
          <a:lstStyle/>
          <a:p>
            <a:r>
              <a:rPr lang="en-US" dirty="0">
                <a:solidFill>
                  <a:srgbClr val="983794"/>
                </a:solidFill>
              </a:rPr>
              <a:t>add </a:t>
            </a:r>
            <a:r>
              <a:rPr lang="en-US" dirty="0">
                <a:solidFill>
                  <a:srgbClr val="FF0000"/>
                </a:solidFill>
              </a:rPr>
              <a:t>r3</a:t>
            </a:r>
            <a:r>
              <a:rPr lang="en-US" dirty="0">
                <a:solidFill>
                  <a:srgbClr val="983794"/>
                </a:solidFill>
              </a:rPr>
              <a:t>, r1, r2</a:t>
            </a:r>
          </a:p>
        </p:txBody>
      </p:sp>
      <p:sp>
        <p:nvSpPr>
          <p:cNvPr id="4" name="TextBox 3">
            <a:extLst>
              <a:ext uri="{FF2B5EF4-FFF2-40B4-BE49-F238E27FC236}">
                <a16:creationId xmlns:a16="http://schemas.microsoft.com/office/drawing/2014/main" id="{8A03FCF2-FEF5-B24D-8CEC-34C9305827F5}"/>
              </a:ext>
            </a:extLst>
          </p:cNvPr>
          <p:cNvSpPr txBox="1"/>
          <p:nvPr/>
        </p:nvSpPr>
        <p:spPr>
          <a:xfrm>
            <a:off x="10002982" y="4001294"/>
            <a:ext cx="1930713" cy="2031325"/>
          </a:xfrm>
          <a:prstGeom prst="rect">
            <a:avLst/>
          </a:prstGeom>
          <a:noFill/>
        </p:spPr>
        <p:txBody>
          <a:bodyPr wrap="square" rtlCol="0">
            <a:spAutoFit/>
          </a:bodyPr>
          <a:lstStyle/>
          <a:p>
            <a:r>
              <a:rPr lang="en-US" dirty="0">
                <a:solidFill>
                  <a:srgbClr val="FF0000"/>
                </a:solidFill>
              </a:rPr>
              <a:t>Data Hazard</a:t>
            </a:r>
          </a:p>
          <a:p>
            <a:r>
              <a:rPr lang="en-US" dirty="0">
                <a:solidFill>
                  <a:srgbClr val="FF0000"/>
                </a:solidFill>
              </a:rPr>
              <a:t>The result of the add instruction will not be in the </a:t>
            </a:r>
            <a:r>
              <a:rPr lang="en-US" dirty="0" err="1">
                <a:solidFill>
                  <a:srgbClr val="FF0000"/>
                </a:solidFill>
              </a:rPr>
              <a:t>reg</a:t>
            </a:r>
            <a:r>
              <a:rPr lang="en-US" dirty="0">
                <a:solidFill>
                  <a:srgbClr val="FF0000"/>
                </a:solidFill>
              </a:rPr>
              <a:t> file when the sub instruction tries to read it</a:t>
            </a:r>
          </a:p>
        </p:txBody>
      </p:sp>
    </p:spTree>
    <p:extLst>
      <p:ext uri="{BB962C8B-B14F-4D97-AF65-F5344CB8AC3E}">
        <p14:creationId xmlns:p14="http://schemas.microsoft.com/office/powerpoint/2010/main" val="1164130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7EAA-C417-5D4A-BE90-246A62021EF9}"/>
              </a:ext>
            </a:extLst>
          </p:cNvPr>
          <p:cNvSpPr>
            <a:spLocks noGrp="1"/>
          </p:cNvSpPr>
          <p:nvPr>
            <p:ph type="title"/>
          </p:nvPr>
        </p:nvSpPr>
        <p:spPr/>
        <p:txBody>
          <a:bodyPr/>
          <a:lstStyle/>
          <a:p>
            <a:r>
              <a:rPr lang="en-US" dirty="0"/>
              <a:t>Data Hazards &amp; Load Hazards</a:t>
            </a:r>
          </a:p>
        </p:txBody>
      </p:sp>
      <p:sp>
        <p:nvSpPr>
          <p:cNvPr id="3" name="Content Placeholder 2">
            <a:extLst>
              <a:ext uri="{FF2B5EF4-FFF2-40B4-BE49-F238E27FC236}">
                <a16:creationId xmlns:a16="http://schemas.microsoft.com/office/drawing/2014/main" id="{5B776144-4553-CC44-B59E-3F4E55ABF2A5}"/>
              </a:ext>
            </a:extLst>
          </p:cNvPr>
          <p:cNvSpPr>
            <a:spLocks noGrp="1"/>
          </p:cNvSpPr>
          <p:nvPr>
            <p:ph idx="1"/>
          </p:nvPr>
        </p:nvSpPr>
        <p:spPr/>
        <p:txBody>
          <a:bodyPr/>
          <a:lstStyle/>
          <a:p>
            <a:r>
              <a:rPr lang="en-US" dirty="0"/>
              <a:t>2 Main Options for Dealing with Data Hazards</a:t>
            </a:r>
          </a:p>
          <a:p>
            <a:pPr lvl="1"/>
            <a:r>
              <a:rPr lang="en-US" dirty="0"/>
              <a:t>Stalling: Stall the other pipeline stages of the processor while you wait for an another instruction to finish</a:t>
            </a:r>
          </a:p>
          <a:p>
            <a:pPr lvl="2"/>
            <a:r>
              <a:rPr lang="en-US" dirty="0"/>
              <a:t>Involves freezing the program counter and preventing new instructions from being written into pipeline registers</a:t>
            </a:r>
          </a:p>
          <a:p>
            <a:pPr lvl="1"/>
            <a:r>
              <a:rPr lang="en-US" dirty="0"/>
              <a:t>Forwarding: Send the required information back to an earlier pipeline stage (in parallel with it being written into the register file)</a:t>
            </a:r>
          </a:p>
          <a:p>
            <a:r>
              <a:rPr lang="en-US" dirty="0"/>
              <a:t>Load hazards are similar to Data Hazards: the value read from memory will not be ready for the </a:t>
            </a:r>
          </a:p>
        </p:txBody>
      </p:sp>
    </p:spTree>
    <p:extLst>
      <p:ext uri="{BB962C8B-B14F-4D97-AF65-F5344CB8AC3E}">
        <p14:creationId xmlns:p14="http://schemas.microsoft.com/office/powerpoint/2010/main" val="2051766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238E-851D-2642-8B23-A9AF90CAFE62}"/>
              </a:ext>
            </a:extLst>
          </p:cNvPr>
          <p:cNvSpPr>
            <a:spLocks noGrp="1"/>
          </p:cNvSpPr>
          <p:nvPr>
            <p:ph type="title"/>
          </p:nvPr>
        </p:nvSpPr>
        <p:spPr/>
        <p:txBody>
          <a:bodyPr/>
          <a:lstStyle/>
          <a:p>
            <a:r>
              <a:rPr lang="en-US" dirty="0"/>
              <a:t>ALU Forwarding</a:t>
            </a:r>
          </a:p>
        </p:txBody>
      </p:sp>
      <p:pic>
        <p:nvPicPr>
          <p:cNvPr id="5" name="Content Placeholder 4">
            <a:extLst>
              <a:ext uri="{FF2B5EF4-FFF2-40B4-BE49-F238E27FC236}">
                <a16:creationId xmlns:a16="http://schemas.microsoft.com/office/drawing/2014/main" id="{ECDDE6BF-3DD8-2347-962D-08B1C531D801}"/>
              </a:ext>
            </a:extLst>
          </p:cNvPr>
          <p:cNvPicPr>
            <a:picLocks noGrp="1" noChangeAspect="1"/>
          </p:cNvPicPr>
          <p:nvPr>
            <p:ph idx="1"/>
          </p:nvPr>
        </p:nvPicPr>
        <p:blipFill>
          <a:blip r:embed="rId2"/>
          <a:stretch>
            <a:fillRect/>
          </a:stretch>
        </p:blipFill>
        <p:spPr>
          <a:xfrm>
            <a:off x="1839686" y="1460371"/>
            <a:ext cx="8512628" cy="5081846"/>
          </a:xfrm>
        </p:spPr>
      </p:pic>
    </p:spTree>
    <p:extLst>
      <p:ext uri="{BB962C8B-B14F-4D97-AF65-F5344CB8AC3E}">
        <p14:creationId xmlns:p14="http://schemas.microsoft.com/office/powerpoint/2010/main" val="316456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6A2F7-6FD6-3846-8F3D-EB9E3E67DEBD}"/>
              </a:ext>
            </a:extLst>
          </p:cNvPr>
          <p:cNvSpPr>
            <a:spLocks noGrp="1"/>
          </p:cNvSpPr>
          <p:nvPr>
            <p:ph type="title"/>
          </p:nvPr>
        </p:nvSpPr>
        <p:spPr/>
        <p:txBody>
          <a:bodyPr/>
          <a:lstStyle/>
          <a:p>
            <a:r>
              <a:rPr lang="en-US" dirty="0"/>
              <a:t>Why don’t we forward memory loads too? </a:t>
            </a:r>
          </a:p>
        </p:txBody>
      </p:sp>
      <p:sp>
        <p:nvSpPr>
          <p:cNvPr id="6" name="TextBox 5">
            <a:extLst>
              <a:ext uri="{FF2B5EF4-FFF2-40B4-BE49-F238E27FC236}">
                <a16:creationId xmlns:a16="http://schemas.microsoft.com/office/drawing/2014/main" id="{85BA05D9-26BA-264B-99F7-6C4814CB8B8F}"/>
              </a:ext>
            </a:extLst>
          </p:cNvPr>
          <p:cNvSpPr txBox="1"/>
          <p:nvPr/>
        </p:nvSpPr>
        <p:spPr>
          <a:xfrm>
            <a:off x="2057400" y="6613071"/>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18D98CDB-34EA-EE4E-A4F8-B9F40C864CB5}"/>
              </a:ext>
            </a:extLst>
          </p:cNvPr>
          <p:cNvSpPr txBox="1"/>
          <p:nvPr/>
        </p:nvSpPr>
        <p:spPr>
          <a:xfrm>
            <a:off x="9062357" y="6531429"/>
            <a:ext cx="184731" cy="369332"/>
          </a:xfrm>
          <a:prstGeom prst="rect">
            <a:avLst/>
          </a:prstGeom>
          <a:noFill/>
        </p:spPr>
        <p:txBody>
          <a:bodyPr wrap="none" rtlCol="0">
            <a:spAutoFit/>
          </a:bodyPr>
          <a:lstStyle/>
          <a:p>
            <a:endParaRPr lang="en-US" dirty="0"/>
          </a:p>
        </p:txBody>
      </p:sp>
      <p:pic>
        <p:nvPicPr>
          <p:cNvPr id="9" name="Content Placeholder 8">
            <a:extLst>
              <a:ext uri="{FF2B5EF4-FFF2-40B4-BE49-F238E27FC236}">
                <a16:creationId xmlns:a16="http://schemas.microsoft.com/office/drawing/2014/main" id="{EC99B6EB-28A6-D143-B012-DC53556D3B58}"/>
              </a:ext>
            </a:extLst>
          </p:cNvPr>
          <p:cNvPicPr>
            <a:picLocks noGrp="1" noChangeAspect="1"/>
          </p:cNvPicPr>
          <p:nvPr>
            <p:ph idx="1"/>
          </p:nvPr>
        </p:nvPicPr>
        <p:blipFill>
          <a:blip r:embed="rId2"/>
          <a:stretch>
            <a:fillRect/>
          </a:stretch>
        </p:blipFill>
        <p:spPr>
          <a:xfrm>
            <a:off x="1949203" y="1474839"/>
            <a:ext cx="8293594" cy="5052910"/>
          </a:xfrm>
        </p:spPr>
      </p:pic>
    </p:spTree>
    <p:extLst>
      <p:ext uri="{BB962C8B-B14F-4D97-AF65-F5344CB8AC3E}">
        <p14:creationId xmlns:p14="http://schemas.microsoft.com/office/powerpoint/2010/main" val="1397308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3C0FB-A932-1348-9B7E-3247B13BFD68}"/>
              </a:ext>
            </a:extLst>
          </p:cNvPr>
          <p:cNvSpPr>
            <a:spLocks noGrp="1"/>
          </p:cNvSpPr>
          <p:nvPr>
            <p:ph type="title"/>
          </p:nvPr>
        </p:nvSpPr>
        <p:spPr/>
        <p:txBody>
          <a:bodyPr>
            <a:normAutofit/>
          </a:bodyPr>
          <a:lstStyle/>
          <a:p>
            <a:r>
              <a:rPr lang="en-US" sz="4000" dirty="0"/>
              <a:t>Forwarding memory results in a long critical path</a:t>
            </a:r>
          </a:p>
        </p:txBody>
      </p:sp>
      <p:pic>
        <p:nvPicPr>
          <p:cNvPr id="9" name="Content Placeholder 8">
            <a:extLst>
              <a:ext uri="{FF2B5EF4-FFF2-40B4-BE49-F238E27FC236}">
                <a16:creationId xmlns:a16="http://schemas.microsoft.com/office/drawing/2014/main" id="{6A3C5E51-F026-FA48-92D5-76104E0CC8A0}"/>
              </a:ext>
            </a:extLst>
          </p:cNvPr>
          <p:cNvPicPr>
            <a:picLocks noGrp="1" noChangeAspect="1"/>
          </p:cNvPicPr>
          <p:nvPr>
            <p:ph idx="1"/>
          </p:nvPr>
        </p:nvPicPr>
        <p:blipFill>
          <a:blip r:embed="rId2"/>
          <a:stretch>
            <a:fillRect/>
          </a:stretch>
        </p:blipFill>
        <p:spPr>
          <a:xfrm>
            <a:off x="1839686" y="1488144"/>
            <a:ext cx="8512628" cy="5026300"/>
          </a:xfrm>
        </p:spPr>
      </p:pic>
    </p:spTree>
    <p:extLst>
      <p:ext uri="{BB962C8B-B14F-4D97-AF65-F5344CB8AC3E}">
        <p14:creationId xmlns:p14="http://schemas.microsoft.com/office/powerpoint/2010/main" val="2571075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6AA8-7C9E-DC46-B51A-B90A00442FAB}"/>
              </a:ext>
            </a:extLst>
          </p:cNvPr>
          <p:cNvSpPr>
            <a:spLocks noGrp="1"/>
          </p:cNvSpPr>
          <p:nvPr>
            <p:ph type="title"/>
          </p:nvPr>
        </p:nvSpPr>
        <p:spPr/>
        <p:txBody>
          <a:bodyPr/>
          <a:lstStyle/>
          <a:p>
            <a:r>
              <a:rPr lang="en-US" dirty="0"/>
              <a:t>Control Hazards</a:t>
            </a:r>
          </a:p>
        </p:txBody>
      </p:sp>
      <p:sp>
        <p:nvSpPr>
          <p:cNvPr id="3" name="Content Placeholder 2">
            <a:extLst>
              <a:ext uri="{FF2B5EF4-FFF2-40B4-BE49-F238E27FC236}">
                <a16:creationId xmlns:a16="http://schemas.microsoft.com/office/drawing/2014/main" id="{3FDD3C34-79FB-2647-9B79-88CD8538E2C9}"/>
              </a:ext>
            </a:extLst>
          </p:cNvPr>
          <p:cNvSpPr>
            <a:spLocks noGrp="1"/>
          </p:cNvSpPr>
          <p:nvPr>
            <p:ph idx="1"/>
          </p:nvPr>
        </p:nvSpPr>
        <p:spPr>
          <a:xfrm>
            <a:off x="838200" y="1825624"/>
            <a:ext cx="10515600" cy="4754789"/>
          </a:xfrm>
        </p:spPr>
        <p:txBody>
          <a:bodyPr>
            <a:normAutofit fontScale="85000" lnSpcReduction="10000"/>
          </a:bodyPr>
          <a:lstStyle/>
          <a:p>
            <a:r>
              <a:rPr lang="en-US" dirty="0"/>
              <a:t>We usually expect that the next instruction to be executed will be the next instruction in the program (PC+4).</a:t>
            </a:r>
          </a:p>
          <a:p>
            <a:r>
              <a:rPr lang="en-US" dirty="0"/>
              <a:t>There are 2 main cases when this is not true:</a:t>
            </a:r>
          </a:p>
          <a:p>
            <a:pPr lvl="1"/>
            <a:r>
              <a:rPr lang="en-US" dirty="0"/>
              <a:t>Jump instructions: execution jumps to a specified instruction unconditionally</a:t>
            </a:r>
          </a:p>
          <a:p>
            <a:pPr lvl="1"/>
            <a:r>
              <a:rPr lang="en-US" dirty="0"/>
              <a:t>Branch instruction: execution jumps to a specified instruction if a condition is satisfied</a:t>
            </a:r>
          </a:p>
          <a:p>
            <a:r>
              <a:rPr lang="en-US" dirty="0"/>
              <a:t>Where does the hazard come from?</a:t>
            </a:r>
          </a:p>
          <a:p>
            <a:pPr lvl="1"/>
            <a:r>
              <a:rPr lang="en-US" dirty="0"/>
              <a:t>In a pipelined processor, you may not know that an instruction is a jump or branch until another instruction has already entered the pipeline</a:t>
            </a:r>
          </a:p>
          <a:p>
            <a:pPr lvl="2"/>
            <a:r>
              <a:rPr lang="en-US" dirty="0"/>
              <a:t>You you may need to wait additional cycles for it to be determined if a branch is taken or to compute a target address</a:t>
            </a:r>
          </a:p>
          <a:p>
            <a:r>
              <a:rPr lang="en-US" dirty="0"/>
              <a:t>How do we resolve the hazard?</a:t>
            </a:r>
          </a:p>
          <a:p>
            <a:pPr lvl="1"/>
            <a:r>
              <a:rPr lang="en-US" dirty="0"/>
              <a:t>We turn the instruction we fetched in error into a NOP (no operation) instruction</a:t>
            </a:r>
          </a:p>
          <a:p>
            <a:pPr lvl="2"/>
            <a:r>
              <a:rPr lang="en-US" dirty="0"/>
              <a:t>The most important thing is that this instruction should not modify any state (including the PC)</a:t>
            </a:r>
          </a:p>
          <a:p>
            <a:pPr lvl="1"/>
            <a:r>
              <a:rPr lang="en-US" dirty="0"/>
              <a:t>The NOP runs through the pipeline like any other instruction.</a:t>
            </a:r>
          </a:p>
          <a:p>
            <a:pPr lvl="2"/>
            <a:endParaRPr lang="en-US" dirty="0"/>
          </a:p>
        </p:txBody>
      </p:sp>
    </p:spTree>
    <p:extLst>
      <p:ext uri="{BB962C8B-B14F-4D97-AF65-F5344CB8AC3E}">
        <p14:creationId xmlns:p14="http://schemas.microsoft.com/office/powerpoint/2010/main" val="840814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09D6-B80D-EC45-8AAE-A83EF5FF4A25}"/>
              </a:ext>
            </a:extLst>
          </p:cNvPr>
          <p:cNvSpPr>
            <a:spLocks noGrp="1"/>
          </p:cNvSpPr>
          <p:nvPr>
            <p:ph type="title"/>
          </p:nvPr>
        </p:nvSpPr>
        <p:spPr/>
        <p:txBody>
          <a:bodyPr/>
          <a:lstStyle/>
          <a:p>
            <a:r>
              <a:rPr lang="en-US" dirty="0"/>
              <a:t>Tips for Implementing Processors</a:t>
            </a:r>
          </a:p>
        </p:txBody>
      </p:sp>
      <p:sp>
        <p:nvSpPr>
          <p:cNvPr id="3" name="Content Placeholder 2">
            <a:extLst>
              <a:ext uri="{FF2B5EF4-FFF2-40B4-BE49-F238E27FC236}">
                <a16:creationId xmlns:a16="http://schemas.microsoft.com/office/drawing/2014/main" id="{73D8A8BD-88A3-5347-A3D6-5DF336576DD4}"/>
              </a:ext>
            </a:extLst>
          </p:cNvPr>
          <p:cNvSpPr>
            <a:spLocks noGrp="1"/>
          </p:cNvSpPr>
          <p:nvPr>
            <p:ph idx="1"/>
          </p:nvPr>
        </p:nvSpPr>
        <p:spPr>
          <a:xfrm>
            <a:off x="838200" y="1825624"/>
            <a:ext cx="10515600" cy="4762211"/>
          </a:xfrm>
        </p:spPr>
        <p:txBody>
          <a:bodyPr>
            <a:normAutofit fontScale="92500" lnSpcReduction="20000"/>
          </a:bodyPr>
          <a:lstStyle/>
          <a:p>
            <a:r>
              <a:rPr lang="en-US" dirty="0"/>
              <a:t>Diagramming is a very important step in the design process</a:t>
            </a:r>
          </a:p>
          <a:p>
            <a:pPr lvl="1"/>
            <a:r>
              <a:rPr lang="en-US" dirty="0"/>
              <a:t>It helps you think through the major design decisions before getting lost in Verilog</a:t>
            </a:r>
          </a:p>
          <a:p>
            <a:r>
              <a:rPr lang="en-US" dirty="0"/>
              <a:t>While it is easy to focus on the </a:t>
            </a:r>
            <a:r>
              <a:rPr lang="en-US" dirty="0" err="1"/>
              <a:t>datapath</a:t>
            </a:r>
            <a:r>
              <a:rPr lang="en-US" dirty="0"/>
              <a:t> of the processor, it is important to not neglect the control signals</a:t>
            </a:r>
          </a:p>
          <a:p>
            <a:r>
              <a:rPr lang="en-US" dirty="0"/>
              <a:t>A common source of bugs in processor implementations in the lab come from the control logic</a:t>
            </a:r>
          </a:p>
          <a:p>
            <a:r>
              <a:rPr lang="en-US" dirty="0"/>
              <a:t>Keep careful track of:</a:t>
            </a:r>
          </a:p>
          <a:p>
            <a:pPr lvl="1"/>
            <a:r>
              <a:rPr lang="en-US" dirty="0"/>
              <a:t>What control signals are needed?</a:t>
            </a:r>
          </a:p>
          <a:p>
            <a:pPr lvl="1"/>
            <a:r>
              <a:rPr lang="en-US" dirty="0"/>
              <a:t>When are they needed?</a:t>
            </a:r>
          </a:p>
          <a:p>
            <a:pPr lvl="1"/>
            <a:r>
              <a:rPr lang="en-US" dirty="0"/>
              <a:t>What information is required to correctly make control decisions?</a:t>
            </a:r>
          </a:p>
          <a:p>
            <a:pPr lvl="1"/>
            <a:r>
              <a:rPr lang="en-US" dirty="0"/>
              <a:t>Where/when does this information come from (the same or different pipeline stage)?</a:t>
            </a:r>
          </a:p>
          <a:p>
            <a:pPr lvl="1"/>
            <a:r>
              <a:rPr lang="en-US" dirty="0"/>
              <a:t>Is all the information available to make a decision?</a:t>
            </a:r>
          </a:p>
          <a:p>
            <a:pPr lvl="2"/>
            <a:r>
              <a:rPr lang="en-US" dirty="0"/>
              <a:t>Is a stall required?</a:t>
            </a:r>
          </a:p>
          <a:p>
            <a:pPr lvl="2"/>
            <a:r>
              <a:rPr lang="en-US" dirty="0"/>
              <a:t>Was a prediction made which needs to be validated or invalidated?</a:t>
            </a:r>
          </a:p>
        </p:txBody>
      </p:sp>
    </p:spTree>
    <p:extLst>
      <p:ext uri="{BB962C8B-B14F-4D97-AF65-F5344CB8AC3E}">
        <p14:creationId xmlns:p14="http://schemas.microsoft.com/office/powerpoint/2010/main" val="3204188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D2A1-ADA7-7347-B1D4-16480DACEF27}"/>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DFB3FC8E-536F-C94E-B030-7633CF67223C}"/>
              </a:ext>
            </a:extLst>
          </p:cNvPr>
          <p:cNvSpPr>
            <a:spLocks noGrp="1"/>
          </p:cNvSpPr>
          <p:nvPr>
            <p:ph idx="1"/>
          </p:nvPr>
        </p:nvSpPr>
        <p:spPr/>
        <p:txBody>
          <a:bodyPr/>
          <a:lstStyle/>
          <a:p>
            <a:r>
              <a:rPr lang="en-US" dirty="0"/>
              <a:t>Practice Problem</a:t>
            </a:r>
          </a:p>
          <a:p>
            <a:r>
              <a:rPr lang="en-US" dirty="0"/>
              <a:t>Processor Review</a:t>
            </a:r>
          </a:p>
          <a:p>
            <a:r>
              <a:rPr lang="en-US" dirty="0"/>
              <a:t>Your Questions</a:t>
            </a:r>
          </a:p>
        </p:txBody>
      </p:sp>
    </p:spTree>
    <p:extLst>
      <p:ext uri="{BB962C8B-B14F-4D97-AF65-F5344CB8AC3E}">
        <p14:creationId xmlns:p14="http://schemas.microsoft.com/office/powerpoint/2010/main" val="47477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19E89-260B-8544-ABE6-91B574F93991}"/>
              </a:ext>
            </a:extLst>
          </p:cNvPr>
          <p:cNvSpPr>
            <a:spLocks noGrp="1"/>
          </p:cNvSpPr>
          <p:nvPr>
            <p:ph type="title"/>
          </p:nvPr>
        </p:nvSpPr>
        <p:spPr/>
        <p:txBody>
          <a:bodyPr/>
          <a:lstStyle/>
          <a:p>
            <a:r>
              <a:rPr lang="en-US" dirty="0"/>
              <a:t>Recall Different Memory Memory Technologies</a:t>
            </a:r>
          </a:p>
        </p:txBody>
      </p:sp>
      <p:sp>
        <p:nvSpPr>
          <p:cNvPr id="3" name="Content Placeholder 2">
            <a:extLst>
              <a:ext uri="{FF2B5EF4-FFF2-40B4-BE49-F238E27FC236}">
                <a16:creationId xmlns:a16="http://schemas.microsoft.com/office/drawing/2014/main" id="{2C4138E0-D335-E242-9EFF-7F450A9E6452}"/>
              </a:ext>
            </a:extLst>
          </p:cNvPr>
          <p:cNvSpPr>
            <a:spLocks noGrp="1"/>
          </p:cNvSpPr>
          <p:nvPr>
            <p:ph idx="1"/>
          </p:nvPr>
        </p:nvSpPr>
        <p:spPr/>
        <p:txBody>
          <a:bodyPr>
            <a:normAutofit/>
          </a:bodyPr>
          <a:lstStyle/>
          <a:p>
            <a:r>
              <a:rPr lang="en-US" sz="2400" dirty="0"/>
              <a:t>6T SRAM: Crossed coupled inverters (4 transistors) + 2 access transistors</a:t>
            </a:r>
          </a:p>
          <a:p>
            <a:r>
              <a:rPr lang="en-US" sz="2400" dirty="0"/>
              <a:t>1T DRAM: Data stored in capacitor.  1 transistor to write and read value.  Read is a destructive operation</a:t>
            </a:r>
          </a:p>
          <a:p>
            <a:r>
              <a:rPr lang="en-US" sz="2400" dirty="0"/>
              <a:t>3T DRAM: Data is stored in transistor capacitance.  2 transistors to read, 1 to write.  Read is non-destructive.</a:t>
            </a:r>
          </a:p>
        </p:txBody>
      </p:sp>
      <p:pic>
        <p:nvPicPr>
          <p:cNvPr id="5" name="Picture 4">
            <a:extLst>
              <a:ext uri="{FF2B5EF4-FFF2-40B4-BE49-F238E27FC236}">
                <a16:creationId xmlns:a16="http://schemas.microsoft.com/office/drawing/2014/main" id="{3092052E-448E-CF41-92EC-EA9C60D42894}"/>
              </a:ext>
            </a:extLst>
          </p:cNvPr>
          <p:cNvPicPr>
            <a:picLocks noChangeAspect="1"/>
          </p:cNvPicPr>
          <p:nvPr/>
        </p:nvPicPr>
        <p:blipFill>
          <a:blip r:embed="rId2"/>
          <a:stretch>
            <a:fillRect/>
          </a:stretch>
        </p:blipFill>
        <p:spPr>
          <a:xfrm>
            <a:off x="5181307" y="4110798"/>
            <a:ext cx="1829385" cy="1923199"/>
          </a:xfrm>
          <a:prstGeom prst="rect">
            <a:avLst/>
          </a:prstGeom>
        </p:spPr>
      </p:pic>
      <p:pic>
        <p:nvPicPr>
          <p:cNvPr id="7" name="Picture 6">
            <a:extLst>
              <a:ext uri="{FF2B5EF4-FFF2-40B4-BE49-F238E27FC236}">
                <a16:creationId xmlns:a16="http://schemas.microsoft.com/office/drawing/2014/main" id="{1CF74731-3CF1-2847-800D-3D7D231E44F9}"/>
              </a:ext>
            </a:extLst>
          </p:cNvPr>
          <p:cNvPicPr>
            <a:picLocks noChangeAspect="1"/>
          </p:cNvPicPr>
          <p:nvPr/>
        </p:nvPicPr>
        <p:blipFill>
          <a:blip r:embed="rId3"/>
          <a:stretch>
            <a:fillRect/>
          </a:stretch>
        </p:blipFill>
        <p:spPr>
          <a:xfrm>
            <a:off x="7773470" y="4115300"/>
            <a:ext cx="2817552" cy="2385830"/>
          </a:xfrm>
          <a:prstGeom prst="rect">
            <a:avLst/>
          </a:prstGeom>
        </p:spPr>
      </p:pic>
      <p:pic>
        <p:nvPicPr>
          <p:cNvPr id="9" name="Picture 8">
            <a:extLst>
              <a:ext uri="{FF2B5EF4-FFF2-40B4-BE49-F238E27FC236}">
                <a16:creationId xmlns:a16="http://schemas.microsoft.com/office/drawing/2014/main" id="{E85630B9-C8D1-B542-849D-F71D893B0C87}"/>
              </a:ext>
            </a:extLst>
          </p:cNvPr>
          <p:cNvPicPr>
            <a:picLocks noChangeAspect="1"/>
          </p:cNvPicPr>
          <p:nvPr/>
        </p:nvPicPr>
        <p:blipFill>
          <a:blip r:embed="rId4"/>
          <a:stretch>
            <a:fillRect/>
          </a:stretch>
        </p:blipFill>
        <p:spPr>
          <a:xfrm>
            <a:off x="800623" y="4069387"/>
            <a:ext cx="3614178" cy="2385830"/>
          </a:xfrm>
          <a:prstGeom prst="rect">
            <a:avLst/>
          </a:prstGeom>
        </p:spPr>
      </p:pic>
    </p:spTree>
    <p:extLst>
      <p:ext uri="{BB962C8B-B14F-4D97-AF65-F5344CB8AC3E}">
        <p14:creationId xmlns:p14="http://schemas.microsoft.com/office/powerpoint/2010/main" val="2195810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FFD72-7BCB-EB4D-9A35-9E4EAE3DAEC3}"/>
              </a:ext>
            </a:extLst>
          </p:cNvPr>
          <p:cNvSpPr>
            <a:spLocks noGrp="1"/>
          </p:cNvSpPr>
          <p:nvPr>
            <p:ph type="title"/>
          </p:nvPr>
        </p:nvSpPr>
        <p:spPr/>
        <p:txBody>
          <a:bodyPr/>
          <a:lstStyle/>
          <a:p>
            <a:r>
              <a:rPr lang="en-US" dirty="0"/>
              <a:t>Memory Technology Practice Problem</a:t>
            </a:r>
          </a:p>
        </p:txBody>
      </p:sp>
      <p:sp>
        <p:nvSpPr>
          <p:cNvPr id="3" name="Content Placeholder 2">
            <a:extLst>
              <a:ext uri="{FF2B5EF4-FFF2-40B4-BE49-F238E27FC236}">
                <a16:creationId xmlns:a16="http://schemas.microsoft.com/office/drawing/2014/main" id="{C55EFDCE-49F5-B849-A7C3-288BD1453974}"/>
              </a:ext>
            </a:extLst>
          </p:cNvPr>
          <p:cNvSpPr>
            <a:spLocks noGrp="1"/>
          </p:cNvSpPr>
          <p:nvPr>
            <p:ph idx="1"/>
          </p:nvPr>
        </p:nvSpPr>
        <p:spPr>
          <a:xfrm>
            <a:off x="838200" y="1825625"/>
            <a:ext cx="10515600" cy="4886902"/>
          </a:xfrm>
        </p:spPr>
        <p:txBody>
          <a:bodyPr>
            <a:normAutofit fontScale="85000" lnSpcReduction="20000"/>
          </a:bodyPr>
          <a:lstStyle/>
          <a:p>
            <a:r>
              <a:rPr lang="en-US" dirty="0"/>
              <a:t>A device requires a 2 </a:t>
            </a:r>
            <a:r>
              <a:rPr lang="en-US" dirty="0" err="1"/>
              <a:t>MiB</a:t>
            </a:r>
            <a:r>
              <a:rPr lang="en-US" dirty="0"/>
              <a:t> (1MiB = 1024*1024 bytes) cache</a:t>
            </a:r>
          </a:p>
          <a:p>
            <a:r>
              <a:rPr lang="en-US" dirty="0"/>
              <a:t>The </a:t>
            </a:r>
            <a:r>
              <a:rPr lang="en-US"/>
              <a:t>cache line is </a:t>
            </a:r>
            <a:r>
              <a:rPr lang="en-US" dirty="0"/>
              <a:t>32 32-bit words</a:t>
            </a:r>
          </a:p>
          <a:p>
            <a:r>
              <a:rPr lang="en-US" dirty="0"/>
              <a:t>The silicon foundry you are using includes 6T SRAM cells and 3T DRAM cells in the design kit for the CMOS logic process you are planning to use to implement your processor.</a:t>
            </a:r>
          </a:p>
          <a:p>
            <a:pPr marL="514350" indent="-514350">
              <a:buFont typeface="+mj-lt"/>
              <a:buAutoNum type="arabicPeriod"/>
            </a:pPr>
            <a:r>
              <a:rPr lang="en-US" dirty="0"/>
              <a:t>You want to have an equal number of rows and columns in the memory. How many rows and columns do you need?</a:t>
            </a:r>
          </a:p>
          <a:p>
            <a:pPr marL="514350" indent="-514350">
              <a:buFont typeface="+mj-lt"/>
              <a:buAutoNum type="arabicPeriod"/>
            </a:pPr>
            <a:r>
              <a:rPr lang="en-US" dirty="0"/>
              <a:t>What is the approximate size difference between an SRAM version of the memory and the DRAM version of the memory (assume all transistors are the same size and ignore the periphery logic).</a:t>
            </a:r>
          </a:p>
          <a:p>
            <a:pPr marL="514350" indent="-514350">
              <a:buFont typeface="+mj-lt"/>
              <a:buAutoNum type="arabicPeriod"/>
            </a:pPr>
            <a:r>
              <a:rPr lang="en-US" dirty="0"/>
              <a:t>What are some of the principle disadvantages of the DRAM cell compared to the SRAM cell?</a:t>
            </a:r>
          </a:p>
          <a:p>
            <a:pPr marL="514350" indent="-514350">
              <a:buFont typeface="+mj-lt"/>
              <a:buAutoNum type="arabicPeriod"/>
            </a:pPr>
            <a:r>
              <a:rPr lang="en-US" dirty="0"/>
              <a:t>Why do you suspect the silicon foundry did not provide a 1T DRAM cell for this CMOS logic process?</a:t>
            </a:r>
          </a:p>
          <a:p>
            <a:endParaRPr lang="en-US" dirty="0"/>
          </a:p>
          <a:p>
            <a:endParaRPr lang="en-US" dirty="0"/>
          </a:p>
          <a:p>
            <a:endParaRPr lang="en-US" dirty="0"/>
          </a:p>
        </p:txBody>
      </p:sp>
    </p:spTree>
    <p:extLst>
      <p:ext uri="{BB962C8B-B14F-4D97-AF65-F5344CB8AC3E}">
        <p14:creationId xmlns:p14="http://schemas.microsoft.com/office/powerpoint/2010/main" val="1875880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227B-ACE6-4041-8B69-A3FE9FFCF4C6}"/>
              </a:ext>
            </a:extLst>
          </p:cNvPr>
          <p:cNvSpPr>
            <a:spLocks noGrp="1"/>
          </p:cNvSpPr>
          <p:nvPr>
            <p:ph type="title"/>
          </p:nvPr>
        </p:nvSpPr>
        <p:spPr/>
        <p:txBody>
          <a:bodyPr/>
          <a:lstStyle/>
          <a:p>
            <a:r>
              <a:rPr lang="en-US" dirty="0"/>
              <a:t>Number of Rows &amp; Columns</a:t>
            </a:r>
          </a:p>
        </p:txBody>
      </p:sp>
      <p:sp>
        <p:nvSpPr>
          <p:cNvPr id="3" name="Content Placeholder 2">
            <a:extLst>
              <a:ext uri="{FF2B5EF4-FFF2-40B4-BE49-F238E27FC236}">
                <a16:creationId xmlns:a16="http://schemas.microsoft.com/office/drawing/2014/main" id="{575015A1-6EFE-0A44-A5C1-9BF100D14300}"/>
              </a:ext>
            </a:extLst>
          </p:cNvPr>
          <p:cNvSpPr>
            <a:spLocks noGrp="1"/>
          </p:cNvSpPr>
          <p:nvPr>
            <p:ph idx="1"/>
          </p:nvPr>
        </p:nvSpPr>
        <p:spPr/>
        <p:txBody>
          <a:bodyPr>
            <a:normAutofit lnSpcReduction="10000"/>
          </a:bodyPr>
          <a:lstStyle/>
          <a:p>
            <a:r>
              <a:rPr lang="en-US" dirty="0"/>
              <a:t>We want an equal number of rows and columns if possible.</a:t>
            </a:r>
          </a:p>
          <a:p>
            <a:r>
              <a:rPr lang="en-US" dirty="0"/>
              <a:t>The number of bits in the memory is 2 </a:t>
            </a:r>
            <a:r>
              <a:rPr lang="en-US" dirty="0" err="1"/>
              <a:t>MiB</a:t>
            </a:r>
            <a:r>
              <a:rPr lang="en-US" dirty="0"/>
              <a:t> = 2*1024*1024*8 = 1024^2 * 4^2.</a:t>
            </a:r>
          </a:p>
          <a:p>
            <a:r>
              <a:rPr lang="en-US" dirty="0"/>
              <a:t>The number of columns &amp; rows is ideally sqrt(1024^2 * 4^2) = 4096</a:t>
            </a:r>
          </a:p>
          <a:p>
            <a:r>
              <a:rPr lang="en-US" dirty="0"/>
              <a:t>The cache lines are 32*32 = 1024 bits wide</a:t>
            </a:r>
          </a:p>
          <a:p>
            <a:r>
              <a:rPr lang="en-US" dirty="0"/>
              <a:t>1024 fits evenly into 4096: 4096 is an acceptable number of columns</a:t>
            </a:r>
          </a:p>
          <a:p>
            <a:endParaRPr lang="en-US" dirty="0"/>
          </a:p>
          <a:p>
            <a:r>
              <a:rPr lang="en-US" dirty="0"/>
              <a:t>Rows: 4096</a:t>
            </a:r>
          </a:p>
          <a:p>
            <a:r>
              <a:rPr lang="en-US" dirty="0"/>
              <a:t>Columns: 4096</a:t>
            </a:r>
          </a:p>
        </p:txBody>
      </p:sp>
    </p:spTree>
    <p:extLst>
      <p:ext uri="{BB962C8B-B14F-4D97-AF65-F5344CB8AC3E}">
        <p14:creationId xmlns:p14="http://schemas.microsoft.com/office/powerpoint/2010/main" val="2743921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E221B-E0B5-4342-B79D-A3A496290E45}"/>
              </a:ext>
            </a:extLst>
          </p:cNvPr>
          <p:cNvSpPr>
            <a:spLocks noGrp="1"/>
          </p:cNvSpPr>
          <p:nvPr>
            <p:ph type="title"/>
          </p:nvPr>
        </p:nvSpPr>
        <p:spPr/>
        <p:txBody>
          <a:bodyPr/>
          <a:lstStyle/>
          <a:p>
            <a:r>
              <a:rPr lang="en-US" dirty="0"/>
              <a:t>Area Comparison</a:t>
            </a:r>
          </a:p>
        </p:txBody>
      </p:sp>
      <p:sp>
        <p:nvSpPr>
          <p:cNvPr id="3" name="Content Placeholder 2">
            <a:extLst>
              <a:ext uri="{FF2B5EF4-FFF2-40B4-BE49-F238E27FC236}">
                <a16:creationId xmlns:a16="http://schemas.microsoft.com/office/drawing/2014/main" id="{C3F66A65-9F53-8143-9570-222E91A35541}"/>
              </a:ext>
            </a:extLst>
          </p:cNvPr>
          <p:cNvSpPr>
            <a:spLocks noGrp="1"/>
          </p:cNvSpPr>
          <p:nvPr>
            <p:ph idx="1"/>
          </p:nvPr>
        </p:nvSpPr>
        <p:spPr/>
        <p:txBody>
          <a:bodyPr>
            <a:normAutofit lnSpcReduction="10000"/>
          </a:bodyPr>
          <a:lstStyle/>
          <a:p>
            <a:r>
              <a:rPr lang="en-US" dirty="0"/>
              <a:t>The 3T DRAM requires 3 transistors</a:t>
            </a:r>
          </a:p>
          <a:p>
            <a:r>
              <a:rPr lang="en-US" dirty="0"/>
              <a:t>The 6T SRAM requires 6 transistors</a:t>
            </a:r>
          </a:p>
          <a:p>
            <a:r>
              <a:rPr lang="en-US" dirty="0"/>
              <a:t>If we neglect the size of the transistors and the difference in wiring, the 3T DRAM cell is approximately ½ the size of the 6T SRAM cell</a:t>
            </a:r>
          </a:p>
          <a:p>
            <a:r>
              <a:rPr lang="en-US" dirty="0"/>
              <a:t>This would lead to an array that is approximately ½ the size</a:t>
            </a:r>
          </a:p>
          <a:p>
            <a:endParaRPr lang="en-US" dirty="0"/>
          </a:p>
          <a:p>
            <a:r>
              <a:rPr lang="en-US" dirty="0"/>
              <a:t>Note: this is a back of the envelope approximation.  SRAM and DRAM are wired differently which will have impacts on the size of the cells and the periphery logic.</a:t>
            </a:r>
          </a:p>
          <a:p>
            <a:r>
              <a:rPr lang="en-US" dirty="0"/>
              <a:t>However, DRAM can generally be more dense than SRAM</a:t>
            </a:r>
          </a:p>
        </p:txBody>
      </p:sp>
    </p:spTree>
    <p:extLst>
      <p:ext uri="{BB962C8B-B14F-4D97-AF65-F5344CB8AC3E}">
        <p14:creationId xmlns:p14="http://schemas.microsoft.com/office/powerpoint/2010/main" val="2380108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90E8-F4D6-3C46-8D96-49F986EF1D1A}"/>
              </a:ext>
            </a:extLst>
          </p:cNvPr>
          <p:cNvSpPr>
            <a:spLocks noGrp="1"/>
          </p:cNvSpPr>
          <p:nvPr>
            <p:ph type="title"/>
          </p:nvPr>
        </p:nvSpPr>
        <p:spPr/>
        <p:txBody>
          <a:bodyPr/>
          <a:lstStyle/>
          <a:p>
            <a:r>
              <a:rPr lang="en-US" dirty="0"/>
              <a:t>Disadvantages of 3T DRAM</a:t>
            </a:r>
          </a:p>
        </p:txBody>
      </p:sp>
      <p:sp>
        <p:nvSpPr>
          <p:cNvPr id="3" name="Content Placeholder 2">
            <a:extLst>
              <a:ext uri="{FF2B5EF4-FFF2-40B4-BE49-F238E27FC236}">
                <a16:creationId xmlns:a16="http://schemas.microsoft.com/office/drawing/2014/main" id="{34D9689E-C29D-834C-85C3-FE0196790A6B}"/>
              </a:ext>
            </a:extLst>
          </p:cNvPr>
          <p:cNvSpPr>
            <a:spLocks noGrp="1"/>
          </p:cNvSpPr>
          <p:nvPr>
            <p:ph idx="1"/>
          </p:nvPr>
        </p:nvSpPr>
        <p:spPr/>
        <p:txBody>
          <a:bodyPr/>
          <a:lstStyle/>
          <a:p>
            <a:r>
              <a:rPr lang="en-US" dirty="0"/>
              <a:t>Even through the 3T DRAM does not have destructive read operations (like 1T DRAM), leakage still exists.</a:t>
            </a:r>
          </a:p>
          <a:p>
            <a:r>
              <a:rPr lang="en-US" dirty="0"/>
              <a:t>Charge will slowly leak off the capacitor, requiring values to be periodically refreshed.</a:t>
            </a:r>
          </a:p>
          <a:p>
            <a:r>
              <a:rPr lang="en-US" dirty="0"/>
              <a:t>DRAM is also non-restoring while SRAM is restoring</a:t>
            </a:r>
          </a:p>
          <a:p>
            <a:pPr lvl="1"/>
            <a:r>
              <a:rPr lang="en-US" dirty="0"/>
              <a:t>Makes DRAM more sensitive to noise and other non-idealities</a:t>
            </a:r>
          </a:p>
          <a:p>
            <a:endParaRPr lang="en-US" dirty="0"/>
          </a:p>
        </p:txBody>
      </p:sp>
    </p:spTree>
    <p:extLst>
      <p:ext uri="{BB962C8B-B14F-4D97-AF65-F5344CB8AC3E}">
        <p14:creationId xmlns:p14="http://schemas.microsoft.com/office/powerpoint/2010/main" val="2119689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7AA6-9F75-8B4C-B529-BE1E7A8CB1FD}"/>
              </a:ext>
            </a:extLst>
          </p:cNvPr>
          <p:cNvSpPr>
            <a:spLocks noGrp="1"/>
          </p:cNvSpPr>
          <p:nvPr>
            <p:ph type="title"/>
          </p:nvPr>
        </p:nvSpPr>
        <p:spPr/>
        <p:txBody>
          <a:bodyPr/>
          <a:lstStyle/>
          <a:p>
            <a:r>
              <a:rPr lang="en-US" dirty="0"/>
              <a:t>Why is the 1T DRAM Unavailable?</a:t>
            </a:r>
          </a:p>
        </p:txBody>
      </p:sp>
      <p:sp>
        <p:nvSpPr>
          <p:cNvPr id="3" name="Content Placeholder 2">
            <a:extLst>
              <a:ext uri="{FF2B5EF4-FFF2-40B4-BE49-F238E27FC236}">
                <a16:creationId xmlns:a16="http://schemas.microsoft.com/office/drawing/2014/main" id="{8AB65714-1958-3744-8455-49BCC3CC498F}"/>
              </a:ext>
            </a:extLst>
          </p:cNvPr>
          <p:cNvSpPr>
            <a:spLocks noGrp="1"/>
          </p:cNvSpPr>
          <p:nvPr>
            <p:ph idx="1"/>
          </p:nvPr>
        </p:nvSpPr>
        <p:spPr/>
        <p:txBody>
          <a:bodyPr/>
          <a:lstStyle/>
          <a:p>
            <a:r>
              <a:rPr lang="en-US" dirty="0"/>
              <a:t>1T DRAM requires larger capacitance in the cell than what can be provided in a digital logic focused process.</a:t>
            </a:r>
          </a:p>
          <a:p>
            <a:r>
              <a:rPr lang="en-US" dirty="0"/>
              <a:t>Special DRAM processes exist which allow large capacitors to be formed.</a:t>
            </a:r>
          </a:p>
          <a:p>
            <a:r>
              <a:rPr lang="en-US" dirty="0"/>
              <a:t>These processes are typically not as well optimized for digital logic.  This is why we don’t typically use DRAM processes when implementing logic heavy ASICs.</a:t>
            </a:r>
          </a:p>
          <a:p>
            <a:r>
              <a:rPr lang="en-US" dirty="0"/>
              <a:t>The integration of DRAM with logic is an ongoing research topic with 3D stacking of DRAM dies on top of CMOS dies being one option</a:t>
            </a:r>
          </a:p>
          <a:p>
            <a:pPr lvl="1"/>
            <a:r>
              <a:rPr lang="en-US" dirty="0"/>
              <a:t>Lookup HBM (High Bandwidth Memory) if you are interested</a:t>
            </a:r>
          </a:p>
        </p:txBody>
      </p:sp>
    </p:spTree>
    <p:extLst>
      <p:ext uri="{BB962C8B-B14F-4D97-AF65-F5344CB8AC3E}">
        <p14:creationId xmlns:p14="http://schemas.microsoft.com/office/powerpoint/2010/main" val="1034399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CA344-C0D0-904E-BC86-2B0F3EE0E9CF}"/>
              </a:ext>
            </a:extLst>
          </p:cNvPr>
          <p:cNvSpPr>
            <a:spLocks noGrp="1"/>
          </p:cNvSpPr>
          <p:nvPr>
            <p:ph type="title"/>
          </p:nvPr>
        </p:nvSpPr>
        <p:spPr/>
        <p:txBody>
          <a:bodyPr/>
          <a:lstStyle/>
          <a:p>
            <a:r>
              <a:rPr lang="en-US" dirty="0"/>
              <a:t>Quick Review – Single Cycle RISCV</a:t>
            </a:r>
          </a:p>
        </p:txBody>
      </p:sp>
      <p:pic>
        <p:nvPicPr>
          <p:cNvPr id="5" name="Content Placeholder 4">
            <a:extLst>
              <a:ext uri="{FF2B5EF4-FFF2-40B4-BE49-F238E27FC236}">
                <a16:creationId xmlns:a16="http://schemas.microsoft.com/office/drawing/2014/main" id="{B80D7990-C99B-A242-809E-DA00F357AC73}"/>
              </a:ext>
            </a:extLst>
          </p:cNvPr>
          <p:cNvPicPr>
            <a:picLocks noGrp="1" noChangeAspect="1"/>
          </p:cNvPicPr>
          <p:nvPr>
            <p:ph idx="1"/>
          </p:nvPr>
        </p:nvPicPr>
        <p:blipFill>
          <a:blip r:embed="rId2"/>
          <a:stretch>
            <a:fillRect/>
          </a:stretch>
        </p:blipFill>
        <p:spPr>
          <a:xfrm>
            <a:off x="330182" y="1690688"/>
            <a:ext cx="11531636" cy="4621212"/>
          </a:xfrm>
        </p:spPr>
      </p:pic>
    </p:spTree>
    <p:extLst>
      <p:ext uri="{BB962C8B-B14F-4D97-AF65-F5344CB8AC3E}">
        <p14:creationId xmlns:p14="http://schemas.microsoft.com/office/powerpoint/2010/main" val="646986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{5C7FB0B9-045F-9249-BB03-A1FD620A4808}tf16401378</Template>
  <TotalTime>9090</TotalTime>
  <Words>1260</Words>
  <Application>Microsoft Macintosh PowerPoint</Application>
  <PresentationFormat>Widescreen</PresentationFormat>
  <Paragraphs>106</Paragraphs>
  <Slides>19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EECS151/251A Discussion 9</vt:lpstr>
      <vt:lpstr>Plan for Today</vt:lpstr>
      <vt:lpstr>Recall Different Memory Memory Technologies</vt:lpstr>
      <vt:lpstr>Memory Technology Practice Problem</vt:lpstr>
      <vt:lpstr>Number of Rows &amp; Columns</vt:lpstr>
      <vt:lpstr>Area Comparison</vt:lpstr>
      <vt:lpstr>Disadvantages of 3T DRAM</vt:lpstr>
      <vt:lpstr>Why is the 1T DRAM Unavailable?</vt:lpstr>
      <vt:lpstr>Quick Review – Single Cycle RISCV</vt:lpstr>
      <vt:lpstr>The 5 Stage Pipeline</vt:lpstr>
      <vt:lpstr>Pipelining for Speed</vt:lpstr>
      <vt:lpstr>Pipelining for Speed</vt:lpstr>
      <vt:lpstr>Data Hazard</vt:lpstr>
      <vt:lpstr>Data Hazards &amp; Load Hazards</vt:lpstr>
      <vt:lpstr>ALU Forwarding</vt:lpstr>
      <vt:lpstr>Why don’t we forward memory loads too? </vt:lpstr>
      <vt:lpstr>Forwarding memory results in a long critical path</vt:lpstr>
      <vt:lpstr>Control Hazards</vt:lpstr>
      <vt:lpstr>Tips for Implementing Processors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EECS151/251A Discussion</dc:title>
  <dc:creator>Christopher Yarp</dc:creator>
  <cp:lastModifiedBy>Christopher Yarp</cp:lastModifiedBy>
  <cp:revision>609</cp:revision>
  <dcterms:created xsi:type="dcterms:W3CDTF">2019-01-24T02:01:40Z</dcterms:created>
  <dcterms:modified xsi:type="dcterms:W3CDTF">2019-04-05T23:57:45Z</dcterms:modified>
</cp:coreProperties>
</file>