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5" r:id="rId3"/>
    <p:sldId id="265" r:id="rId4"/>
    <p:sldId id="321" r:id="rId5"/>
    <p:sldId id="298" r:id="rId6"/>
    <p:sldId id="310" r:id="rId7"/>
    <p:sldId id="326" r:id="rId8"/>
    <p:sldId id="327" r:id="rId9"/>
    <p:sldId id="311" r:id="rId10"/>
    <p:sldId id="329" r:id="rId11"/>
    <p:sldId id="331" r:id="rId12"/>
    <p:sldId id="332" r:id="rId13"/>
    <p:sldId id="323" r:id="rId14"/>
    <p:sldId id="322" r:id="rId15"/>
    <p:sldId id="330" r:id="rId16"/>
    <p:sldId id="333" r:id="rId17"/>
    <p:sldId id="336" r:id="rId18"/>
    <p:sldId id="338" r:id="rId19"/>
    <p:sldId id="334" r:id="rId20"/>
    <p:sldId id="316" r:id="rId21"/>
    <p:sldId id="335" r:id="rId22"/>
    <p:sldId id="33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99530-CA46-0A41-94F4-0B2D568DA51E}">
          <p14:sldIdLst>
            <p14:sldId id="256"/>
            <p14:sldId id="325"/>
          </p14:sldIdLst>
        </p14:section>
        <p14:section name="Part 1" id="{8430CB89-FE0E-A241-8C9B-1F4962ACEB61}">
          <p14:sldIdLst>
            <p14:sldId id="265"/>
            <p14:sldId id="321"/>
            <p14:sldId id="298"/>
            <p14:sldId id="310"/>
            <p14:sldId id="326"/>
            <p14:sldId id="327"/>
            <p14:sldId id="311"/>
            <p14:sldId id="329"/>
            <p14:sldId id="331"/>
            <p14:sldId id="332"/>
            <p14:sldId id="323"/>
          </p14:sldIdLst>
        </p14:section>
        <p14:section name="Part 2" id="{B8D1C680-7EE2-2B4A-B3AE-022F419936E7}">
          <p14:sldIdLst>
            <p14:sldId id="322"/>
            <p14:sldId id="330"/>
            <p14:sldId id="333"/>
            <p14:sldId id="336"/>
            <p14:sldId id="338"/>
            <p14:sldId id="334"/>
            <p14:sldId id="316"/>
            <p14:sldId id="335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9" autoAdjust="0"/>
    <p:restoredTop sz="95044" autoAdjust="0"/>
  </p:normalViewPr>
  <p:slideViewPr>
    <p:cSldViewPr snapToGrid="0" snapToObjects="1">
      <p:cViewPr varScale="1">
        <p:scale>
          <a:sx n="108" d="100"/>
          <a:sy n="108" d="100"/>
        </p:scale>
        <p:origin x="2280" y="200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3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819319"/>
            <a:ext cx="8067907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EECS 151/251 A </a:t>
            </a:r>
            <a:br>
              <a:rPr lang="en-US" dirty="0">
                <a:solidFill>
                  <a:srgbClr val="C28220"/>
                </a:solidFill>
              </a:rPr>
            </a:br>
            <a:r>
              <a:rPr lang="en-US">
                <a:solidFill>
                  <a:srgbClr val="C28220"/>
                </a:solidFill>
              </a:rPr>
              <a:t>Discussion 8: </a:t>
            </a:r>
            <a:r>
              <a:rPr lang="en-US" sz="4000" dirty="0">
                <a:solidFill>
                  <a:srgbClr val="C28220"/>
                </a:solidFill>
              </a:rPr>
              <a:t>Midterm Concept Review</a:t>
            </a:r>
            <a:endParaRPr lang="en-US" dirty="0">
              <a:solidFill>
                <a:srgbClr val="C2822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775387"/>
            <a:ext cx="6400800" cy="1113590"/>
          </a:xfrm>
        </p:spPr>
        <p:txBody>
          <a:bodyPr/>
          <a:lstStyle/>
          <a:p>
            <a:r>
              <a:rPr lang="en-US" dirty="0"/>
              <a:t>March 8, 2024</a:t>
            </a:r>
          </a:p>
          <a:p>
            <a:r>
              <a:rPr lang="en-US"/>
              <a:t>Kevin Anderson (he/him)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Karnaugh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929353"/>
          </a:xfrm>
        </p:spPr>
        <p:txBody>
          <a:bodyPr>
            <a:normAutofit/>
          </a:bodyPr>
          <a:lstStyle/>
          <a:p>
            <a:r>
              <a:rPr lang="en-US" dirty="0"/>
              <a:t>Write the </a:t>
            </a:r>
            <a:r>
              <a:rPr lang="en-US" b="1" u="sng" dirty="0"/>
              <a:t>optimal</a:t>
            </a:r>
            <a:r>
              <a:rPr lang="en-US" dirty="0"/>
              <a:t> SOP and POS: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grid of squares with numbers and letters&#10;&#10;Description automatically generated">
            <a:extLst>
              <a:ext uri="{FF2B5EF4-FFF2-40B4-BE49-F238E27FC236}">
                <a16:creationId xmlns:a16="http://schemas.microsoft.com/office/drawing/2014/main" id="{C784149B-2243-99E8-F91D-C1DB206D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84" y="1976709"/>
            <a:ext cx="29845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7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Karnaugh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929353"/>
          </a:xfrm>
        </p:spPr>
        <p:txBody>
          <a:bodyPr>
            <a:normAutofit/>
          </a:bodyPr>
          <a:lstStyle/>
          <a:p>
            <a:r>
              <a:rPr lang="en-US" b="1" dirty="0"/>
              <a:t>All </a:t>
            </a:r>
            <a:r>
              <a:rPr lang="en-US" b="1" dirty="0" err="1"/>
              <a:t>KMaps</a:t>
            </a:r>
            <a:r>
              <a:rPr lang="en-US" b="1" dirty="0"/>
              <a:t> must be Gray coded</a:t>
            </a:r>
          </a:p>
          <a:p>
            <a:r>
              <a:rPr lang="en-US" dirty="0"/>
              <a:t>Write the </a:t>
            </a:r>
            <a:r>
              <a:rPr lang="en-US" b="1" u="sng" dirty="0"/>
              <a:t>optimal</a:t>
            </a:r>
            <a:r>
              <a:rPr lang="en-US" dirty="0"/>
              <a:t> SOP and POS: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grid of squares with numbers and letters&#10;&#10;Description automatically generated">
            <a:extLst>
              <a:ext uri="{FF2B5EF4-FFF2-40B4-BE49-F238E27FC236}">
                <a16:creationId xmlns:a16="http://schemas.microsoft.com/office/drawing/2014/main" id="{C784149B-2243-99E8-F91D-C1DB206D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93" y="2188847"/>
            <a:ext cx="2984500" cy="3060700"/>
          </a:xfrm>
          <a:prstGeom prst="rect">
            <a:avLst/>
          </a:prstGeom>
        </p:spPr>
      </p:pic>
      <p:pic>
        <p:nvPicPr>
          <p:cNvPr id="5" name="Picture 4" descr="A grid of numbers and letters&#10;&#10;Description automatically generated">
            <a:extLst>
              <a:ext uri="{FF2B5EF4-FFF2-40B4-BE49-F238E27FC236}">
                <a16:creationId xmlns:a16="http://schemas.microsoft.com/office/drawing/2014/main" id="{DE72957A-1E8C-14FE-72D4-D7CC9F31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031" y="2274114"/>
            <a:ext cx="2912003" cy="306070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7F1D8DD-298A-4D08-7F72-63CCBF0FF1A6}"/>
              </a:ext>
            </a:extLst>
          </p:cNvPr>
          <p:cNvSpPr/>
          <p:nvPr/>
        </p:nvSpPr>
        <p:spPr>
          <a:xfrm>
            <a:off x="3990215" y="3205976"/>
            <a:ext cx="1228183" cy="6467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E916F-4F99-7AB2-D09F-168312CF9D7A}"/>
              </a:ext>
            </a:extLst>
          </p:cNvPr>
          <p:cNvSpPr txBox="1"/>
          <p:nvPr/>
        </p:nvSpPr>
        <p:spPr>
          <a:xfrm>
            <a:off x="2800112" y="524954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SOP: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1E9DB-C57F-3526-24FA-E67E280B3CB6}"/>
              </a:ext>
            </a:extLst>
          </p:cNvPr>
          <p:cNvGrpSpPr/>
          <p:nvPr/>
        </p:nvGrpSpPr>
        <p:grpSpPr>
          <a:xfrm>
            <a:off x="3424001" y="5059712"/>
            <a:ext cx="2984500" cy="550207"/>
            <a:chOff x="3424001" y="5059712"/>
            <a:chExt cx="2984500" cy="55020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A8EFDA5-9ED6-0750-F6DB-8C971A198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601"/>
            <a:stretch/>
          </p:blipFill>
          <p:spPr>
            <a:xfrm>
              <a:off x="3424001" y="5059712"/>
              <a:ext cx="2984500" cy="55020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D8B04C-53B0-0954-33C9-C7E4107C81C1}"/>
                </a:ext>
              </a:extLst>
            </p:cNvPr>
            <p:cNvSpPr/>
            <p:nvPr/>
          </p:nvSpPr>
          <p:spPr>
            <a:xfrm>
              <a:off x="5960536" y="5059712"/>
              <a:ext cx="45719" cy="283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38F47C-AACA-363E-7D1E-52C7A184CE3E}"/>
                </a:ext>
              </a:extLst>
            </p:cNvPr>
            <p:cNvSpPr/>
            <p:nvPr/>
          </p:nvSpPr>
          <p:spPr>
            <a:xfrm>
              <a:off x="6154274" y="5059712"/>
              <a:ext cx="45719" cy="283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7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Karnaugh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929353"/>
          </a:xfrm>
        </p:spPr>
        <p:txBody>
          <a:bodyPr>
            <a:normAutofit/>
          </a:bodyPr>
          <a:lstStyle/>
          <a:p>
            <a:r>
              <a:rPr lang="en-US" b="1" dirty="0"/>
              <a:t>All </a:t>
            </a:r>
            <a:r>
              <a:rPr lang="en-US" b="1" dirty="0" err="1"/>
              <a:t>KMaps</a:t>
            </a:r>
            <a:r>
              <a:rPr lang="en-US" b="1" dirty="0"/>
              <a:t> must be Gray coded</a:t>
            </a:r>
            <a:endParaRPr lang="en-US" dirty="0"/>
          </a:p>
          <a:p>
            <a:r>
              <a:rPr lang="en-US" dirty="0"/>
              <a:t>Write the </a:t>
            </a:r>
            <a:r>
              <a:rPr lang="en-US" b="1" u="sng" dirty="0"/>
              <a:t>optimal</a:t>
            </a:r>
            <a:r>
              <a:rPr lang="en-US" dirty="0"/>
              <a:t> SOP and POS: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grid of squares with numbers and letters&#10;&#10;Description automatically generated">
            <a:extLst>
              <a:ext uri="{FF2B5EF4-FFF2-40B4-BE49-F238E27FC236}">
                <a16:creationId xmlns:a16="http://schemas.microsoft.com/office/drawing/2014/main" id="{C784149B-2243-99E8-F91D-C1DB206D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6" y="2164838"/>
            <a:ext cx="2984500" cy="30607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7F1D8DD-298A-4D08-7F72-63CCBF0FF1A6}"/>
              </a:ext>
            </a:extLst>
          </p:cNvPr>
          <p:cNvSpPr/>
          <p:nvPr/>
        </p:nvSpPr>
        <p:spPr>
          <a:xfrm>
            <a:off x="3990215" y="3530717"/>
            <a:ext cx="1228183" cy="6467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E916F-4F99-7AB2-D09F-168312CF9D7A}"/>
              </a:ext>
            </a:extLst>
          </p:cNvPr>
          <p:cNvSpPr txBox="1"/>
          <p:nvPr/>
        </p:nvSpPr>
        <p:spPr>
          <a:xfrm>
            <a:off x="2260142" y="51834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POS:</a:t>
            </a:r>
          </a:p>
        </p:txBody>
      </p:sp>
      <p:pic>
        <p:nvPicPr>
          <p:cNvPr id="10" name="Picture 9" descr="A grid with numbers and letters&#10;&#10;Description automatically generated">
            <a:extLst>
              <a:ext uri="{FF2B5EF4-FFF2-40B4-BE49-F238E27FC236}">
                <a16:creationId xmlns:a16="http://schemas.microsoft.com/office/drawing/2014/main" id="{1DF06027-4017-BB64-35CB-1823EAD08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65" b="6993"/>
          <a:stretch/>
        </p:blipFill>
        <p:spPr>
          <a:xfrm>
            <a:off x="5398444" y="2164838"/>
            <a:ext cx="2858090" cy="2929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46B3F-53A8-1B83-F356-95855E7E5E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58" t="20490" r="22750" b="20490"/>
          <a:stretch/>
        </p:blipFill>
        <p:spPr>
          <a:xfrm>
            <a:off x="2884031" y="5198280"/>
            <a:ext cx="4227615" cy="3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6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5294-1BDB-7967-4925-3FC61F59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D9D4-0536-1781-28BD-1242D0984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8028774" cy="28234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Boolean Algebra</a:t>
            </a:r>
          </a:p>
          <a:p>
            <a:r>
              <a:rPr lang="en-US" dirty="0"/>
              <a:t>Cost Analysis (NRE and Recurring Cost)</a:t>
            </a:r>
          </a:p>
          <a:p>
            <a:r>
              <a:rPr lang="en-US" dirty="0"/>
              <a:t>NMOS and PMOS</a:t>
            </a:r>
          </a:p>
          <a:p>
            <a:r>
              <a:rPr lang="en-US" dirty="0"/>
              <a:t>CMOS Fabrication Process</a:t>
            </a:r>
          </a:p>
          <a:p>
            <a:r>
              <a:rPr lang="en-US" dirty="0"/>
              <a:t>CMOS Circuits for Common Logic Gates (</a:t>
            </a:r>
            <a:r>
              <a:rPr lang="en-US" b="1" dirty="0"/>
              <a:t>NAND</a:t>
            </a:r>
            <a:r>
              <a:rPr lang="en-US" dirty="0"/>
              <a:t> and </a:t>
            </a:r>
            <a:r>
              <a:rPr lang="en-US" b="1" dirty="0"/>
              <a:t>INV</a:t>
            </a:r>
            <a:r>
              <a:rPr lang="en-US" dirty="0"/>
              <a:t>)</a:t>
            </a:r>
          </a:p>
          <a:p>
            <a:r>
              <a:rPr lang="en-US" dirty="0"/>
              <a:t>FPGA vs ASIC</a:t>
            </a:r>
          </a:p>
          <a:p>
            <a:r>
              <a:rPr lang="en-US" dirty="0"/>
              <a:t>PMOS weak pull down, NMOS weak pull up</a:t>
            </a:r>
          </a:p>
          <a:p>
            <a:r>
              <a:rPr lang="en-US" dirty="0"/>
              <a:t>Timing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1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68D2-0E50-8F25-00AE-A3BCE078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Verilog and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7F1D-B5B4-0AE1-08F0-BFE9A9FB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Positive-Edge FF</a:t>
            </a:r>
          </a:p>
          <a:p>
            <a:r>
              <a:rPr lang="en-US" dirty="0"/>
              <a:t>Finite State Machines</a:t>
            </a:r>
          </a:p>
          <a:p>
            <a:r>
              <a:rPr lang="en-US" dirty="0"/>
              <a:t>Verilog Basics</a:t>
            </a:r>
          </a:p>
          <a:p>
            <a:r>
              <a:rPr lang="en-US" dirty="0"/>
              <a:t>Verilog Advanced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18AF9-9267-A5FB-259C-1CDD92AAF058}"/>
              </a:ext>
            </a:extLst>
          </p:cNvPr>
          <p:cNvSpPr txBox="1"/>
          <p:nvPr/>
        </p:nvSpPr>
        <p:spPr>
          <a:xfrm>
            <a:off x="5374888" y="3133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5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Positive Edge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929353"/>
          </a:xfrm>
        </p:spPr>
        <p:txBody>
          <a:bodyPr>
            <a:normAutofit/>
          </a:bodyPr>
          <a:lstStyle/>
          <a:p>
            <a:r>
              <a:rPr lang="en-US" sz="2000" dirty="0"/>
              <a:t>Flip-flop is composed of two latches</a:t>
            </a:r>
          </a:p>
          <a:p>
            <a:r>
              <a:rPr lang="en-US" sz="2000" dirty="0"/>
              <a:t>Transmission gates orchestrate exchange between latches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1496FD5E-BB29-8F58-F6A4-569505989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7" t="8941" r="6059" b="16622"/>
          <a:stretch/>
        </p:blipFill>
        <p:spPr>
          <a:xfrm>
            <a:off x="2268908" y="2694062"/>
            <a:ext cx="4606183" cy="191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0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Positive Edge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929353"/>
          </a:xfrm>
        </p:spPr>
        <p:txBody>
          <a:bodyPr>
            <a:normAutofit/>
          </a:bodyPr>
          <a:lstStyle/>
          <a:p>
            <a:r>
              <a:rPr lang="en-US" sz="2000" dirty="0"/>
              <a:t>What is the clock state represented by the figure below?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diagram of a device&#10;&#10;Description automatically generated">
            <a:extLst>
              <a:ext uri="{FF2B5EF4-FFF2-40B4-BE49-F238E27FC236}">
                <a16:creationId xmlns:a16="http://schemas.microsoft.com/office/drawing/2014/main" id="{E9BF442B-AE05-057D-674B-75D50081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52" y="2020673"/>
            <a:ext cx="4852766" cy="34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7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128259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Mealy vs Moore</a:t>
            </a:r>
          </a:p>
          <a:p>
            <a:r>
              <a:rPr lang="en-US" sz="2000" dirty="0"/>
              <a:t>One-hot vs Binary vs BCD Encoding</a:t>
            </a:r>
          </a:p>
          <a:p>
            <a:pPr lvl="1"/>
            <a:r>
              <a:rPr lang="en-US" sz="1800" dirty="0"/>
              <a:t>BCD not really used for FSMs, but good to know the encoding</a:t>
            </a:r>
          </a:p>
          <a:p>
            <a:pPr lvl="1"/>
            <a:r>
              <a:rPr lang="en-US" sz="1800" dirty="0"/>
              <a:t>Gray Coding and Hamming Distance (for Binary and BCD only)</a:t>
            </a:r>
          </a:p>
          <a:p>
            <a:r>
              <a:rPr lang="en-US" sz="2000" dirty="0"/>
              <a:t>State Diagrams</a:t>
            </a:r>
          </a:p>
          <a:p>
            <a:pPr lvl="1"/>
            <a:r>
              <a:rPr lang="en-US" sz="1800" dirty="0"/>
              <a:t>Idle state </a:t>
            </a:r>
          </a:p>
          <a:p>
            <a:pPr lvl="1"/>
            <a:r>
              <a:rPr lang="en-US" sz="1800" dirty="0"/>
              <a:t>Transitions without conditions taken on following cycle always. Transitions with condition taken on cycle when condition is met</a:t>
            </a:r>
          </a:p>
          <a:p>
            <a:pPr lvl="1"/>
            <a:r>
              <a:rPr lang="en-US" sz="1800" dirty="0"/>
              <a:t>Outputs that change on transition are Mealy. Outputs that change within state are Moore. If outputs change on both, then it’s a mixture of both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81C67-A05D-37B5-2982-FCEAD89D9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628"/>
          <a:stretch/>
        </p:blipFill>
        <p:spPr>
          <a:xfrm>
            <a:off x="5149244" y="3662168"/>
            <a:ext cx="2030499" cy="1786131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04FF00D8-01E3-4E86-04FB-7BF2C47E4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63" b="6158"/>
          <a:stretch/>
        </p:blipFill>
        <p:spPr>
          <a:xfrm>
            <a:off x="1468311" y="3631962"/>
            <a:ext cx="2526447" cy="1663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B217D1-9B7D-69AC-1053-10A7B60BC354}"/>
              </a:ext>
            </a:extLst>
          </p:cNvPr>
          <p:cNvSpPr txBox="1"/>
          <p:nvPr/>
        </p:nvSpPr>
        <p:spPr>
          <a:xfrm>
            <a:off x="1874568" y="5448299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Conceptual diagram of Mealy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1BE46-C224-2AB4-4F27-8289AE1CBA38}"/>
              </a:ext>
            </a:extLst>
          </p:cNvPr>
          <p:cNvSpPr txBox="1"/>
          <p:nvPr/>
        </p:nvSpPr>
        <p:spPr>
          <a:xfrm>
            <a:off x="5405904" y="5448299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Conceptual diagram of Moore</a:t>
            </a:r>
          </a:p>
        </p:txBody>
      </p:sp>
    </p:spTree>
    <p:extLst>
      <p:ext uri="{BB962C8B-B14F-4D97-AF65-F5344CB8AC3E}">
        <p14:creationId xmlns:p14="http://schemas.microsoft.com/office/powerpoint/2010/main" val="172349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461829"/>
          </a:xfrm>
        </p:spPr>
        <p:txBody>
          <a:bodyPr>
            <a:normAutofit/>
          </a:bodyPr>
          <a:lstStyle/>
          <a:p>
            <a:r>
              <a:rPr lang="en-US" sz="2000" dirty="0"/>
              <a:t>Verilog FSM from discussion 5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6C8D1059-9DF4-49CD-D0C2-844785D96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97" y="1968263"/>
            <a:ext cx="997717" cy="3480037"/>
          </a:xfrm>
          <a:prstGeom prst="rect">
            <a:avLst/>
          </a:prstGeom>
        </p:spPr>
      </p:pic>
      <p:pic>
        <p:nvPicPr>
          <p:cNvPr id="13" name="Picture 12" descr="A grid of numbers and symbols&#10;&#10;Description automatically generated">
            <a:extLst>
              <a:ext uri="{FF2B5EF4-FFF2-40B4-BE49-F238E27FC236}">
                <a16:creationId xmlns:a16="http://schemas.microsoft.com/office/drawing/2014/main" id="{16F93BD3-F336-318A-0468-958FF1EEC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5" y="2425311"/>
            <a:ext cx="1315107" cy="2546714"/>
          </a:xfrm>
          <a:prstGeom prst="rect">
            <a:avLst/>
          </a:prstGeom>
        </p:spPr>
      </p:pic>
      <p:pic>
        <p:nvPicPr>
          <p:cNvPr id="15" name="Picture 14" descr="A diagram of a circuit&#10;&#10;Description automatically generated">
            <a:extLst>
              <a:ext uri="{FF2B5EF4-FFF2-40B4-BE49-F238E27FC236}">
                <a16:creationId xmlns:a16="http://schemas.microsoft.com/office/drawing/2014/main" id="{860A57B3-B306-0B78-14A0-51F94EAA7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353" y="4595934"/>
            <a:ext cx="1252868" cy="989584"/>
          </a:xfrm>
          <a:prstGeom prst="rect">
            <a:avLst/>
          </a:prstGeom>
        </p:spPr>
      </p:pic>
      <p:pic>
        <p:nvPicPr>
          <p:cNvPr id="17" name="Picture 16" descr="A grid of numbers and letters&#10;&#10;Description automatically generated">
            <a:extLst>
              <a:ext uri="{FF2B5EF4-FFF2-40B4-BE49-F238E27FC236}">
                <a16:creationId xmlns:a16="http://schemas.microsoft.com/office/drawing/2014/main" id="{39DA52C5-8110-3A8E-B5B8-3CB3040F5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625" y="2892040"/>
            <a:ext cx="1548064" cy="148614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3421FCC-7DCF-CC07-29C9-8A6EDCA1F444}"/>
              </a:ext>
            </a:extLst>
          </p:cNvPr>
          <p:cNvGrpSpPr/>
          <p:nvPr/>
        </p:nvGrpSpPr>
        <p:grpSpPr>
          <a:xfrm>
            <a:off x="4000255" y="2536377"/>
            <a:ext cx="1143489" cy="317500"/>
            <a:chOff x="3730625" y="2745990"/>
            <a:chExt cx="1143489" cy="317500"/>
          </a:xfrm>
        </p:grpSpPr>
        <p:pic>
          <p:nvPicPr>
            <p:cNvPr id="19" name="Picture 18" descr="A black text with a plus and a plus&#10;&#10;Description automatically generated">
              <a:extLst>
                <a:ext uri="{FF2B5EF4-FFF2-40B4-BE49-F238E27FC236}">
                  <a16:creationId xmlns:a16="http://schemas.microsoft.com/office/drawing/2014/main" id="{E7E301DC-B03E-C6F5-0607-A027A336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2914" y="2745990"/>
              <a:ext cx="711200" cy="3175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F4A95C-1D8B-57B7-E57E-2B52D6E76C91}"/>
                </a:ext>
              </a:extLst>
            </p:cNvPr>
            <p:cNvSpPr txBox="1"/>
            <p:nvPr/>
          </p:nvSpPr>
          <p:spPr>
            <a:xfrm>
              <a:off x="3730625" y="2767973"/>
              <a:ext cx="485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SOP: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AC02E0-462C-5727-F248-4068617F0DE4}"/>
              </a:ext>
            </a:extLst>
          </p:cNvPr>
          <p:cNvSpPr txBox="1"/>
          <p:nvPr/>
        </p:nvSpPr>
        <p:spPr>
          <a:xfrm>
            <a:off x="3308400" y="1928210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</a:t>
            </a:r>
            <a:r>
              <a:rPr lang="en-US" dirty="0" err="1"/>
              <a:t>LSb</a:t>
            </a:r>
            <a:r>
              <a:rPr lang="en-US" dirty="0"/>
              <a:t> </a:t>
            </a:r>
          </a:p>
        </p:txBody>
      </p:sp>
      <p:pic>
        <p:nvPicPr>
          <p:cNvPr id="26" name="Picture 25" descr="A grid of numbers and letters&#10;&#10;Description automatically generated">
            <a:extLst>
              <a:ext uri="{FF2B5EF4-FFF2-40B4-BE49-F238E27FC236}">
                <a16:creationId xmlns:a16="http://schemas.microsoft.com/office/drawing/2014/main" id="{32EBADE1-5EA8-48EC-63EB-6EAB190D4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5849" y="2892040"/>
            <a:ext cx="1552575" cy="149047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D7E1C6E-663F-D6BD-0BC1-439818A014DA}"/>
              </a:ext>
            </a:extLst>
          </p:cNvPr>
          <p:cNvGrpSpPr/>
          <p:nvPr/>
        </p:nvGrpSpPr>
        <p:grpSpPr>
          <a:xfrm>
            <a:off x="7501495" y="2429642"/>
            <a:ext cx="1063631" cy="381000"/>
            <a:chOff x="6600824" y="2536377"/>
            <a:chExt cx="1063631" cy="381000"/>
          </a:xfrm>
        </p:grpSpPr>
        <p:pic>
          <p:nvPicPr>
            <p:cNvPr id="24" name="Picture 23" descr="A black text with a plus sign&#10;&#10;Description automatically generated">
              <a:extLst>
                <a:ext uri="{FF2B5EF4-FFF2-40B4-BE49-F238E27FC236}">
                  <a16:creationId xmlns:a16="http://schemas.microsoft.com/office/drawing/2014/main" id="{E577952D-23C2-879C-8B2B-AD90DC679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78655" y="2536377"/>
              <a:ext cx="685800" cy="381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B34193-8AC5-C029-453A-AE2AA1442D93}"/>
                </a:ext>
              </a:extLst>
            </p:cNvPr>
            <p:cNvSpPr txBox="1"/>
            <p:nvPr/>
          </p:nvSpPr>
          <p:spPr>
            <a:xfrm>
              <a:off x="6600824" y="2609697"/>
              <a:ext cx="485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SOP: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5188C43-3B03-34C6-06B4-6775CB9C1A4D}"/>
              </a:ext>
            </a:extLst>
          </p:cNvPr>
          <p:cNvSpPr txBox="1"/>
          <p:nvPr/>
        </p:nvSpPr>
        <p:spPr>
          <a:xfrm>
            <a:off x="6828624" y="1896280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</a:t>
            </a:r>
            <a:r>
              <a:rPr lang="en-US" dirty="0" err="1"/>
              <a:t>MSb</a:t>
            </a:r>
            <a:r>
              <a:rPr lang="en-US" dirty="0"/>
              <a:t> </a:t>
            </a:r>
          </a:p>
        </p:txBody>
      </p:sp>
      <p:pic>
        <p:nvPicPr>
          <p:cNvPr id="31" name="Picture 30" descr="A grid of numbers and symbols&#10;&#10;Description automatically generated">
            <a:extLst>
              <a:ext uri="{FF2B5EF4-FFF2-40B4-BE49-F238E27FC236}">
                <a16:creationId xmlns:a16="http://schemas.microsoft.com/office/drawing/2014/main" id="{CCD963FB-63D1-7177-9674-59262CB993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9455" y="2479389"/>
            <a:ext cx="1212328" cy="2529167"/>
          </a:xfrm>
          <a:prstGeom prst="rect">
            <a:avLst/>
          </a:prstGeom>
        </p:spPr>
      </p:pic>
      <p:pic>
        <p:nvPicPr>
          <p:cNvPr id="33" name="Picture 32" descr="A diagram of a circuit&#10;&#10;Description automatically generated">
            <a:extLst>
              <a:ext uri="{FF2B5EF4-FFF2-40B4-BE49-F238E27FC236}">
                <a16:creationId xmlns:a16="http://schemas.microsoft.com/office/drawing/2014/main" id="{EC1D2773-07EC-03C3-1C41-82D873236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5390" y="4614613"/>
            <a:ext cx="1300596" cy="9895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ED5AB92-AE5B-7D06-C3C3-527036EB0FA8}"/>
              </a:ext>
            </a:extLst>
          </p:cNvPr>
          <p:cNvSpPr/>
          <p:nvPr/>
        </p:nvSpPr>
        <p:spPr>
          <a:xfrm>
            <a:off x="2184558" y="1825150"/>
            <a:ext cx="3341830" cy="3891986"/>
          </a:xfrm>
          <a:prstGeom prst="rect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EBB7FC-C904-B976-35BB-8C153275B8A3}"/>
              </a:ext>
            </a:extLst>
          </p:cNvPr>
          <p:cNvSpPr/>
          <p:nvPr/>
        </p:nvSpPr>
        <p:spPr>
          <a:xfrm>
            <a:off x="5605101" y="1825150"/>
            <a:ext cx="3400927" cy="3891986"/>
          </a:xfrm>
          <a:prstGeom prst="rect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Positive Edge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929353"/>
          </a:xfrm>
        </p:spPr>
        <p:txBody>
          <a:bodyPr>
            <a:normAutofit/>
          </a:bodyPr>
          <a:lstStyle/>
          <a:p>
            <a:r>
              <a:rPr lang="en-US" sz="2000" dirty="0"/>
              <a:t>What is the clock state represented by the figure below?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DFC7E21A-5236-6249-305B-776B58D2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25" y="1994993"/>
            <a:ext cx="4557550" cy="34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22E5-F9AB-2EEF-7DBE-572E6154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4AB6-55E7-B957-EC0F-90F9A53B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GSIs have not seen the midterm so we know nothing! Do not ask us questions!</a:t>
            </a:r>
          </a:p>
          <a:p>
            <a:r>
              <a:rPr lang="en-US" sz="1800" dirty="0"/>
              <a:t>This review was created to cover important topics </a:t>
            </a:r>
          </a:p>
          <a:p>
            <a:r>
              <a:rPr lang="en-US" sz="1800" dirty="0"/>
              <a:t>Review composed of two parts</a:t>
            </a:r>
          </a:p>
        </p:txBody>
      </p:sp>
    </p:spTree>
    <p:extLst>
      <p:ext uri="{BB962C8B-B14F-4D97-AF65-F5344CB8AC3E}">
        <p14:creationId xmlns:p14="http://schemas.microsoft.com/office/powerpoint/2010/main" val="269571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FD70-F109-DEAD-332F-36FBB7BB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89AC0-54AB-D93F-C5CD-3D2DAFC3C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8229600" cy="2823496"/>
          </a:xfrm>
        </p:spPr>
        <p:txBody>
          <a:bodyPr/>
          <a:lstStyle/>
          <a:p>
            <a:r>
              <a:rPr lang="en-US" b="1" dirty="0"/>
              <a:t>No register inference! </a:t>
            </a:r>
          </a:p>
          <a:p>
            <a:r>
              <a:rPr lang="en-US" dirty="0"/>
              <a:t>wire used in continuous assignment </a:t>
            </a:r>
          </a:p>
          <a:p>
            <a:r>
              <a:rPr lang="en-US" dirty="0"/>
              <a:t>reg used in procedural assignment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/>
              <a:t> statement for FSMs</a:t>
            </a:r>
          </a:p>
          <a:p>
            <a:r>
              <a:rPr lang="en-US" dirty="0"/>
              <a:t>Use named ports for instantiation</a:t>
            </a:r>
          </a:p>
          <a:p>
            <a:r>
              <a:rPr lang="en-US" dirty="0"/>
              <a:t>Width matters!! </a:t>
            </a:r>
          </a:p>
          <a:p>
            <a:pPr lvl="1"/>
            <a:r>
              <a:rPr lang="en-US" dirty="0" err="1"/>
              <a:t>e.x</a:t>
            </a:r>
            <a:r>
              <a:rPr lang="en-US" dirty="0"/>
              <a:t>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wire</a:t>
            </a:r>
            <a:r>
              <a:rPr lang="en-US" dirty="0"/>
              <a:t> [1:0]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assign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4;</a:t>
            </a:r>
          </a:p>
        </p:txBody>
      </p:sp>
    </p:spTree>
    <p:extLst>
      <p:ext uri="{BB962C8B-B14F-4D97-AF65-F5344CB8AC3E}">
        <p14:creationId xmlns:p14="http://schemas.microsoft.com/office/powerpoint/2010/main" val="34740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FD70-F109-DEAD-332F-36FBB7BB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Advanced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5E89AC0-54AB-D93F-C5CD-3D2DAFC3C5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097754"/>
                <a:ext cx="4684955" cy="3161147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FSMs must be written in style 2 (slide 37 Verilog Review) because no register inference</a:t>
                </a:r>
                <a:endParaRPr lang="en-US" sz="1600" dirty="0"/>
              </a:p>
              <a:p>
                <a:r>
                  <a:rPr lang="en-US" sz="1600" dirty="0"/>
                  <a:t>Parameterized modules are generators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generate </a:t>
                </a:r>
                <a:r>
                  <a:rPr lang="en-US" sz="16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creates copies of hardware that run in parallel</a:t>
                </a:r>
              </a:p>
              <a:p>
                <a:pPr lvl="1"/>
                <a:r>
                  <a:rPr lang="en-US" sz="16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Types</a:t>
                </a:r>
                <a:r>
                  <a:rPr lang="en-US" sz="1600" dirty="0">
                    <a:latin typeface="+mn-lt"/>
                    <a:cs typeface="Consolas" panose="020B0609020204030204" pitchFamily="49" charset="0"/>
                  </a:rPr>
                  <a:t>: 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generate</a:t>
                </a:r>
                <a:r>
                  <a:rPr lang="en-US" sz="1600" dirty="0">
                    <a:latin typeface="+mn-lt"/>
                    <a:cs typeface="Consolas" panose="020B0609020204030204" pitchFamily="49" charset="0"/>
                  </a:rPr>
                  <a:t> for, 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generate</a:t>
                </a:r>
                <a:r>
                  <a:rPr lang="en-US" sz="1600" dirty="0">
                    <a:latin typeface="+mn-lt"/>
                    <a:cs typeface="Consolas" panose="020B0609020204030204" pitchFamily="49" charset="0"/>
                  </a:rPr>
                  <a:t> if, 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generate</a:t>
                </a:r>
                <a:r>
                  <a:rPr lang="en-US" sz="1600" dirty="0">
                    <a:latin typeface="+mn-lt"/>
                    <a:cs typeface="Consolas" panose="020B0609020204030204" pitchFamily="49" charset="0"/>
                  </a:rPr>
                  <a:t> case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pPr lvl="1"/>
                <a:r>
                  <a:rPr lang="en-US" sz="16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Loops</a:t>
                </a:r>
                <a:r>
                  <a:rPr lang="en-US" sz="1600" dirty="0">
                    <a:latin typeface="+mn-lt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+mn-lt"/>
                    <a:cs typeface="Consolas" panose="020B0609020204030204" pitchFamily="49" charset="0"/>
                  </a:rPr>
                  <a:t> 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5E89AC0-54AB-D93F-C5CD-3D2DAFC3C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097754"/>
                <a:ext cx="4684955" cy="3161147"/>
              </a:xfrm>
              <a:blipFill>
                <a:blip r:embed="rId2"/>
                <a:stretch>
                  <a:fillRect l="-541" t="-800"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AC156B-4B88-0B99-FED1-6D8B69478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670" y="2326769"/>
            <a:ext cx="3543426" cy="3161147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458DA0E-9F52-6114-B207-ED881A56C007}"/>
              </a:ext>
            </a:extLst>
          </p:cNvPr>
          <p:cNvSpPr txBox="1">
            <a:spLocks/>
          </p:cNvSpPr>
          <p:nvPr/>
        </p:nvSpPr>
        <p:spPr>
          <a:xfrm>
            <a:off x="5142155" y="1995299"/>
            <a:ext cx="1173489" cy="33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Lucida Sans"/>
              <a:buChar char="●"/>
              <a:defRPr sz="1400" b="0" i="0" u="none" strike="noStrike" cap="none">
                <a:solidFill>
                  <a:srgbClr val="2D637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Lucida Sans"/>
              <a:buChar char="○"/>
              <a:defRPr sz="1400" b="0" i="0" u="none" strike="noStrike" cap="none">
                <a:solidFill>
                  <a:srgbClr val="2D637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Lucida Sans"/>
              <a:buChar char="■"/>
              <a:defRPr sz="1400" b="0" i="0" u="none" strike="noStrike" cap="none">
                <a:solidFill>
                  <a:srgbClr val="2D637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Lucida Sans"/>
              <a:buChar char="●"/>
              <a:defRPr sz="1400" b="0" i="0" u="none" strike="noStrike" cap="none">
                <a:solidFill>
                  <a:srgbClr val="2D637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Lucida Sans"/>
              <a:buChar char="○"/>
              <a:defRPr sz="1400" b="0" i="0" u="none" strike="noStrike" cap="none">
                <a:solidFill>
                  <a:srgbClr val="2D637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Char char="■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Char char="●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Char char="○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ucida Sans"/>
              <a:buChar char="■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139700" indent="0">
              <a:buFont typeface="Lucida Sans"/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84436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5294-1BDB-7967-4925-3FC61F59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D9D4-0536-1781-28BD-1242D0984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8028774" cy="3345614"/>
          </a:xfrm>
        </p:spPr>
        <p:txBody>
          <a:bodyPr>
            <a:normAutofit/>
          </a:bodyPr>
          <a:lstStyle/>
          <a:p>
            <a:r>
              <a:rPr lang="en-US" dirty="0"/>
              <a:t>Transmission Gates</a:t>
            </a:r>
          </a:p>
          <a:p>
            <a:r>
              <a:rPr lang="en-US" dirty="0"/>
              <a:t>Tri-state buffer vs Tri-state inverter</a:t>
            </a:r>
          </a:p>
          <a:p>
            <a:r>
              <a:rPr lang="en-US" dirty="0"/>
              <a:t>Create state diagram from word problem</a:t>
            </a:r>
          </a:p>
          <a:p>
            <a:r>
              <a:rPr lang="en-US" dirty="0"/>
              <a:t>Continuous Assignments and Procedural Assignments</a:t>
            </a:r>
          </a:p>
          <a:p>
            <a:r>
              <a:rPr lang="en-US" dirty="0"/>
              <a:t>Ternary Operator</a:t>
            </a:r>
          </a:p>
          <a:p>
            <a:r>
              <a:rPr lang="en-US" dirty="0"/>
              <a:t>Labelling state diagram</a:t>
            </a:r>
          </a:p>
          <a:p>
            <a:r>
              <a:rPr lang="en-US" dirty="0"/>
              <a:t>Shift Register in Verilog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8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68D2-0E50-8F25-00AE-A3BCE078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Circuitry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7F1D-B5B4-0AE1-08F0-BFE9A9FB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Transistors (Layout)</a:t>
            </a:r>
          </a:p>
          <a:p>
            <a:r>
              <a:rPr lang="en-US" dirty="0"/>
              <a:t>CMOS Static Circuits</a:t>
            </a:r>
          </a:p>
          <a:p>
            <a:r>
              <a:rPr lang="en-US" dirty="0"/>
              <a:t>FPGA LUTs and Interconnect</a:t>
            </a:r>
          </a:p>
          <a:p>
            <a:r>
              <a:rPr lang="en-US" dirty="0" err="1"/>
              <a:t>KMap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18AF9-9267-A5FB-259C-1CDD92AAF058}"/>
              </a:ext>
            </a:extLst>
          </p:cNvPr>
          <p:cNvSpPr txBox="1"/>
          <p:nvPr/>
        </p:nvSpPr>
        <p:spPr>
          <a:xfrm>
            <a:off x="5374888" y="3133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0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E4FC2-DC97-3999-AF6E-490DDA328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A5B5-2D91-38DB-9FBA-E2DB17DF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Circuit Layouts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8F1238B-2265-5985-3DB3-E313E3D1ED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7700" y="266699"/>
            <a:ext cx="53086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5362FCF-463E-9D46-5899-2D8BD77175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0196" y="2115050"/>
            <a:ext cx="3828503" cy="4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diagram of a metal structure&#10;&#10;Description automatically generated with medium confidence">
            <a:extLst>
              <a:ext uri="{FF2B5EF4-FFF2-40B4-BE49-F238E27FC236}">
                <a16:creationId xmlns:a16="http://schemas.microsoft.com/office/drawing/2014/main" id="{BA586FB0-B311-D244-81FF-3519D0F3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1" y="2614963"/>
            <a:ext cx="4456934" cy="30025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C67FC0D-9129-612E-B95A-7DE22A8B8ABB}"/>
              </a:ext>
            </a:extLst>
          </p:cNvPr>
          <p:cNvGrpSpPr/>
          <p:nvPr/>
        </p:nvGrpSpPr>
        <p:grpSpPr>
          <a:xfrm>
            <a:off x="5021477" y="3738222"/>
            <a:ext cx="4086625" cy="1957804"/>
            <a:chOff x="4815232" y="3710025"/>
            <a:chExt cx="4219430" cy="2124050"/>
          </a:xfrm>
        </p:grpSpPr>
        <p:pic>
          <p:nvPicPr>
            <p:cNvPr id="15" name="Picture 14" descr="A diagram of a chemical reaction&#10;&#10;Description automatically generated">
              <a:extLst>
                <a:ext uri="{FF2B5EF4-FFF2-40B4-BE49-F238E27FC236}">
                  <a16:creationId xmlns:a16="http://schemas.microsoft.com/office/drawing/2014/main" id="{4354C1E5-5619-2F27-8C58-4933743F2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493"/>
            <a:stretch/>
          </p:blipFill>
          <p:spPr>
            <a:xfrm>
              <a:off x="4815232" y="4176519"/>
              <a:ext cx="4219430" cy="165755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135997-854F-99DE-EEE0-E0FF448A07C7}"/>
                </a:ext>
              </a:extLst>
            </p:cNvPr>
            <p:cNvSpPr txBox="1"/>
            <p:nvPr/>
          </p:nvSpPr>
          <p:spPr>
            <a:xfrm>
              <a:off x="5021477" y="3807186"/>
              <a:ext cx="3806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28220"/>
                  </a:solidFill>
                </a:rPr>
                <a:t>Planar CMOS Transistor Cross Section: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823DEB-06E5-2B03-6719-AFA5A8337F00}"/>
                </a:ext>
              </a:extLst>
            </p:cNvPr>
            <p:cNvSpPr/>
            <p:nvPr/>
          </p:nvSpPr>
          <p:spPr>
            <a:xfrm>
              <a:off x="4815232" y="3710025"/>
              <a:ext cx="4219430" cy="203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073148-5CF9-959C-0E7F-F12F6F720679}"/>
              </a:ext>
            </a:extLst>
          </p:cNvPr>
          <p:cNvSpPr txBox="1"/>
          <p:nvPr/>
        </p:nvSpPr>
        <p:spPr>
          <a:xfrm>
            <a:off x="4879512" y="2162260"/>
            <a:ext cx="4309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D637F"/>
                </a:solidFill>
                <a:latin typeface="Lucida Grande"/>
                <a:cs typeface="Lucida Grande"/>
              </a:rPr>
              <a:t>A layout is a top-down view of a transistor. It is another perspective of transistor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D637F"/>
                </a:solidFill>
                <a:latin typeface="Lucida Grande"/>
                <a:cs typeface="Lucida Grande"/>
              </a:rPr>
              <a:t>Polysilicon represents the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D637F"/>
                </a:solidFill>
                <a:latin typeface="Lucida Grande"/>
                <a:cs typeface="Lucida Grande"/>
              </a:rPr>
              <a:t>Boxes with or without X represents via</a:t>
            </a:r>
          </a:p>
        </p:txBody>
      </p:sp>
    </p:spTree>
    <p:extLst>
      <p:ext uri="{BB962C8B-B14F-4D97-AF65-F5344CB8AC3E}">
        <p14:creationId xmlns:p14="http://schemas.microsoft.com/office/powerpoint/2010/main" val="158935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E4FC2-DC97-3999-AF6E-490DDA328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A5B5-2D91-38DB-9FBA-E2DB17DF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Circuit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FE43-BAFE-A4C5-D868-C1C07F706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097755"/>
            <a:ext cx="5466449" cy="306207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Steps:</a:t>
            </a:r>
          </a:p>
          <a:p>
            <a:pPr marL="690563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Identify transistors</a:t>
            </a:r>
          </a:p>
          <a:p>
            <a:pPr marL="690563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Separate PUN and PDN</a:t>
            </a:r>
          </a:p>
          <a:p>
            <a:pPr marL="690563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Look at transistors connected to rails </a:t>
            </a:r>
          </a:p>
          <a:p>
            <a:pPr marL="690563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Find shared diffusion regions and metal with via to discover inter-transistor connections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8F1238B-2265-5985-3DB3-E313E3D1ED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7700" y="114300"/>
            <a:ext cx="53086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5362FCF-463E-9D46-5899-2D8BD77175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0196" y="2115050"/>
            <a:ext cx="3828503" cy="4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diagram of a computer&#10;&#10;Description automatically generated">
            <a:extLst>
              <a:ext uri="{FF2B5EF4-FFF2-40B4-BE49-F238E27FC236}">
                <a16:creationId xmlns:a16="http://schemas.microsoft.com/office/drawing/2014/main" id="{D80321BF-D71D-96C0-917C-C3881E38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48" y="2115049"/>
            <a:ext cx="2910102" cy="3869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4AB60-32AF-E8B3-21D2-90328146F838}"/>
              </a:ext>
            </a:extLst>
          </p:cNvPr>
          <p:cNvSpPr txBox="1"/>
          <p:nvPr/>
        </p:nvSpPr>
        <p:spPr>
          <a:xfrm>
            <a:off x="6043237" y="1692773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637F"/>
                </a:solidFill>
                <a:latin typeface="Lucida Grande"/>
                <a:cs typeface="Lucida Grande"/>
              </a:rPr>
              <a:t>This is a AND gate</a:t>
            </a:r>
          </a:p>
        </p:txBody>
      </p:sp>
    </p:spTree>
    <p:extLst>
      <p:ext uri="{BB962C8B-B14F-4D97-AF65-F5344CB8AC3E}">
        <p14:creationId xmlns:p14="http://schemas.microsoft.com/office/powerpoint/2010/main" val="9464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/>
          <a:lstStyle/>
          <a:p>
            <a:r>
              <a:rPr lang="en-US" dirty="0"/>
              <a:t>Static CMOS Circuits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5D81-9EE1-A71E-4FC5-24A781F8F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551844"/>
            <a:ext cx="8395320" cy="3754311"/>
          </a:xfrm>
        </p:spPr>
        <p:txBody>
          <a:bodyPr>
            <a:normAutofit/>
          </a:bodyPr>
          <a:lstStyle/>
          <a:p>
            <a:r>
              <a:rPr lang="en-US" dirty="0"/>
              <a:t>PUN and PDN with single output</a:t>
            </a:r>
          </a:p>
          <a:p>
            <a:r>
              <a:rPr lang="en-US" dirty="0"/>
              <a:t>Transistors in series represents a logical AND</a:t>
            </a:r>
          </a:p>
          <a:p>
            <a:r>
              <a:rPr lang="en-US" dirty="0"/>
              <a:t>Transistor in parallel represents a logical OR</a:t>
            </a:r>
          </a:p>
          <a:p>
            <a:r>
              <a:rPr lang="en-US" dirty="0"/>
              <a:t>PUN and PDN are duals; Boolean expression is the negation of the other</a:t>
            </a:r>
          </a:p>
          <a:p>
            <a:r>
              <a:rPr lang="en-US" dirty="0"/>
              <a:t>Also simplify Boolean expression before drawing circuit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/>
          <a:lstStyle/>
          <a:p>
            <a:r>
              <a:rPr lang="en-US" dirty="0"/>
              <a:t>Static CMOS Circuits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5D81-9EE1-A71E-4FC5-24A781F8F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99" y="1551844"/>
            <a:ext cx="4570451" cy="3966305"/>
          </a:xfrm>
        </p:spPr>
        <p:txBody>
          <a:bodyPr>
            <a:normAutofit/>
          </a:bodyPr>
          <a:lstStyle/>
          <a:p>
            <a:r>
              <a:rPr lang="en-US" dirty="0"/>
              <a:t>Let’s write the Boolean expression for this circuit: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your own, draw the circuit for an XNOR: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92BD9147-4785-9040-0890-4FAFE644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973" y="1339850"/>
            <a:ext cx="3479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/>
          <a:lstStyle/>
          <a:p>
            <a:r>
              <a:rPr lang="en-US" dirty="0"/>
              <a:t>Static CMOS Circuits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5D81-9EE1-A71E-4FC5-24A781F8F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99" y="1551844"/>
            <a:ext cx="4570451" cy="3966305"/>
          </a:xfrm>
        </p:spPr>
        <p:txBody>
          <a:bodyPr>
            <a:normAutofit/>
          </a:bodyPr>
          <a:lstStyle/>
          <a:p>
            <a:r>
              <a:rPr lang="en-US" dirty="0"/>
              <a:t>What part of the static CMOS circuit is this?</a:t>
            </a:r>
          </a:p>
          <a:p>
            <a:r>
              <a:rPr lang="en-US" dirty="0"/>
              <a:t>Draw the other half of the CMOS circuit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B6A71-A1F0-2E37-FA4E-DFB55E6B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809" y="2402307"/>
            <a:ext cx="3799191" cy="16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3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44" y="457777"/>
            <a:ext cx="7766050" cy="1150353"/>
          </a:xfrm>
        </p:spPr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95" y="1477213"/>
            <a:ext cx="8003478" cy="190611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FPGAs is a configurable HW platform (i.e. not fixed function)</a:t>
            </a:r>
          </a:p>
          <a:p>
            <a:pPr lvl="1"/>
            <a:r>
              <a:rPr lang="en-US" sz="1400" dirty="0"/>
              <a:t>The configurability comes from the interconnect and LUT</a:t>
            </a:r>
          </a:p>
          <a:p>
            <a:r>
              <a:rPr lang="en-US" sz="1800" dirty="0"/>
              <a:t>Xilinx Logic Element Hierarchy: LUTs -&gt; Slice -&gt; CLBs</a:t>
            </a:r>
          </a:p>
          <a:p>
            <a:r>
              <a:rPr lang="en-US" sz="1800" dirty="0"/>
              <a:t>Interconnect has latches to connect CLBs together</a:t>
            </a:r>
          </a:p>
          <a:p>
            <a:r>
              <a:rPr lang="en-US" sz="1800" b="1" dirty="0"/>
              <a:t>There are no gates in an FPGA</a:t>
            </a:r>
          </a:p>
          <a:p>
            <a:r>
              <a:rPr lang="en-US" sz="1800" dirty="0"/>
              <a:t>How many logical expressions can a LUT-X hold?</a:t>
            </a:r>
          </a:p>
        </p:txBody>
      </p:sp>
      <p:pic>
        <p:nvPicPr>
          <p:cNvPr id="6" name="Picture 5" descr="A diagram of a block&#10;&#10;Description automatically generated">
            <a:extLst>
              <a:ext uri="{FF2B5EF4-FFF2-40B4-BE49-F238E27FC236}">
                <a16:creationId xmlns:a16="http://schemas.microsoft.com/office/drawing/2014/main" id="{19B0CB23-13C4-A5D5-6BD6-829EB8EE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41"/>
          <a:stretch/>
        </p:blipFill>
        <p:spPr>
          <a:xfrm>
            <a:off x="2215867" y="3984602"/>
            <a:ext cx="3343713" cy="1359557"/>
          </a:xfrm>
          <a:prstGeom prst="rect">
            <a:avLst/>
          </a:prstGeom>
        </p:spPr>
      </p:pic>
      <p:pic>
        <p:nvPicPr>
          <p:cNvPr id="8" name="Picture 7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386C73B-BEA1-1424-32CD-96BD6B05F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6" y="3613173"/>
            <a:ext cx="1956031" cy="1915159"/>
          </a:xfrm>
          <a:prstGeom prst="rect">
            <a:avLst/>
          </a:prstGeom>
        </p:spPr>
      </p:pic>
      <p:pic>
        <p:nvPicPr>
          <p:cNvPr id="10" name="Picture 9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F00AF7C-5D2E-1699-5169-5074B7DFC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924" y="3646092"/>
            <a:ext cx="2802549" cy="17309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BC9118-2C0D-EE51-0108-B75E776AEF8B}"/>
              </a:ext>
            </a:extLst>
          </p:cNvPr>
          <p:cNvSpPr txBox="1"/>
          <p:nvPr/>
        </p:nvSpPr>
        <p:spPr>
          <a:xfrm>
            <a:off x="6540068" y="5451387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Xilinx Series 7 CLB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40167-8983-7BE4-7B9C-298ECB019020}"/>
              </a:ext>
            </a:extLst>
          </p:cNvPr>
          <p:cNvSpPr txBox="1"/>
          <p:nvPr/>
        </p:nvSpPr>
        <p:spPr>
          <a:xfrm>
            <a:off x="3454751" y="5377078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Simplified LUT-4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2735D-438A-AC0F-CE55-1ECF14D37CEE}"/>
              </a:ext>
            </a:extLst>
          </p:cNvPr>
          <p:cNvSpPr txBox="1"/>
          <p:nvPr/>
        </p:nvSpPr>
        <p:spPr>
          <a:xfrm>
            <a:off x="526243" y="5420610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Simplified interconnect latch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BB58DE-E4D4-B10C-40DF-52A228144473}"/>
              </a:ext>
            </a:extLst>
          </p:cNvPr>
          <p:cNvCxnSpPr/>
          <p:nvPr/>
        </p:nvCxnSpPr>
        <p:spPr>
          <a:xfrm>
            <a:off x="2392822" y="3495230"/>
            <a:ext cx="0" cy="2171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C5FD51-24BE-F668-1392-4A5DA2786D9E}"/>
              </a:ext>
            </a:extLst>
          </p:cNvPr>
          <p:cNvCxnSpPr/>
          <p:nvPr/>
        </p:nvCxnSpPr>
        <p:spPr>
          <a:xfrm>
            <a:off x="5623133" y="3448817"/>
            <a:ext cx="0" cy="2171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281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8489</TotalTime>
  <Words>666</Words>
  <Application>Microsoft Macintosh PowerPoint</Application>
  <PresentationFormat>On-screen Show (4:3)</PresentationFormat>
  <Paragraphs>126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Consolas</vt:lpstr>
      <vt:lpstr>Georgia</vt:lpstr>
      <vt:lpstr>Lucida Grande</vt:lpstr>
      <vt:lpstr>Lucida Sans</vt:lpstr>
      <vt:lpstr>Custom Design</vt:lpstr>
      <vt:lpstr>EECS 151/251 A  Discussion 8: Midterm Concept Review</vt:lpstr>
      <vt:lpstr>Overview</vt:lpstr>
      <vt:lpstr>Part 1: Circuitry</vt:lpstr>
      <vt:lpstr>Circuit Layouts</vt:lpstr>
      <vt:lpstr>Circuit Layouts</vt:lpstr>
      <vt:lpstr>Static CMOS Circuits </vt:lpstr>
      <vt:lpstr>Static CMOS Circuits </vt:lpstr>
      <vt:lpstr>Static CMOS Circuits </vt:lpstr>
      <vt:lpstr>FPGA</vt:lpstr>
      <vt:lpstr>Karnaugh Map</vt:lpstr>
      <vt:lpstr>Karnaugh Map</vt:lpstr>
      <vt:lpstr>Karnaugh Map</vt:lpstr>
      <vt:lpstr>To-Know</vt:lpstr>
      <vt:lpstr>Part 2: Verilog and Blocks</vt:lpstr>
      <vt:lpstr>Positive Edge Flip-Flop</vt:lpstr>
      <vt:lpstr>Positive Edge Flip-Flop</vt:lpstr>
      <vt:lpstr>Finite State Machines</vt:lpstr>
      <vt:lpstr>Finite State Machines</vt:lpstr>
      <vt:lpstr>Positive Edge Flip-Flop</vt:lpstr>
      <vt:lpstr>Verilog Basics</vt:lpstr>
      <vt:lpstr>Verilog Advanced </vt:lpstr>
      <vt:lpstr>To-Know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Kevin Anderson</cp:lastModifiedBy>
  <cp:revision>171</cp:revision>
  <dcterms:created xsi:type="dcterms:W3CDTF">2013-01-15T19:08:57Z</dcterms:created>
  <dcterms:modified xsi:type="dcterms:W3CDTF">2024-03-09T02:22:24Z</dcterms:modified>
</cp:coreProperties>
</file>