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5" r:id="rId10"/>
    <p:sldId id="262" r:id="rId11"/>
    <p:sldId id="264" r:id="rId12"/>
    <p:sldId id="265" r:id="rId13"/>
    <p:sldId id="266" r:id="rId14"/>
    <p:sldId id="276" r:id="rId15"/>
    <p:sldId id="277" r:id="rId16"/>
    <p:sldId id="267" r:id="rId17"/>
    <p:sldId id="274" r:id="rId18"/>
    <p:sldId id="268" r:id="rId19"/>
    <p:sldId id="270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80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F12EA-64EB-4A1F-9203-15766C351D99}" type="datetimeFigureOut">
              <a:rPr lang="en-US" smtClean="0"/>
              <a:t>12/20/2013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C2C09-8538-4E82-9643-100E260DF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7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Imperfection in </a:t>
            </a:r>
            <a:r>
              <a:rPr lang="en-US" dirty="0" err="1" smtClean="0"/>
              <a:t>rf</a:t>
            </a:r>
            <a:r>
              <a:rPr lang="en-US" dirty="0" smtClean="0"/>
              <a:t> pulses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inhomogenous</a:t>
            </a:r>
            <a:r>
              <a:rPr lang="en-US" baseline="0" dirty="0" smtClean="0"/>
              <a:t> transmission/reception field; penetration effects depend on a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C2C09-8538-4E82-9643-100E260DF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Biot-Savart</a:t>
            </a:r>
            <a:r>
              <a:rPr lang="en-US" baseline="0" dirty="0" smtClean="0"/>
              <a:t> law wave behavior finite element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C2C09-8538-4E82-9643-100E260DFF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5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TE TR to minimize tissue </a:t>
            </a:r>
            <a:r>
              <a:rPr lang="en-US" dirty="0" err="1" smtClean="0"/>
              <a:t>contrust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C2C09-8538-4E82-9643-100E260DF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6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* </a:t>
            </a:r>
            <a:r>
              <a:rPr lang="en-US" dirty="0" smtClean="0"/>
              <a:t>(f) S(f)/(H2(f)S(f)+N(f))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C2C09-8538-4E82-9643-100E260DFF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9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Spatial displacement of coils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C2C09-8538-4E82-9643-100E260DFF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53DA8-650E-4200-B3DB-CFE3A96FC21D}" type="datetime1">
              <a:rPr lang="en-US" smtClean="0"/>
              <a:t>12/20/2013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497D-5AC9-4BFD-98FD-09B2EDF193DD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2DA0-F92C-4427-9F59-1469FFC8BA63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94F0-CCEB-45AB-AFAA-9B191263B519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0B3BE-D076-44E1-9B18-540C82BED0A3}" type="datetime1">
              <a:rPr lang="en-US" smtClean="0"/>
              <a:t>12/20/2013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AD3-1374-4E44-AD03-CD9CF0A2E5B7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7A11-DF75-4FEE-A54E-6BA22A83184E}" type="datetime1">
              <a:rPr lang="en-US" smtClean="0"/>
              <a:t>12/20/2013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ED3B-99D0-4923-992D-96B57EAB7E86}" type="datetime1">
              <a:rPr lang="en-US" smtClean="0"/>
              <a:t>12/20/2013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2936-A2EE-45BC-AE08-D858D64DFF7F}" type="datetime1">
              <a:rPr lang="en-US" smtClean="0"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F6B2-548D-49BC-93F9-C41B7DF17DC2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1E24-F8B7-41C8-961F-6A4B79BBCF21}" type="datetime1">
              <a:rPr lang="en-US" smtClean="0"/>
              <a:t>12/20/2013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DD816F-A87A-481B-9454-5DC388002F3A}" type="datetime1">
              <a:rPr lang="en-US" smtClean="0"/>
              <a:t>12/20/2013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Lianli</a:t>
            </a:r>
            <a:r>
              <a:rPr lang="en-US" dirty="0" smtClean="0"/>
              <a:t> Liu</a:t>
            </a:r>
          </a:p>
          <a:p>
            <a:r>
              <a:rPr lang="en-US" dirty="0" smtClean="0"/>
              <a:t>20/12/2013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808976" cy="1828800"/>
          </a:xfrm>
        </p:spPr>
        <p:txBody>
          <a:bodyPr/>
          <a:lstStyle/>
          <a:p>
            <a:r>
              <a:rPr lang="en-US" dirty="0" smtClean="0"/>
              <a:t>MRI Intensity Inhomogeneity 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Phantom-based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Estimate intensity inhomogeneity field by acquiring an image of a uniform phantom</a:t>
            </a:r>
          </a:p>
          <a:p>
            <a:r>
              <a:rPr lang="en-US" dirty="0" smtClean="0"/>
              <a:t>Limitations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B1 field </a:t>
            </a:r>
            <a:r>
              <a:rPr lang="en-US" i="1" dirty="0" smtClean="0"/>
              <a:t>in vivo</a:t>
            </a:r>
            <a:r>
              <a:rPr lang="en-US" dirty="0" smtClean="0"/>
              <a:t> differs significantly from that in phantoms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Cannot account for patient induced inhomogeneity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RF coil perturbation is not considered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Filtering based methods</a:t>
            </a:r>
          </a:p>
          <a:p>
            <a:r>
              <a:rPr lang="en-US" dirty="0" smtClean="0"/>
              <a:t>Segmentation based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dirty="0" smtClean="0"/>
              <a:t>Filtering based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192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Inhomogeneous field is modeled as a multiplicative noise</a:t>
            </a:r>
          </a:p>
          <a:p>
            <a:endParaRPr lang="en-US" dirty="0"/>
          </a:p>
          <a:p>
            <a:r>
              <a:rPr lang="en-US" dirty="0" err="1" smtClean="0"/>
              <a:t>Deconvolution</a:t>
            </a:r>
            <a:r>
              <a:rPr lang="en-US" dirty="0" smtClean="0"/>
              <a:t> problem  </a:t>
            </a:r>
            <a:r>
              <a:rPr lang="en-US" dirty="0" smtClean="0">
                <a:sym typeface="Wingdings" pitchFamily="2" charset="2"/>
              </a:rPr>
              <a:t>  </a:t>
            </a:r>
            <a:r>
              <a:rPr lang="en-US" dirty="0" smtClean="0"/>
              <a:t>Weiner filter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Effect </a:t>
            </a:r>
            <a:r>
              <a:rPr lang="en-US" sz="2400" dirty="0" smtClean="0"/>
              <a:t>on </a:t>
            </a:r>
            <a:r>
              <a:rPr lang="en-US" sz="2400" dirty="0"/>
              <a:t>higher order statistics of </a:t>
            </a:r>
            <a:r>
              <a:rPr lang="en-US" sz="2400" dirty="0" smtClean="0"/>
              <a:t>co-occurrence </a:t>
            </a:r>
            <a:r>
              <a:rPr lang="en-US" sz="2400" dirty="0"/>
              <a:t>intensity can be modeled as convolution with Gaussian point spread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Restore intensity co-occurrence map using Weiner filter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Construct image using restored intensity co-occurrence map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193859"/>
              </p:ext>
            </p:extLst>
          </p:nvPr>
        </p:nvGraphicFramePr>
        <p:xfrm>
          <a:off x="990600" y="1752600"/>
          <a:ext cx="2641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4" imgW="2641320" imgH="342720" progId="Equation.3">
                  <p:embed/>
                </p:oleObj>
              </mc:Choice>
              <mc:Fallback>
                <p:oleObj name="Equation" r:id="rId4" imgW="264132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752600"/>
                        <a:ext cx="2641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1" name="Picture 1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1" t="18926" r="27210" b="67650"/>
          <a:stretch/>
        </p:blipFill>
        <p:spPr bwMode="auto">
          <a:xfrm>
            <a:off x="1676400" y="4343400"/>
            <a:ext cx="1612232" cy="146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6" t="51311" r="27527" b="35081"/>
          <a:stretch/>
        </p:blipFill>
        <p:spPr bwMode="auto">
          <a:xfrm>
            <a:off x="5634789" y="4343400"/>
            <a:ext cx="1515978" cy="148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8195" y="58876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co-occurrence map without distortion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35795" y="5897922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co-occurrence map with non uniformity and noise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2590" y="6267254"/>
            <a:ext cx="7099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Hadjidemetriou</a:t>
            </a:r>
            <a:r>
              <a:rPr lang="en-US" sz="1200" dirty="0"/>
              <a:t>, </a:t>
            </a:r>
            <a:r>
              <a:rPr lang="en-US" sz="1200" dirty="0" err="1"/>
              <a:t>Stathis</a:t>
            </a:r>
            <a:r>
              <a:rPr lang="en-US" sz="1200" dirty="0"/>
              <a:t>, et al. "Restoration of MRI data for intensity non-uniformities using local high order intensity statistics." </a:t>
            </a:r>
            <a:r>
              <a:rPr lang="en-US" sz="1200" i="1" dirty="0"/>
              <a:t>Medical image analysis</a:t>
            </a:r>
            <a:r>
              <a:rPr lang="en-US" sz="1200" dirty="0"/>
              <a:t> 13.1 (2009): 36-48.</a:t>
            </a:r>
          </a:p>
          <a:p>
            <a:endParaRPr lang="en-US" dirty="0"/>
          </a:p>
        </p:txBody>
      </p:sp>
      <p:pic>
        <p:nvPicPr>
          <p:cNvPr id="3114" name="Picture 4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8920" r="7000" b="30662"/>
          <a:stretch/>
        </p:blipFill>
        <p:spPr bwMode="auto">
          <a:xfrm>
            <a:off x="838199" y="2553702"/>
            <a:ext cx="8153401" cy="370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based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Model inhomogeneous field as a low frequency signal</a:t>
            </a:r>
          </a:p>
          <a:p>
            <a:r>
              <a:rPr lang="en-US" dirty="0" smtClean="0"/>
              <a:t>Avoid filtering out slow varying signals in real image</a:t>
            </a:r>
          </a:p>
          <a:p>
            <a:r>
              <a:rPr lang="en-US" dirty="0"/>
              <a:t>Gabor Filtering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Threshold </a:t>
            </a:r>
            <a:r>
              <a:rPr lang="en-US" sz="2400" dirty="0"/>
              <a:t>images to avoid noise being enhanced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Smooth </a:t>
            </a:r>
            <a:r>
              <a:rPr lang="en-US" sz="2400" dirty="0"/>
              <a:t>the </a:t>
            </a:r>
            <a:r>
              <a:rPr lang="en-US" sz="2400" dirty="0" err="1"/>
              <a:t>thresholded</a:t>
            </a:r>
            <a:r>
              <a:rPr lang="en-US" sz="2400" dirty="0"/>
              <a:t> image using Gabor 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Restore </a:t>
            </a:r>
            <a:r>
              <a:rPr lang="en-US" sz="2400" dirty="0"/>
              <a:t>image using a diffusion </a:t>
            </a:r>
            <a:r>
              <a:rPr lang="en-US" sz="2400" dirty="0" smtClean="0"/>
              <a:t>process</a:t>
            </a:r>
          </a:p>
          <a:p>
            <a:pPr marL="514350" indent="-514350" algn="ctr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4267200" cy="162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88988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Ardizzone</a:t>
            </a:r>
            <a:r>
              <a:rPr lang="en-US" altLang="zh-CN" sz="1600" dirty="0"/>
              <a:t> E, </a:t>
            </a:r>
            <a:r>
              <a:rPr lang="en-US" altLang="zh-CN" sz="1600" dirty="0" err="1"/>
              <a:t>Pirrone</a:t>
            </a:r>
            <a:r>
              <a:rPr lang="en-US" altLang="zh-CN" sz="1600" dirty="0"/>
              <a:t> R, </a:t>
            </a:r>
            <a:r>
              <a:rPr lang="en-US" altLang="zh-CN" sz="1600" dirty="0" err="1"/>
              <a:t>Mastrella</a:t>
            </a:r>
            <a:r>
              <a:rPr lang="en-US" altLang="zh-CN" sz="1600" dirty="0"/>
              <a:t> M, et al. A Gabor-based technique for bias removal in MR Images[C]//Engineering in Medicine and Biology Society, 2007. EMBS 2007. 29th Annual International Conference of the IEEE. IEEE, 2007: 1314-1317.</a:t>
            </a:r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42672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Gabor filter is chosen for orientation </a:t>
            </a:r>
          </a:p>
          <a:p>
            <a:r>
              <a:rPr lang="en-US" altLang="zh-CN" sz="2400" dirty="0" smtClean="0"/>
              <a:t>and modified for a </a:t>
            </a:r>
            <a:r>
              <a:rPr lang="en-US" altLang="zh-CN" sz="2400" i="1" dirty="0" smtClean="0"/>
              <a:t>low pass </a:t>
            </a:r>
            <a:r>
              <a:rPr lang="en-US" altLang="zh-CN" sz="2400" dirty="0" smtClean="0"/>
              <a:t>behavior</a:t>
            </a:r>
            <a:endParaRPr lang="en-US" altLang="zh-C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Filtering based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Model inhomogeneous field as a low frequency </a:t>
            </a:r>
            <a:r>
              <a:rPr lang="en-US" altLang="zh-CN" sz="2800" dirty="0" smtClean="0"/>
              <a:t>signal</a:t>
            </a:r>
          </a:p>
          <a:p>
            <a:r>
              <a:rPr lang="en-US" altLang="zh-CN" sz="2800" dirty="0" smtClean="0"/>
              <a:t>Low </a:t>
            </a:r>
            <a:r>
              <a:rPr lang="en-US" altLang="zh-CN" sz="2800" dirty="0"/>
              <a:t>pass filtering with scattered noise 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Use statistical means to determine the background noise level and edges of image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Populate noise pixels to ensure uniform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Gaussian filtering 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Cohen </a:t>
            </a:r>
            <a:r>
              <a:rPr lang="en-US" altLang="zh-CN" sz="1800" dirty="0"/>
              <a:t>M S, </a:t>
            </a:r>
            <a:r>
              <a:rPr lang="en-US" altLang="zh-CN" sz="1800" dirty="0" err="1"/>
              <a:t>DuBois</a:t>
            </a:r>
            <a:r>
              <a:rPr lang="en-US" altLang="zh-CN" sz="1800" dirty="0"/>
              <a:t> R M, </a:t>
            </a:r>
            <a:r>
              <a:rPr lang="en-US" altLang="zh-CN" sz="1800" dirty="0" err="1"/>
              <a:t>Zeineh</a:t>
            </a:r>
            <a:r>
              <a:rPr lang="en-US" altLang="zh-CN" sz="1800" dirty="0"/>
              <a:t> M </a:t>
            </a:r>
            <a:r>
              <a:rPr lang="en-US" altLang="zh-CN" sz="1800" dirty="0" err="1"/>
              <a:t>M</a:t>
            </a:r>
            <a:r>
              <a:rPr lang="en-US" altLang="zh-CN" sz="1800" dirty="0"/>
              <a:t>. Rapid and effective correction of RF inhomogeneity for high field magnetic resonance imaging[J]. Human Brain Mapping, 2000, 10(4): 204-211.</a:t>
            </a:r>
            <a:endParaRPr lang="zh-CN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9625" y="1438275"/>
            <a:ext cx="77724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Modified fuzzy c-means for joint bias field correction and segmentation</a:t>
            </a:r>
          </a:p>
          <a:p>
            <a:r>
              <a:rPr lang="en-US" sz="2400" dirty="0" smtClean="0"/>
              <a:t>Different model: additive </a:t>
            </a:r>
            <a:r>
              <a:rPr lang="en-US" sz="2400" baseline="30000" dirty="0" smtClean="0"/>
              <a:t>[1] </a:t>
            </a:r>
            <a:r>
              <a:rPr lang="en-US" sz="2400" dirty="0" smtClean="0"/>
              <a:t>Vs. multiplicative </a:t>
            </a:r>
            <a:r>
              <a:rPr lang="en-US" sz="2400" baseline="30000" dirty="0" smtClean="0"/>
              <a:t>[2]</a:t>
            </a:r>
            <a:r>
              <a:rPr lang="en-US" sz="2400" dirty="0" smtClean="0"/>
              <a:t> bias </a:t>
            </a:r>
            <a:r>
              <a:rPr lang="en-US" sz="2400" dirty="0"/>
              <a:t>field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Modified objective function for fuzzy c-means</a:t>
            </a:r>
          </a:p>
          <a:p>
            <a:endParaRPr lang="en-US" sz="2400" dirty="0" smtClean="0"/>
          </a:p>
          <a:p>
            <a:r>
              <a:rPr lang="en-US" sz="2400" dirty="0" smtClean="0"/>
              <a:t>Further constraint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Smooth constraint: mean spread filtering to further smooth the bias field</a:t>
            </a:r>
            <a:r>
              <a:rPr lang="en-US" sz="2400" baseline="30000" dirty="0"/>
              <a:t> [1]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Neighbor constraint</a:t>
            </a:r>
            <a:r>
              <a:rPr lang="en-US" sz="2400" baseline="30000" dirty="0"/>
              <a:t> [2]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Bias field estimation integrated into tissue segmentation on MRI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7675" y="5715000"/>
            <a:ext cx="8446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[1] M.Y</a:t>
            </a:r>
            <a:r>
              <a:rPr lang="en-US" sz="1600" dirty="0"/>
              <a:t>. </a:t>
            </a:r>
            <a:r>
              <a:rPr lang="en-US" sz="1600" dirty="0" err="1"/>
              <a:t>Siyal</a:t>
            </a:r>
            <a:r>
              <a:rPr lang="en-US" sz="1600" dirty="0"/>
              <a:t>, Lin Yu, An intelligent modified fuzzy c-means based algorithm for bias estimation and segmentation of brain MRI, Pattern Recognition Letters, Volume 26, Issue 13, 1 Oct 2005,  2052-2062</a:t>
            </a:r>
          </a:p>
          <a:p>
            <a:r>
              <a:rPr lang="en-US" sz="1600" dirty="0"/>
              <a:t>[2] S.R. </a:t>
            </a:r>
            <a:r>
              <a:rPr lang="en-US" sz="1600" dirty="0" err="1"/>
              <a:t>Kannan</a:t>
            </a:r>
            <a:r>
              <a:rPr lang="en-US" sz="1600" dirty="0"/>
              <a:t>, S. Ramathilagam, R. </a:t>
            </a:r>
            <a:r>
              <a:rPr lang="en-US" sz="1600" dirty="0" err="1"/>
              <a:t>Pandiyarajan</a:t>
            </a:r>
            <a:r>
              <a:rPr lang="en-US" sz="1600" dirty="0"/>
              <a:t> , Modified </a:t>
            </a:r>
            <a:r>
              <a:rPr lang="en-US" sz="1600" dirty="0" smtClean="0"/>
              <a:t>bias field fuzzy c-means for effective segmentation of brain </a:t>
            </a:r>
            <a:r>
              <a:rPr lang="en-US" sz="1600" dirty="0" err="1" smtClean="0"/>
              <a:t>mri</a:t>
            </a:r>
            <a:r>
              <a:rPr lang="en-US" sz="1600" dirty="0" smtClean="0"/>
              <a:t>, Transaction on Computational Science, Volume 6260, 2011, 127-145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67624"/>
              </p:ext>
            </p:extLst>
          </p:nvPr>
        </p:nvGraphicFramePr>
        <p:xfrm>
          <a:off x="1219200" y="2743200"/>
          <a:ext cx="1676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3" imgW="1676160" imgH="342720" progId="Equation.3">
                  <p:embed/>
                </p:oleObj>
              </mc:Choice>
              <mc:Fallback>
                <p:oleObj name="Equation" r:id="rId3" imgW="167616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1676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63548"/>
              </p:ext>
            </p:extLst>
          </p:nvPr>
        </p:nvGraphicFramePr>
        <p:xfrm>
          <a:off x="1143000" y="3581400"/>
          <a:ext cx="298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5" imgW="2984400" imgH="545760" progId="Equation.3">
                  <p:embed/>
                </p:oleObj>
              </mc:Choice>
              <mc:Fallback>
                <p:oleObj name="Equation" r:id="rId5" imgW="2984400" imgH="545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81400"/>
                        <a:ext cx="298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715038"/>
              </p:ext>
            </p:extLst>
          </p:nvPr>
        </p:nvGraphicFramePr>
        <p:xfrm>
          <a:off x="3733800" y="2743200"/>
          <a:ext cx="110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7" imgW="1104840" imgH="342720" progId="Equation.3">
                  <p:embed/>
                </p:oleObj>
              </mc:Choice>
              <mc:Fallback>
                <p:oleObj name="Equation" r:id="rId7" imgW="110484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1104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330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Bias field estimation integrated into tissue segmentation on 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3915" y="1447800"/>
            <a:ext cx="7772400" cy="3200400"/>
          </a:xfrm>
        </p:spPr>
        <p:txBody>
          <a:bodyPr>
            <a:normAutofit/>
          </a:bodyPr>
          <a:lstStyle/>
          <a:p>
            <a:r>
              <a:rPr lang="en-US" b="1" dirty="0" smtClean="0"/>
              <a:t>Optimize </a:t>
            </a:r>
            <a:r>
              <a:rPr lang="en-US" b="1" dirty="0"/>
              <a:t>the estimation of </a:t>
            </a:r>
            <a:r>
              <a:rPr lang="en-US" b="1" dirty="0" smtClean="0"/>
              <a:t>biased field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and </a:t>
            </a:r>
            <a:r>
              <a:rPr lang="en-US" b="1" dirty="0" smtClean="0"/>
              <a:t>segmentation jointly 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Minimize energy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Smooth over energy function to introduce neighborhood control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dirty="0"/>
          </a:p>
          <a:p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958192"/>
              </p:ext>
            </p:extLst>
          </p:nvPr>
        </p:nvGraphicFramePr>
        <p:xfrm>
          <a:off x="1591339" y="3222551"/>
          <a:ext cx="6311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6311880" imgH="799920" progId="Equation.3">
                  <p:embed/>
                </p:oleObj>
              </mc:Choice>
              <mc:Fallback>
                <p:oleObj name="Equation" r:id="rId3" imgW="6311880" imgH="799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1339" y="3222551"/>
                        <a:ext cx="63119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2" name="Picture 1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4" t="16952" r="20105" b="41524"/>
          <a:stretch/>
        </p:blipFill>
        <p:spPr bwMode="auto">
          <a:xfrm>
            <a:off x="2743200" y="4022651"/>
            <a:ext cx="2743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28553" y="5715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García-Sebastián</a:t>
            </a:r>
            <a:r>
              <a:rPr lang="en-US" dirty="0"/>
              <a:t>, </a:t>
            </a:r>
            <a:r>
              <a:rPr lang="en-US" dirty="0" err="1" smtClean="0"/>
              <a:t>etl</a:t>
            </a:r>
            <a:r>
              <a:rPr lang="en-US" dirty="0" smtClean="0"/>
              <a:t>. </a:t>
            </a:r>
            <a:r>
              <a:rPr lang="en-US" dirty="0"/>
              <a:t>"An adaptive field rule for non-parametric MRI intensity inhomogeneity estimation algorithm." </a:t>
            </a:r>
            <a:r>
              <a:rPr lang="en-US" i="1" dirty="0" err="1"/>
              <a:t>Neurocomputing</a:t>
            </a:r>
            <a:r>
              <a:rPr lang="en-US" dirty="0"/>
              <a:t> 72.16 (2009): 3556-3569.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Bias field estimation integrated into tissue segmentation on MRI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Estimate biased field based on segmentation result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Generate </a:t>
            </a:r>
            <a:r>
              <a:rPr lang="en-US" sz="2800" dirty="0"/>
              <a:t>bias free image using segmentation result and models for different tissue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Noise populating and Gaussian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Biased field as quotient of original image and bias free image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4717312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Gispert</a:t>
            </a:r>
            <a:r>
              <a:rPr lang="en-US" dirty="0" smtClean="0"/>
              <a:t>, Juan D., et al. "Method for bias field correction of brain T1‐weighted </a:t>
            </a:r>
            <a:r>
              <a:rPr lang="en-US" dirty="0"/>
              <a:t>magnetic resonance images minimizing segmentation error." </a:t>
            </a:r>
            <a:r>
              <a:rPr lang="en-US" i="1" dirty="0"/>
              <a:t>Human brain mapping</a:t>
            </a:r>
            <a:r>
              <a:rPr lang="en-US" dirty="0"/>
              <a:t> 22.2 (2004): 133-144.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with retrospective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Decoupling noise and real signals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Multiplicative noise model in Wiener 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Slow varying signal in patients for low pass filtering</a:t>
            </a:r>
          </a:p>
          <a:p>
            <a:r>
              <a:rPr lang="en-US" dirty="0" smtClean="0"/>
              <a:t>Interaction between accurate segmentation and accurate bias field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the most realistic initial path for incorporating intensity correction into the synthetic CT project?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B1 mapping may require additional time and special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Fuzzy c-means based methods may be an interesting method for jointly classification and correction. </a:t>
            </a:r>
          </a:p>
          <a:p>
            <a:pPr marL="788670" lvl="1" indent="-514350"/>
            <a:r>
              <a:rPr lang="en-US" dirty="0" smtClean="0"/>
              <a:t>Computational load</a:t>
            </a:r>
          </a:p>
          <a:p>
            <a:pPr marL="788670" lvl="1" indent="-514350"/>
            <a:r>
              <a:rPr lang="en-US" dirty="0" smtClean="0"/>
              <a:t>Applicability in populated based method (centroid is not updated)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Filtering based methods, if </a:t>
            </a:r>
            <a:r>
              <a:rPr lang="en-US" dirty="0" smtClean="0"/>
              <a:t>computationally efficient</a:t>
            </a:r>
            <a:r>
              <a:rPr lang="en-US" dirty="0" smtClean="0"/>
              <a:t>, should be easy to be incorporated as a pre processing step before segmentation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Motivation – source of intensity </a:t>
            </a:r>
            <a:r>
              <a:rPr lang="en-US" dirty="0" err="1" smtClean="0"/>
              <a:t>inhomogeneities</a:t>
            </a:r>
            <a:endParaRPr lang="en-US" dirty="0" smtClean="0"/>
          </a:p>
          <a:p>
            <a:r>
              <a:rPr lang="en-US" dirty="0" smtClean="0"/>
              <a:t>Prospective Methods for intensity correction</a:t>
            </a:r>
          </a:p>
          <a:p>
            <a:r>
              <a:rPr lang="en-US" dirty="0" smtClean="0"/>
              <a:t>Retrospective Methods for intensity correction</a:t>
            </a:r>
          </a:p>
          <a:p>
            <a:r>
              <a:rPr lang="en-US" dirty="0" smtClean="0"/>
              <a:t>Intensity correction in </a:t>
            </a:r>
            <a:r>
              <a:rPr lang="en-US" dirty="0"/>
              <a:t>synthetic CT project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209800"/>
            <a:ext cx="520889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Thanks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!</a:t>
            </a:r>
            <a:endParaRPr lang="en-US" sz="5400" b="1" cap="none" spc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MRI images have non-uniform intensities due to the inhomogeneous radio frequency field across the subject</a:t>
            </a:r>
          </a:p>
          <a:p>
            <a:r>
              <a:rPr lang="en-US" dirty="0" smtClean="0"/>
              <a:t>These </a:t>
            </a:r>
            <a:r>
              <a:rPr lang="en-US" dirty="0" err="1" smtClean="0"/>
              <a:t>nonuniformities</a:t>
            </a:r>
            <a:r>
              <a:rPr lang="en-US" dirty="0" smtClean="0"/>
              <a:t> lead to variations in image intensity that are not due to the actual variation in signal from the subject</a:t>
            </a:r>
          </a:p>
          <a:p>
            <a:r>
              <a:rPr lang="en-US" dirty="0" smtClean="0"/>
              <a:t>Image analysis tasks are sensitive to such inhomogeneity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xamples: segmentation, registration, 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5410200" y="4498193"/>
            <a:ext cx="152400" cy="3670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16" y="4498193"/>
            <a:ext cx="2340739" cy="204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23431"/>
            <a:ext cx="2364705" cy="205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1199" y="6178006"/>
            <a:ext cx="155093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Wide window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6172200"/>
            <a:ext cx="177760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Narrow window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48400" y="4681693"/>
            <a:ext cx="457200" cy="870305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Prospective Methods for Intensity heterogeneity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B1 mapping and correction</a:t>
            </a:r>
          </a:p>
          <a:p>
            <a:r>
              <a:rPr lang="en-US" dirty="0" smtClean="0"/>
              <a:t>Phantom-based empirical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B1 mapping and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Taking the ratio </a:t>
            </a:r>
            <a:r>
              <a:rPr lang="en-US" dirty="0"/>
              <a:t>of two different images, with flip angles chosen such </a:t>
            </a:r>
            <a:r>
              <a:rPr lang="en-US" dirty="0" smtClean="0"/>
              <a:t>that</a:t>
            </a:r>
          </a:p>
          <a:p>
            <a:r>
              <a:rPr lang="en-US" dirty="0" smtClean="0"/>
              <a:t>Spin echo image</a:t>
            </a:r>
          </a:p>
          <a:p>
            <a:endParaRPr lang="en-US" dirty="0" smtClean="0"/>
          </a:p>
          <a:p>
            <a:r>
              <a:rPr lang="en-US" dirty="0" smtClean="0"/>
              <a:t>Gradient echo image</a:t>
            </a:r>
          </a:p>
          <a:p>
            <a:endParaRPr lang="en-US" dirty="0" smtClean="0"/>
          </a:p>
          <a:p>
            <a:r>
              <a:rPr lang="en-US" dirty="0" smtClean="0"/>
              <a:t>Field of volume/surface coil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484469"/>
              </p:ext>
            </p:extLst>
          </p:nvPr>
        </p:nvGraphicFramePr>
        <p:xfrm>
          <a:off x="3308350" y="1917700"/>
          <a:ext cx="952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3" imgW="952200" imgH="368280" progId="Equation.3">
                  <p:embed/>
                </p:oleObj>
              </mc:Choice>
              <mc:Fallback>
                <p:oleObj name="Equation" r:id="rId3" imgW="95220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8350" y="1917700"/>
                        <a:ext cx="952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099651"/>
              </p:ext>
            </p:extLst>
          </p:nvPr>
        </p:nvGraphicFramePr>
        <p:xfrm>
          <a:off x="1295400" y="2819400"/>
          <a:ext cx="196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5" imgW="1968480" imgH="406080" progId="Equation.3">
                  <p:embed/>
                </p:oleObj>
              </mc:Choice>
              <mc:Fallback>
                <p:oleObj name="Equation" r:id="rId5" imgW="196848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1968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991895"/>
              </p:ext>
            </p:extLst>
          </p:nvPr>
        </p:nvGraphicFramePr>
        <p:xfrm>
          <a:off x="1409700" y="3752850"/>
          <a:ext cx="1892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7" imgW="1892160" imgH="368280" progId="Equation.3">
                  <p:embed/>
                </p:oleObj>
              </mc:Choice>
              <mc:Fallback>
                <p:oleObj name="Equation" r:id="rId7" imgW="189216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752850"/>
                        <a:ext cx="1892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29587"/>
              </p:ext>
            </p:extLst>
          </p:nvPr>
        </p:nvGraphicFramePr>
        <p:xfrm>
          <a:off x="1371600" y="4724400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9" imgW="1002960" imgH="380880" progId="Equation.3">
                  <p:embed/>
                </p:oleObj>
              </mc:Choice>
              <mc:Fallback>
                <p:oleObj name="Equation" r:id="rId9" imgW="100296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24400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5943600"/>
            <a:ext cx="8316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Insko</a:t>
            </a:r>
            <a:r>
              <a:rPr lang="en-US" sz="1600" dirty="0"/>
              <a:t> EK, </a:t>
            </a:r>
            <a:r>
              <a:rPr lang="en-US" sz="1600" dirty="0" err="1"/>
              <a:t>Bolinger</a:t>
            </a:r>
            <a:r>
              <a:rPr lang="en-US" sz="1600" dirty="0"/>
              <a:t> L. Mapping of the radiofrequency </a:t>
            </a:r>
            <a:r>
              <a:rPr lang="en-US" sz="1600" dirty="0" err="1"/>
              <a:t>fied</a:t>
            </a:r>
            <a:r>
              <a:rPr lang="en-US" sz="1600" dirty="0"/>
              <a:t>. Journal of Magnetic Resonance A. 1993;103:82–5.</a:t>
            </a:r>
            <a:endParaRPr lang="en-US" sz="1600" dirty="0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 mapping and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Measured transmission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Reception sensitivity field      (cannot be measured at high field strengths)</a:t>
            </a:r>
            <a:endParaRPr lang="en-US" baseline="30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Correction matrix: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691711"/>
              </p:ext>
            </p:extLst>
          </p:nvPr>
        </p:nvGraphicFramePr>
        <p:xfrm>
          <a:off x="4876800" y="2133600"/>
          <a:ext cx="3175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Equation" r:id="rId4" imgW="317160" imgH="368280" progId="Equation.3">
                  <p:embed/>
                </p:oleObj>
              </mc:Choice>
              <mc:Fallback>
                <p:oleObj name="Equation" r:id="rId4" imgW="31716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33600"/>
                        <a:ext cx="3175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59251"/>
              </p:ext>
            </p:extLst>
          </p:nvPr>
        </p:nvGraphicFramePr>
        <p:xfrm>
          <a:off x="1447800" y="3962400"/>
          <a:ext cx="24765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Equation" r:id="rId6" imgW="2476440" imgH="368280" progId="Equation.3">
                  <p:embed/>
                </p:oleObj>
              </mc:Choice>
              <mc:Fallback>
                <p:oleObj name="Equation" r:id="rId6" imgW="247644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24765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68139"/>
              </p:ext>
            </p:extLst>
          </p:nvPr>
        </p:nvGraphicFramePr>
        <p:xfrm>
          <a:off x="4572000" y="2590800"/>
          <a:ext cx="3175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name="Equation" r:id="rId8" imgW="317160" imgH="368280" progId="Equation.3">
                  <p:embed/>
                </p:oleObj>
              </mc:Choice>
              <mc:Fallback>
                <p:oleObj name="Equation" r:id="rId8" imgW="31716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90800"/>
                        <a:ext cx="3175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1676400" y="556718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Wang, </a:t>
            </a:r>
            <a:r>
              <a:rPr lang="en-US" dirty="0" err="1"/>
              <a:t>Jinghua</a:t>
            </a:r>
            <a:r>
              <a:rPr lang="en-US" dirty="0"/>
              <a:t>, et al. "Measurement and correction of transmitter and receiver induced </a:t>
            </a:r>
            <a:r>
              <a:rPr lang="en-US" dirty="0" err="1"/>
              <a:t>nonuniformities</a:t>
            </a:r>
            <a:r>
              <a:rPr lang="en-US" dirty="0"/>
              <a:t> in vivo." </a:t>
            </a:r>
            <a:r>
              <a:rPr lang="en-US" i="1" dirty="0"/>
              <a:t>Magnetic resonance in medicine</a:t>
            </a:r>
            <a:r>
              <a:rPr lang="en-US" dirty="0"/>
              <a:t> 53.2 (2005): 408-417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B1 mapping and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/>
              <a:t>How to calculate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                                         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                  (a) transmission field (b) reception field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(c) original image      (d) corrected image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18793"/>
              </p:ext>
            </p:extLst>
          </p:nvPr>
        </p:nvGraphicFramePr>
        <p:xfrm>
          <a:off x="1447800" y="1981200"/>
          <a:ext cx="32639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4" imgW="3263760" imgH="368280" progId="Equation.3">
                  <p:embed/>
                </p:oleObj>
              </mc:Choice>
              <mc:Fallback>
                <p:oleObj name="Equation" r:id="rId4" imgW="326376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32639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34110" r="38737" b="10700"/>
          <a:stretch/>
        </p:blipFill>
        <p:spPr bwMode="auto">
          <a:xfrm>
            <a:off x="2209800" y="2438400"/>
            <a:ext cx="3810000" cy="253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flipH="1">
            <a:off x="838200" y="5931126"/>
            <a:ext cx="831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Wang, </a:t>
            </a:r>
            <a:r>
              <a:rPr lang="en-US" dirty="0" err="1"/>
              <a:t>Jinghua</a:t>
            </a:r>
            <a:r>
              <a:rPr lang="en-US" dirty="0"/>
              <a:t>, et al. "Measurement and correction of transmitter and receiver induced </a:t>
            </a:r>
            <a:r>
              <a:rPr lang="en-US" dirty="0" err="1"/>
              <a:t>nonuniformities</a:t>
            </a:r>
            <a:r>
              <a:rPr lang="en-US" dirty="0"/>
              <a:t> in vivo." </a:t>
            </a:r>
            <a:r>
              <a:rPr lang="en-US" i="1" dirty="0"/>
              <a:t>Magnetic resonance in medicine</a:t>
            </a:r>
            <a:r>
              <a:rPr lang="en-US" dirty="0"/>
              <a:t> 53.2 (2005): 408-417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B1 mapping and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/>
              <a:t>How to calculate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Ratio </a:t>
            </a:r>
            <a:r>
              <a:rPr lang="en-US" dirty="0"/>
              <a:t>map obtained by multi-echo adiabatic spin echo (MASE) </a:t>
            </a:r>
            <a:r>
              <a:rPr lang="en-US" dirty="0" smtClean="0"/>
              <a:t>and transmission field</a:t>
            </a: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                             ratio map of 15 subjects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Watanabe, </a:t>
            </a:r>
            <a:r>
              <a:rPr lang="en-US" sz="1800" dirty="0" err="1" smtClean="0"/>
              <a:t>etl</a:t>
            </a:r>
            <a:r>
              <a:rPr lang="en-US" sz="1800" dirty="0" smtClean="0"/>
              <a:t> . </a:t>
            </a:r>
            <a:r>
              <a:rPr lang="en-US" sz="1800" dirty="0"/>
              <a:t>"Non-uniformity correction of human brain imaging at high field by RF field mapping of and." </a:t>
            </a:r>
            <a:r>
              <a:rPr lang="en-US" sz="1800" i="1" dirty="0"/>
              <a:t>Journal of Magnetic Resonance</a:t>
            </a:r>
            <a:r>
              <a:rPr lang="en-US" sz="1800" dirty="0"/>
              <a:t> 212.2 (2011): 426-430.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145568"/>
              </p:ext>
            </p:extLst>
          </p:nvPr>
        </p:nvGraphicFramePr>
        <p:xfrm>
          <a:off x="1524000" y="2743200"/>
          <a:ext cx="2108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2108160" imgH="368280" progId="Equation.3">
                  <p:embed/>
                </p:oleObj>
              </mc:Choice>
              <mc:Fallback>
                <p:oleObj name="Equation" r:id="rId3" imgW="2108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43200"/>
                        <a:ext cx="2108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7" t="9413" r="6345" b="59732"/>
          <a:stretch/>
        </p:blipFill>
        <p:spPr bwMode="auto">
          <a:xfrm>
            <a:off x="2895600" y="3124200"/>
            <a:ext cx="2895600" cy="226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B1 mapping and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Comments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B1 mapping is time consuming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calculate reception fields accurately remains a problem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824</TotalTime>
  <Words>1105</Words>
  <Application>Microsoft Office PowerPoint</Application>
  <PresentationFormat>On-screen Show (4:3)</PresentationFormat>
  <Paragraphs>177</Paragraphs>
  <Slides>20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Equity</vt:lpstr>
      <vt:lpstr>Equation</vt:lpstr>
      <vt:lpstr>MRI Intensity Inhomogeneity Correction</vt:lpstr>
      <vt:lpstr>Outline</vt:lpstr>
      <vt:lpstr>Motivation</vt:lpstr>
      <vt:lpstr>Prospective Methods for Intensity heterogeneity correction</vt:lpstr>
      <vt:lpstr>B1 mapping and correction</vt:lpstr>
      <vt:lpstr>B1 mapping and correction</vt:lpstr>
      <vt:lpstr>B1 mapping and correction</vt:lpstr>
      <vt:lpstr>B1 mapping and correction</vt:lpstr>
      <vt:lpstr>B1 mapping and correction</vt:lpstr>
      <vt:lpstr>Phantom-based measurements</vt:lpstr>
      <vt:lpstr>Retrospective Methods</vt:lpstr>
      <vt:lpstr>Filtering based method</vt:lpstr>
      <vt:lpstr>Filtering based method</vt:lpstr>
      <vt:lpstr>Filtering based method</vt:lpstr>
      <vt:lpstr>Bias field estimation integrated into tissue segmentation on MRI</vt:lpstr>
      <vt:lpstr>Bias field estimation integrated into tissue segmentation on MRI</vt:lpstr>
      <vt:lpstr>Bias field estimation integrated into tissue segmentation on MRI</vt:lpstr>
      <vt:lpstr>Challenges with retrospective methods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Intensity Correction</dc:title>
  <dc:creator/>
  <cp:lastModifiedBy>Liu, Lianli</cp:lastModifiedBy>
  <cp:revision>68</cp:revision>
  <dcterms:created xsi:type="dcterms:W3CDTF">2006-08-16T00:00:00Z</dcterms:created>
  <dcterms:modified xsi:type="dcterms:W3CDTF">2013-12-20T18:24:22Z</dcterms:modified>
</cp:coreProperties>
</file>