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1" r:id="rId4"/>
    <p:sldMasterId id="2147483652" r:id="rId5"/>
    <p:sldMasterId id="214748365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F62D3E-ADBA-4F13-92D0-CE89A3D2C958}">
  <a:tblStyle styleId="{BCF62D3E-ADBA-4F13-92D0-CE89A3D2C9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3b656bfa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a3b656bfae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24f20e37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24f20e3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24f20e371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24f20e37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24f20e37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24f20e3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00629f49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a00629f499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a00629f4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Easy to learn Indonesian for English language speakers. Study aims to quantify this similarity and see if transformer model’s can observe this as well</a:t>
            </a:r>
            <a:endParaRPr/>
          </a:p>
        </p:txBody>
      </p:sp>
      <p:sp>
        <p:nvSpPr>
          <p:cNvPr id="37" name="Google Shape;37;g2a00629f49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a00629f49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2a00629f499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00629f4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2a00629f499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00629f49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2a00629f499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00629f49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2a00629f499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00629f4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2a00629f499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00629f49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a00629f499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 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0" y="4989403"/>
            <a:ext cx="121920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0" y="3468413"/>
            <a:ext cx="121920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b="1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4">
  <p:cSld name="Title Slide 4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0" y="2665522"/>
            <a:ext cx="12192000" cy="17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800"/>
              <a:buFont typeface="Calibri"/>
              <a:buNone/>
              <a:defRPr b="1" i="0" sz="4800" u="none" cap="none" strike="noStrike">
                <a:solidFill>
                  <a:srgbClr val="00274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0" y="4989403"/>
            <a:ext cx="121920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1">
  <p:cSld name="Content Slide 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ctrTitle"/>
          </p:nvPr>
        </p:nvSpPr>
        <p:spPr>
          <a:xfrm>
            <a:off x="1524000" y="355108"/>
            <a:ext cx="9144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800"/>
              <a:buFont typeface="Calibri"/>
              <a:buNone/>
              <a:defRPr b="1" i="0" sz="4800" u="none" cap="none" strike="noStrike">
                <a:solidFill>
                  <a:srgbClr val="00274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6"/>
          <p:cNvSpPr txBox="1"/>
          <p:nvPr>
            <p:ph idx="1" type="subTitle"/>
          </p:nvPr>
        </p:nvSpPr>
        <p:spPr>
          <a:xfrm>
            <a:off x="1524000" y="1542009"/>
            <a:ext cx="9144000" cy="45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30800" y="720890"/>
            <a:ext cx="1930400" cy="20573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4445876"/>
            <a:ext cx="12192000" cy="2412000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130800" y="720890"/>
            <a:ext cx="1930400" cy="2057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3"/>
          <p:cNvCxnSpPr/>
          <p:nvPr/>
        </p:nvCxnSpPr>
        <p:spPr>
          <a:xfrm>
            <a:off x="0" y="4445876"/>
            <a:ext cx="121920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als.info/" TargetMode="External"/><Relationship Id="rId4" Type="http://schemas.openxmlformats.org/officeDocument/2006/relationships/hyperlink" Target="https://github.com/antonisa/lang2vec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0" y="2436922"/>
            <a:ext cx="12192000" cy="17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800"/>
              <a:buFont typeface="Calibri"/>
              <a:buNone/>
            </a:pPr>
            <a:r>
              <a:rPr lang="en-US"/>
              <a:t>Is It Easy To Be Multilingual? </a:t>
            </a:r>
            <a:endParaRPr/>
          </a:p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0" y="4989403"/>
            <a:ext cx="12192000" cy="990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Rishikesh Ksheersagar , Karan Anand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(rishiksh@umich.edu, karanand@umich.edu)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ctrTitle"/>
          </p:nvPr>
        </p:nvSpPr>
        <p:spPr>
          <a:xfrm>
            <a:off x="290800" y="50233"/>
            <a:ext cx="9144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Results | </a:t>
            </a:r>
            <a:r>
              <a:rPr lang="en-US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NER</a:t>
            </a:r>
            <a:endParaRPr/>
          </a:p>
        </p:txBody>
      </p:sp>
      <p:sp>
        <p:nvSpPr>
          <p:cNvPr id="96" name="Google Shape;96;p16"/>
          <p:cNvSpPr txBox="1"/>
          <p:nvPr>
            <p:ph idx="1" type="subTitle"/>
          </p:nvPr>
        </p:nvSpPr>
        <p:spPr>
          <a:xfrm>
            <a:off x="405225" y="843150"/>
            <a:ext cx="11202000" cy="45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9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A regression model was fitted using k-fold cross validation.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>
                <a:highlight>
                  <a:srgbClr val="FFFFFF"/>
                </a:highlight>
              </a:rPr>
              <a:t>All the Similarity Features apart from Lexical Divergence are key predictors for the cross-lingual transfer performance along with </a:t>
            </a:r>
            <a:r>
              <a:rPr lang="en-US" sz="17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25000" lang="en-US" sz="17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700">
                <a:highlight>
                  <a:srgbClr val="FFFFFF"/>
                </a:highlight>
              </a:rPr>
              <a:t> and </a:t>
            </a:r>
            <a:r>
              <a:rPr lang="en-US" sz="17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LM</a:t>
            </a:r>
            <a:r>
              <a:rPr lang="en-US" sz="1700">
                <a:highlight>
                  <a:srgbClr val="FFFFFF"/>
                </a:highlight>
              </a:rPr>
              <a:t> </a:t>
            </a:r>
            <a:r>
              <a:rPr lang="en-US" sz="1700">
                <a:highlight>
                  <a:schemeClr val="lt1"/>
                </a:highlight>
              </a:rPr>
              <a:t>for the NER task.</a:t>
            </a:r>
            <a:endParaRPr b="1" sz="1700">
              <a:highlight>
                <a:srgbClr val="FFFFFF"/>
              </a:highlight>
            </a:endParaRPr>
          </a:p>
        </p:txBody>
      </p:sp>
      <p:graphicFrame>
        <p:nvGraphicFramePr>
          <p:cNvPr id="97" name="Google Shape;97;p16"/>
          <p:cNvGraphicFramePr/>
          <p:nvPr/>
        </p:nvGraphicFramePr>
        <p:xfrm>
          <a:off x="2563913" y="359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{BCF62D3E-ADBA-4F13-92D0-CE89A3D2C958}</a:tableStyleId>
              </a:tblPr>
              <a:tblGrid>
                <a:gridCol w="2354725"/>
                <a:gridCol w="2354725"/>
                <a:gridCol w="2354725"/>
              </a:tblGrid>
              <a:tr h="52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Task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Root Mean Squared Error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Top-2 Source Prediction Accuracy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4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Question Answering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50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8" name="Google Shape;98;p16"/>
          <p:cNvSpPr txBox="1"/>
          <p:nvPr/>
        </p:nvSpPr>
        <p:spPr>
          <a:xfrm>
            <a:off x="1907549" y="2979150"/>
            <a:ext cx="8376900" cy="47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25000" lang="en-US" sz="16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= 1.33*SYN -1.17*PHON +1.43*MORPH -0.06*LEX +0.46*LM +1.99*S</a:t>
            </a:r>
            <a:r>
              <a:rPr baseline="-25000" lang="en-US" sz="16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sz="1300"/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900" y="988875"/>
            <a:ext cx="8242226" cy="14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idx="1" type="subTitle"/>
          </p:nvPr>
        </p:nvSpPr>
        <p:spPr>
          <a:xfrm>
            <a:off x="918800" y="1364550"/>
            <a:ext cx="10046400" cy="459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/>
              <a:t>How is sound similarity calculated?</a:t>
            </a:r>
            <a:endParaRPr b="1"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We calculated the “sound” similarity of languages through their phonological similarity. Phonological similarity refers to the similarity in sound or </a:t>
            </a:r>
            <a:r>
              <a:rPr lang="en-US" sz="2000"/>
              <a:t>pronunciation of words or linguistic elements. We extracted the phonological vectors for all Languages from the </a:t>
            </a:r>
            <a:r>
              <a:rPr b="1" lang="en-US" sz="2000"/>
              <a:t>World Atlas of Language Structures (WALS)</a:t>
            </a:r>
            <a:r>
              <a:rPr lang="en-US" sz="2000"/>
              <a:t> database by using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lang2vec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.get_features({lang}, “phonology_wals”)</a:t>
            </a:r>
            <a:r>
              <a:rPr lang="en-US" sz="2000"/>
              <a:t> and calculated the similarity by computing the intersection over the union of the obtained vector of the source language with the vector of the target language.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/>
              <a:t>WALS dataset: </a:t>
            </a:r>
            <a:r>
              <a:rPr lang="en-US" sz="1500" u="sng">
                <a:solidFill>
                  <a:schemeClr val="hlink"/>
                </a:solidFill>
                <a:hlinkClick r:id="rId3"/>
              </a:rPr>
              <a:t>https://wals.info/</a:t>
            </a:r>
            <a:endParaRPr sz="2600"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/>
              <a:t>Lang2vec: </a:t>
            </a:r>
            <a:r>
              <a:rPr lang="en-US" sz="1500" u="sng">
                <a:solidFill>
                  <a:schemeClr val="hlink"/>
                </a:solidFill>
                <a:hlinkClick r:id="rId4"/>
              </a:rPr>
              <a:t>https://github.com/antonisa/lang2vec</a:t>
            </a:r>
            <a:endParaRPr sz="2600"/>
          </a:p>
        </p:txBody>
      </p:sp>
      <p:sp>
        <p:nvSpPr>
          <p:cNvPr id="105" name="Google Shape;105;p17"/>
          <p:cNvSpPr txBox="1"/>
          <p:nvPr>
            <p:ph type="ctrTitle"/>
          </p:nvPr>
        </p:nvSpPr>
        <p:spPr>
          <a:xfrm>
            <a:off x="290800" y="50233"/>
            <a:ext cx="9144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Presentation Questions</a:t>
            </a:r>
            <a:r>
              <a:rPr lang="en-US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| </a:t>
            </a:r>
            <a:r>
              <a:rPr lang="en-US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Q1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idx="1" type="subTitle"/>
          </p:nvPr>
        </p:nvSpPr>
        <p:spPr>
          <a:xfrm>
            <a:off x="923150" y="1379275"/>
            <a:ext cx="10042200" cy="459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/>
              <a:t>Were the best source languages dependent on the target language or was there a universal best source language? Did being multilingual help in any of the monolingual tasks?</a:t>
            </a:r>
            <a:endParaRPr b="1"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-355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b="1" lang="en-US" sz="2000">
                <a:highlight>
                  <a:schemeClr val="lt1"/>
                </a:highlight>
              </a:rPr>
              <a:t>Language specificity</a:t>
            </a:r>
            <a:r>
              <a:rPr lang="en-US" sz="2000">
                <a:highlight>
                  <a:schemeClr val="lt1"/>
                </a:highlight>
              </a:rPr>
              <a:t>: Our framework emphasized the specific relationship between source and target languages, highlighting the importance of linguistic alignment over a universal best target language. Clearly, the model performance on Target Language </a:t>
            </a:r>
            <a:r>
              <a:rPr lang="en-US" sz="2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25000" lang="en-US" sz="2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000">
                <a:highlight>
                  <a:schemeClr val="lt1"/>
                </a:highlight>
              </a:rPr>
              <a:t> is highly dependent on that of the specific Source Language </a:t>
            </a:r>
            <a:r>
              <a:rPr lang="en-US" sz="2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25000" lang="en-US" sz="2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 </a:t>
            </a:r>
            <a:r>
              <a:rPr lang="en-US" sz="2000">
                <a:highlight>
                  <a:schemeClr val="lt1"/>
                </a:highlight>
              </a:rPr>
              <a:t>for both the tasks.</a:t>
            </a:r>
            <a:endParaRPr baseline="-25000" sz="20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aseline="-25000" sz="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b="1" lang="en-US" sz="2000">
                <a:highlight>
                  <a:schemeClr val="lt1"/>
                </a:highlight>
              </a:rPr>
              <a:t>Multilingual advantage and complexities</a:t>
            </a:r>
            <a:r>
              <a:rPr lang="en-US" sz="2000">
                <a:highlight>
                  <a:schemeClr val="lt1"/>
                </a:highlight>
              </a:rPr>
              <a:t>: Multilingualism offered performance advantages by leveraging shared knowledge across languages, impacting both multilingual and monolingual tasks. Understanding these complexities is crucial for diverse multilingual applications.</a:t>
            </a:r>
            <a:endParaRPr sz="2000"/>
          </a:p>
        </p:txBody>
      </p:sp>
      <p:sp>
        <p:nvSpPr>
          <p:cNvPr id="111" name="Google Shape;111;p18"/>
          <p:cNvSpPr txBox="1"/>
          <p:nvPr>
            <p:ph type="ctrTitle"/>
          </p:nvPr>
        </p:nvSpPr>
        <p:spPr>
          <a:xfrm>
            <a:off x="290800" y="50233"/>
            <a:ext cx="9144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Presentation Questions | </a:t>
            </a:r>
            <a:r>
              <a:rPr lang="en-US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Q2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1" type="subTitle"/>
          </p:nvPr>
        </p:nvSpPr>
        <p:spPr>
          <a:xfrm>
            <a:off x="851575" y="1379275"/>
            <a:ext cx="10188900" cy="459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/>
              <a:t>Were there any particular </a:t>
            </a:r>
            <a:r>
              <a:rPr b="1" lang="en-US" sz="2200"/>
              <a:t>bottlenecks</a:t>
            </a:r>
            <a:r>
              <a:rPr b="1" lang="en-US" sz="2200"/>
              <a:t> to your development of the project ?</a:t>
            </a:r>
            <a:endParaRPr b="1"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It was difficult to find datasets for the different NLP tasks that shared similar languages. This was particularly the case for the </a:t>
            </a:r>
            <a:r>
              <a:rPr b="1" lang="en-US" sz="2000"/>
              <a:t>XNLI</a:t>
            </a:r>
            <a:r>
              <a:rPr lang="en-US" sz="2000"/>
              <a:t> task, so we could not generate results for this task. A plan to tackle this issue in the future was to generate our own datasets for all the languages by translating a dataset from one language to all other required languages. This would make the data consistent across languages, but we would run into the issue of finding a translator that is accurate and can be used to translate datasets that </a:t>
            </a:r>
            <a:r>
              <a:rPr lang="en-US" sz="2000"/>
              <a:t>content</a:t>
            </a:r>
            <a:r>
              <a:rPr lang="en-US" sz="2000"/>
              <a:t> many hundreds of thousands of data points.</a:t>
            </a:r>
            <a:endParaRPr sz="2000"/>
          </a:p>
        </p:txBody>
      </p:sp>
      <p:sp>
        <p:nvSpPr>
          <p:cNvPr id="117" name="Google Shape;117;p19"/>
          <p:cNvSpPr txBox="1"/>
          <p:nvPr>
            <p:ph type="ctrTitle"/>
          </p:nvPr>
        </p:nvSpPr>
        <p:spPr>
          <a:xfrm>
            <a:off x="290800" y="50233"/>
            <a:ext cx="9144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Presentation Questions | </a:t>
            </a:r>
            <a:r>
              <a:rPr lang="en-US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Q3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975" y="106600"/>
            <a:ext cx="9916051" cy="61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ctrTitle"/>
          </p:nvPr>
        </p:nvSpPr>
        <p:spPr>
          <a:xfrm>
            <a:off x="290800" y="278833"/>
            <a:ext cx="9144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Introduction</a:t>
            </a:r>
            <a:endParaRPr sz="3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" name="Google Shape;40;p8"/>
          <p:cNvSpPr txBox="1"/>
          <p:nvPr>
            <p:ph idx="1" type="subTitle"/>
          </p:nvPr>
        </p:nvSpPr>
        <p:spPr>
          <a:xfrm>
            <a:off x="405225" y="1376559"/>
            <a:ext cx="9144000" cy="45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Study investigates multi-lingual models' efficacy (mBERT) for cross-lingual transfer.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Focuses on fine-tuning models, highlighting their zero-shot capabilities.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Statistical framework explores lexical, morphological, phonological, and syntactic similarities' impact on cross-lingual transfer across tasks (NER, QA, and XNLI) in 81 language pairs.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Aims to unveil mechanisms behind cross-lingual transfer, emphasizing language similarity and model characteristics' roles in facilitating this process.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b="1" lang="en-US" sz="1700">
                <a:latin typeface="Roboto"/>
                <a:ea typeface="Roboto"/>
                <a:cs typeface="Roboto"/>
                <a:sym typeface="Roboto"/>
              </a:rPr>
              <a:t>Goal</a:t>
            </a: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 is to design a statistical framework to identify best source language for zero-shot cross-lingual transfer for a target language.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1" name="Google Shape;41;p8"/>
          <p:cNvGraphicFramePr/>
          <p:nvPr/>
        </p:nvGraphicFramePr>
        <p:xfrm>
          <a:off x="9434800" y="130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{BCF62D3E-ADBA-4F13-92D0-CE89A3D2C958}</a:tableStyleId>
              </a:tblPr>
              <a:tblGrid>
                <a:gridCol w="2169575"/>
              </a:tblGrid>
              <a:tr h="39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Languages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39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Arabic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9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Bengali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9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English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9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Finnish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9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Indonesian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9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Korean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9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Russian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9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Swahili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9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Telugu</a:t>
                      </a:r>
                      <a:endParaRPr sz="1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ctrTitle"/>
          </p:nvPr>
        </p:nvSpPr>
        <p:spPr>
          <a:xfrm>
            <a:off x="290800" y="278833"/>
            <a:ext cx="9144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Previous Work</a:t>
            </a:r>
            <a:endParaRPr sz="3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405225" y="1376550"/>
            <a:ext cx="11265600" cy="45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[1] and [2] highlighted the remarkable zero-shot transfer capabilities of large multi-lingual language models, emphasizing their efficacy in low-resource languages.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[3] underscored the importance of "structural similarity" between source and target languages, surpassing mere lexical overlap or word frequency considerations.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[4] and [5] demonstrated several </a:t>
            </a: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methods to predict cross-lingual task performance.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9"/>
          <p:cNvSpPr txBox="1"/>
          <p:nvPr/>
        </p:nvSpPr>
        <p:spPr>
          <a:xfrm>
            <a:off x="405225" y="4240175"/>
            <a:ext cx="11392800" cy="13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[1]Telmo Pires, Eva Schlinger, and Dan Garrette. How multilingual is multilingual BERT? In Proceedings of the 57th Annual Meeting of the Association for </a:t>
            </a:r>
            <a:r>
              <a:rPr lang="en-US" sz="800">
                <a:solidFill>
                  <a:schemeClr val="dk1"/>
                </a:solidFill>
              </a:rPr>
              <a:t>Computational</a:t>
            </a:r>
            <a:r>
              <a:rPr lang="en-US" sz="800">
                <a:solidFill>
                  <a:schemeClr val="dk1"/>
                </a:solidFill>
              </a:rPr>
              <a:t> Linguistics, pages 4996–5001, Florence, Italy, July 2019. Association for Computational Linguistics.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[2]Linting Xue, Noah Constant, Adam Roberts, Mihir Kale, Rami Al-Rfou, Aditya Siddhant, Aditya Barua, and Colin Raffel. mt5: A massively </a:t>
            </a:r>
            <a:r>
              <a:rPr lang="en-US" sz="800">
                <a:solidFill>
                  <a:schemeClr val="dk1"/>
                </a:solidFill>
              </a:rPr>
              <a:t>multilingual</a:t>
            </a:r>
            <a:r>
              <a:rPr lang="en-US" sz="800">
                <a:solidFill>
                  <a:schemeClr val="dk1"/>
                </a:solidFill>
              </a:rPr>
              <a:t> pre-trained text-to-text transformer. arXiv preprint arXiv:2010.11934, 2020.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[3]Karthikeyan K, Zihan Wang, Stephen Mayhew, and Dan Roth. Cross-lingual ability of multilingual bert: An empirical study. In International Conference on Learning Representations, 2020.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[4]Anne Lauscher, Vinit Ravishankar, Ivan Vulic, and Goran Glavaš. From zero to hero: On the limitations of zero-shot language transfer with multilingual Transformers. In Proceedings of the 2020 Conference on Empirical Methods in Natural Language Processing (EMNLP), pages 4483–4499, Online, November 2020. Association for Computational Linguistics.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[5]Yu-Hsiang Lin, Chian-Yu Chen, Jean Lee, Zirui Li, Yuyan Zhang, Mengzhou Xia, Shruti Rijhwani, Junxian He, Zhisong Zhang, Xuezhe Ma, Antonios Anastasopoulos, Patrick Littell, and Graham Neubig. Choosing transfer languages for cross-lingual learning. In Proceedings of the 57th Annual Meeting of the Association for Computational Linguistics, pages 3125–3135, Florence, Italy, July 2019. Association for Computational Linguistics.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49" name="Google Shape;49;p9"/>
          <p:cNvCxnSpPr/>
          <p:nvPr/>
        </p:nvCxnSpPr>
        <p:spPr>
          <a:xfrm flipH="1" rot="10800000">
            <a:off x="432325" y="3662375"/>
            <a:ext cx="11175000" cy="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" name="Google Shape;50;p9"/>
          <p:cNvSpPr txBox="1"/>
          <p:nvPr/>
        </p:nvSpPr>
        <p:spPr>
          <a:xfrm>
            <a:off x="406975" y="3839400"/>
            <a:ext cx="24027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ctrTitle"/>
          </p:nvPr>
        </p:nvSpPr>
        <p:spPr>
          <a:xfrm>
            <a:off x="290800" y="278833"/>
            <a:ext cx="9144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Methods</a:t>
            </a:r>
            <a:endParaRPr/>
          </a:p>
        </p:txBody>
      </p:sp>
      <p:sp>
        <p:nvSpPr>
          <p:cNvPr id="56" name="Google Shape;56;p10"/>
          <p:cNvSpPr txBox="1"/>
          <p:nvPr>
            <p:ph idx="1" type="subTitle"/>
          </p:nvPr>
        </p:nvSpPr>
        <p:spPr>
          <a:xfrm>
            <a:off x="405225" y="1071750"/>
            <a:ext cx="10524900" cy="45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We try to model the cross-lingual transfer between 81 pairs of languages based on the equation above.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25000" lang="en-US" sz="17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700"/>
              <a:t> and </a:t>
            </a: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25000" lang="en-US" sz="17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1700"/>
              <a:t> are the performances on the source and target languages respectively.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LM</a:t>
            </a:r>
            <a:r>
              <a:rPr lang="en-US" sz="1700"/>
              <a:t> term refers to performance of mBERT as a language model before any task-specific fine tuning is done.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25000" lang="en-US" sz="17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700"/>
              <a:t> , </a:t>
            </a: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25000" lang="en-US" sz="17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25000" lang="en-US" sz="1700"/>
              <a:t>   </a:t>
            </a:r>
            <a:r>
              <a:rPr lang="en-US" sz="1700"/>
              <a:t>and </a:t>
            </a: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LM</a:t>
            </a:r>
            <a:r>
              <a:rPr lang="en-US" sz="1700"/>
              <a:t> metrics are based on commonly utilized NLP Tasks which comprises of:</a:t>
            </a:r>
            <a:endParaRPr sz="17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700"/>
              <a:t>Question Answering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Named Entity Recognition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Cross-Lingual Natural language Inference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baseline="-25000" lang="en-US" sz="17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25000" lang="en-US" sz="1700"/>
              <a:t>,</a:t>
            </a:r>
            <a:r>
              <a:rPr baseline="-25000" lang="en-US" sz="17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1700"/>
              <a:t> is the Language SImilarity metric which comprises of:</a:t>
            </a:r>
            <a:endParaRPr sz="17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Syntactic</a:t>
            </a:r>
            <a:r>
              <a:rPr lang="en-US" sz="1500"/>
              <a:t> similarity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Phonological </a:t>
            </a:r>
            <a:r>
              <a:rPr lang="en-US" sz="1500"/>
              <a:t>similarity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Morphological </a:t>
            </a:r>
            <a:r>
              <a:rPr lang="en-US" sz="1500"/>
              <a:t>similarity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Lexical </a:t>
            </a:r>
            <a:r>
              <a:rPr lang="en-US" sz="1500"/>
              <a:t>similarity</a:t>
            </a:r>
            <a:endParaRPr sz="1500"/>
          </a:p>
        </p:txBody>
      </p:sp>
      <p:pic>
        <p:nvPicPr>
          <p:cNvPr id="57" name="Google Shape;5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575" y="1224150"/>
            <a:ext cx="3886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ctrTitle"/>
          </p:nvPr>
        </p:nvSpPr>
        <p:spPr>
          <a:xfrm>
            <a:off x="290800" y="278833"/>
            <a:ext cx="9144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Methods | </a:t>
            </a:r>
            <a:r>
              <a:rPr lang="en-US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NLP tasks</a:t>
            </a:r>
            <a:endParaRPr sz="4200">
              <a:solidFill>
                <a:schemeClr val="dk2"/>
              </a:solidFill>
            </a:endParaRPr>
          </a:p>
        </p:txBody>
      </p:sp>
      <p:sp>
        <p:nvSpPr>
          <p:cNvPr id="63" name="Google Shape;63;p11"/>
          <p:cNvSpPr txBox="1"/>
          <p:nvPr>
            <p:ph idx="1" type="subTitle"/>
          </p:nvPr>
        </p:nvSpPr>
        <p:spPr>
          <a:xfrm>
            <a:off x="405225" y="1224150"/>
            <a:ext cx="11262900" cy="45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For the following tasks, the pre-trained mBERT model is fine-tuned using a source language and then evaluated for its performance against a target language.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QA (Question Answering):</a:t>
            </a:r>
            <a:endParaRPr sz="1700"/>
          </a:p>
          <a:p>
            <a:pPr indent="-3365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QA tasks focus on leveraging natural language processing to enable machines to comprehend and respond to user questions by extracting relevant information from textual data.</a:t>
            </a:r>
            <a:endParaRPr sz="1700"/>
          </a:p>
          <a:p>
            <a:pPr indent="-3365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Used </a:t>
            </a:r>
            <a:r>
              <a:rPr b="1" lang="en-US" sz="1700"/>
              <a:t>Ty</a:t>
            </a:r>
            <a:r>
              <a:rPr lang="en-US" sz="1700">
                <a:highlight>
                  <a:srgbClr val="FFFFFF"/>
                </a:highlight>
              </a:rPr>
              <a:t>pologically </a:t>
            </a:r>
            <a:r>
              <a:rPr b="1" lang="en-US" sz="1700"/>
              <a:t>Di</a:t>
            </a:r>
            <a:r>
              <a:rPr lang="en-US" sz="1700">
                <a:highlight>
                  <a:srgbClr val="FFFFFF"/>
                </a:highlight>
              </a:rPr>
              <a:t>verse </a:t>
            </a:r>
            <a:r>
              <a:rPr b="1" lang="en-US" sz="1700"/>
              <a:t>Q</a:t>
            </a:r>
            <a:r>
              <a:rPr lang="en-US" sz="1700">
                <a:highlight>
                  <a:srgbClr val="FFFFFF"/>
                </a:highlight>
              </a:rPr>
              <a:t>uestion </a:t>
            </a:r>
            <a:r>
              <a:rPr b="1" lang="en-US" sz="1700"/>
              <a:t>A</a:t>
            </a:r>
            <a:r>
              <a:rPr lang="en-US" sz="1700">
                <a:highlight>
                  <a:srgbClr val="FFFFFF"/>
                </a:highlight>
              </a:rPr>
              <a:t>nswering</a:t>
            </a:r>
            <a:r>
              <a:rPr lang="en-US" sz="1700"/>
              <a:t> dataset (TyDi QA - GoldP Task)</a:t>
            </a:r>
            <a:endParaRPr sz="17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NER (Named Entity Recognition):</a:t>
            </a:r>
            <a:endParaRPr sz="1700"/>
          </a:p>
          <a:p>
            <a:pPr indent="-3365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NER tasks involve identifying and classifying entities, such as names of people, organizations, locations, and more, within a given text.</a:t>
            </a:r>
            <a:endParaRPr sz="1700"/>
          </a:p>
          <a:p>
            <a:pPr indent="-3365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Used WikiANN dataset</a:t>
            </a:r>
            <a:endParaRPr sz="17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XNLI (Cross-Lingual Natural Language Inference):</a:t>
            </a:r>
            <a:endParaRPr sz="1700"/>
          </a:p>
          <a:p>
            <a:pPr indent="-3365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NLI tasks involve evaluating the ability of natural language processing models to understand and perform textual entailment.</a:t>
            </a:r>
            <a:endParaRPr sz="17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ctrTitle"/>
          </p:nvPr>
        </p:nvSpPr>
        <p:spPr>
          <a:xfrm>
            <a:off x="290800" y="278833"/>
            <a:ext cx="9144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Methods | </a:t>
            </a:r>
            <a:r>
              <a:rPr lang="en-US" sz="2400">
                <a:solidFill>
                  <a:schemeClr val="dk2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Language Similarity</a:t>
            </a:r>
            <a:endParaRPr sz="42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69" name="Google Shape;69;p12"/>
          <p:cNvSpPr txBox="1"/>
          <p:nvPr>
            <p:ph idx="1" type="subTitle"/>
          </p:nvPr>
        </p:nvSpPr>
        <p:spPr>
          <a:xfrm>
            <a:off x="405225" y="1452750"/>
            <a:ext cx="10524900" cy="45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Syntactic Similarity:</a:t>
            </a:r>
            <a:r>
              <a:rPr lang="en-US" sz="1800">
                <a:highlight>
                  <a:schemeClr val="lt1"/>
                </a:highlight>
              </a:rPr>
              <a:t> </a:t>
            </a:r>
            <a:endParaRPr sz="1800">
              <a:highlight>
                <a:schemeClr val="lt1"/>
              </a:highlight>
            </a:endParaRPr>
          </a:p>
          <a:p>
            <a:pPr indent="-3619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1700">
                <a:highlight>
                  <a:schemeClr val="lt1"/>
                </a:highlight>
              </a:rPr>
              <a:t>Resemblance in the structure and arrangement of words or phrases within sentences</a:t>
            </a:r>
            <a:endParaRPr sz="1700"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chemeClr val="lt1"/>
              </a:highlight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Phonological Similarity:</a:t>
            </a:r>
            <a:endParaRPr sz="1700"/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lang="en-US" sz="1700">
                <a:highlight>
                  <a:schemeClr val="lt1"/>
                </a:highlight>
              </a:rPr>
              <a:t>Likeness in the sounds, pronunciation, and phonetic characteristics between words or language units</a:t>
            </a:r>
            <a:endParaRPr sz="1700"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chemeClr val="lt1"/>
              </a:highlight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Morphological Similarity:</a:t>
            </a:r>
            <a:endParaRPr sz="1700"/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lang="en-US" sz="1700">
                <a:highlight>
                  <a:schemeClr val="lt1"/>
                </a:highlight>
              </a:rPr>
              <a:t>Similarity in the structure and formation of words, including prefixes, suffixes, and root words</a:t>
            </a:r>
            <a:endParaRPr sz="22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We obtained the above 3 metrics from </a:t>
            </a:r>
            <a:r>
              <a:rPr b="1" lang="en-US" sz="1700">
                <a:highlight>
                  <a:schemeClr val="lt1"/>
                </a:highlight>
              </a:rPr>
              <a:t>World Atlas of Language Structures (WALS)</a:t>
            </a:r>
            <a:r>
              <a:rPr lang="en-US" sz="1700">
                <a:highlight>
                  <a:schemeClr val="lt1"/>
                </a:highlight>
              </a:rPr>
              <a:t> dataset using </a:t>
            </a:r>
            <a:r>
              <a:rPr i="1" lang="en-US" sz="1700">
                <a:highlight>
                  <a:schemeClr val="lt1"/>
                </a:highlight>
              </a:rPr>
              <a:t>lang2vec</a:t>
            </a:r>
            <a:endParaRPr i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Lexical Similarity:</a:t>
            </a:r>
            <a:endParaRPr sz="1700"/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lang="en-US" sz="1700">
                <a:highlight>
                  <a:schemeClr val="lt1"/>
                </a:highlight>
              </a:rPr>
              <a:t>Likeness or resemblance in vocabulary, words, or lexical items</a:t>
            </a:r>
            <a:endParaRPr sz="22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chemeClr val="lt1"/>
                </a:highlight>
              </a:rPr>
              <a:t>Computed character 3-gram distributions for both source and target languages using their respective </a:t>
            </a:r>
            <a:r>
              <a:rPr b="1" lang="en-US" sz="1700">
                <a:highlight>
                  <a:schemeClr val="lt1"/>
                </a:highlight>
              </a:rPr>
              <a:t>training datasets</a:t>
            </a:r>
            <a:r>
              <a:rPr lang="en-US" sz="1700">
                <a:highlight>
                  <a:schemeClr val="lt1"/>
                </a:highlight>
              </a:rPr>
              <a:t> in each experiment. These distributions are used to calculate a normalized Jensen-Shannon divergence (JSD) between the source and target distributions.</a:t>
            </a:r>
            <a:endParaRPr sz="22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ctrTitle"/>
          </p:nvPr>
        </p:nvSpPr>
        <p:spPr>
          <a:xfrm>
            <a:off x="290800" y="278833"/>
            <a:ext cx="9144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NLP Tasks</a:t>
            </a:r>
            <a:r>
              <a:rPr lang="en-US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| </a:t>
            </a:r>
            <a:r>
              <a:rPr lang="en-US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QA &amp; NER</a:t>
            </a:r>
            <a:endParaRPr sz="4200">
              <a:solidFill>
                <a:schemeClr val="dk2"/>
              </a:solidFill>
            </a:endParaRPr>
          </a:p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405225" y="1071750"/>
            <a:ext cx="11262900" cy="45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Used the TyDiQA dataset’s GoldP Task for Question Answering, </a:t>
            </a:r>
            <a:r>
              <a:rPr lang="en-US" sz="1700"/>
              <a:t>WikiANN dataset for Named Entity Recognition.</a:t>
            </a:r>
            <a:endParaRPr sz="17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TyDiQA consists of 9 languages, used data for same 9 languages from WikiANN dataset.</a:t>
            </a:r>
            <a:endParaRPr sz="17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Trained separate models for each of the 9 languages, and obtained inferences for each model on all the 9 languages. (9 models trained, 9x9 inferences)</a:t>
            </a:r>
            <a:endParaRPr sz="17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Fine tuned mBERT (multilingual-bert-base-uncased) with the </a:t>
            </a:r>
            <a:r>
              <a:rPr lang="en-US" sz="1700"/>
              <a:t>following</a:t>
            </a:r>
            <a:r>
              <a:rPr lang="en-US" sz="1700"/>
              <a:t> hyperparameters:</a:t>
            </a:r>
            <a:endParaRPr sz="1700"/>
          </a:p>
          <a:p>
            <a:pPr indent="-33655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Optimizer: Adam</a:t>
            </a:r>
            <a:endParaRPr sz="1700"/>
          </a:p>
          <a:p>
            <a:pPr indent="-33655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Epochs: 3</a:t>
            </a:r>
            <a:endParaRPr sz="1700"/>
          </a:p>
          <a:p>
            <a:pPr indent="-33655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Batch SIze: 32</a:t>
            </a:r>
            <a:endParaRPr sz="1700"/>
          </a:p>
          <a:p>
            <a:pPr indent="-33655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Learning Rate: 2e-5</a:t>
            </a:r>
            <a:endParaRPr sz="1700"/>
          </a:p>
          <a:p>
            <a:pPr indent="-33655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Weight Decay: 0.01</a:t>
            </a:r>
            <a:endParaRPr sz="1700"/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/>
              <a:t>Generated</a:t>
            </a:r>
            <a:r>
              <a:rPr b="1" lang="en-US" sz="1700"/>
              <a:t> the metrics </a:t>
            </a:r>
            <a:r>
              <a:rPr b="1" lang="en-US" sz="17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LM </a:t>
            </a:r>
            <a:r>
              <a:rPr b="1" lang="en-US" sz="1700"/>
              <a:t>, </a:t>
            </a:r>
            <a:r>
              <a:rPr b="1" lang="en-US" sz="17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baseline="-25000" lang="en-US" sz="17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-US" sz="1700"/>
              <a:t> and </a:t>
            </a:r>
            <a:r>
              <a:rPr b="1" lang="en-US" sz="17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baseline="-25000" lang="en-US" sz="17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-US" sz="1700"/>
              <a:t> </a:t>
            </a:r>
            <a:endParaRPr b="1"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LM</a:t>
            </a:r>
            <a:r>
              <a:rPr lang="en-US" sz="1700"/>
              <a:t> is the F1 score on Target Language before fine-tuning.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25000" lang="en-US" sz="17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700"/>
              <a:t> is the Testing F1 score on the Source Language after training on the same language.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25000" lang="en-US" sz="17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1700"/>
              <a:t> is the Testing F1 score on the Target Language after training on a different source language.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ctrTitle"/>
          </p:nvPr>
        </p:nvSpPr>
        <p:spPr>
          <a:xfrm>
            <a:off x="290800" y="50233"/>
            <a:ext cx="9144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Results </a:t>
            </a:r>
            <a:r>
              <a:rPr lang="en-US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| </a:t>
            </a:r>
            <a:r>
              <a:rPr lang="en-US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QA</a:t>
            </a:r>
            <a:endParaRPr/>
          </a:p>
        </p:txBody>
      </p:sp>
      <p:sp>
        <p:nvSpPr>
          <p:cNvPr id="81" name="Google Shape;81;p14"/>
          <p:cNvSpPr txBox="1"/>
          <p:nvPr>
            <p:ph idx="1" type="subTitle"/>
          </p:nvPr>
        </p:nvSpPr>
        <p:spPr>
          <a:xfrm>
            <a:off x="405225" y="843150"/>
            <a:ext cx="11202000" cy="45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9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A</a:t>
            </a:r>
            <a:r>
              <a:rPr lang="en-US" sz="1700"/>
              <a:t> regression model was fitted using k-fold cross validation.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>
                <a:highlight>
                  <a:srgbClr val="FFFFFF"/>
                </a:highlight>
              </a:rPr>
              <a:t>Lexical Divergence and Morphological Similarity are key predictors for the cross-lingual transfer performance along with </a:t>
            </a:r>
            <a:r>
              <a:rPr lang="en-US" sz="17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25000" lang="en-US" sz="17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700">
                <a:highlight>
                  <a:srgbClr val="FFFFFF"/>
                </a:highlight>
              </a:rPr>
              <a:t> and </a:t>
            </a:r>
            <a:r>
              <a:rPr lang="en-US" sz="17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LM</a:t>
            </a:r>
            <a:r>
              <a:rPr lang="en-US" sz="1700">
                <a:highlight>
                  <a:srgbClr val="FFFFFF"/>
                </a:highlight>
              </a:rPr>
              <a:t>.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000"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>
                <a:highlight>
                  <a:srgbClr val="FFFFFF"/>
                </a:highlight>
              </a:rPr>
              <a:t>The framework reasonably predicts the best Source Language for any given Target Language for cross-lingual transfer for QA Task based on the language similarity and performance metrics.</a:t>
            </a:r>
            <a:endParaRPr b="1" sz="1700">
              <a:highlight>
                <a:srgbClr val="FFFFFF"/>
              </a:highlight>
            </a:endParaRPr>
          </a:p>
        </p:txBody>
      </p:sp>
      <p:graphicFrame>
        <p:nvGraphicFramePr>
          <p:cNvPr id="82" name="Google Shape;82;p14"/>
          <p:cNvGraphicFramePr/>
          <p:nvPr/>
        </p:nvGraphicFramePr>
        <p:xfrm>
          <a:off x="2563913" y="359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{BCF62D3E-ADBA-4F13-92D0-CE89A3D2C958}</a:tableStyleId>
              </a:tblPr>
              <a:tblGrid>
                <a:gridCol w="2354725"/>
                <a:gridCol w="2354725"/>
                <a:gridCol w="2354725"/>
              </a:tblGrid>
              <a:tr h="52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Task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Root Mean Squared Error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Top-2 Source Prediction Accuracy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4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Question Answering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</a:t>
                      </a:r>
                      <a:r>
                        <a:rPr lang="en-US"/>
                        <a:t>066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62.5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3" name="Google Shape;83;p14"/>
          <p:cNvSpPr txBox="1"/>
          <p:nvPr/>
        </p:nvSpPr>
        <p:spPr>
          <a:xfrm>
            <a:off x="1907549" y="2979150"/>
            <a:ext cx="8376900" cy="47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25000" lang="en-US" sz="16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= 0.04*SYN -0.03*PHON -0.131*MORPH -2.023*LEX +0.574*LM +0.547*S</a:t>
            </a:r>
            <a:r>
              <a:rPr baseline="-25000" lang="en-US" sz="16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sz="1300"/>
          </a:p>
        </p:txBody>
      </p:sp>
      <p:pic>
        <p:nvPicPr>
          <p:cNvPr id="84" name="Google Shape;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875" y="995550"/>
            <a:ext cx="8242250" cy="144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ctrTitle"/>
          </p:nvPr>
        </p:nvSpPr>
        <p:spPr>
          <a:xfrm>
            <a:off x="290800" y="278833"/>
            <a:ext cx="9144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Next steps</a:t>
            </a:r>
            <a:endParaRPr sz="3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405225" y="1224150"/>
            <a:ext cx="11367300" cy="45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Immediate (within scope of the project):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Fitting Regression model for the NER task. </a:t>
            </a:r>
            <a:r>
              <a:rPr lang="en-US" sz="1100">
                <a:highlight>
                  <a:srgbClr val="00FF00"/>
                </a:highlight>
              </a:rPr>
              <a:t>(N</a:t>
            </a:r>
            <a:r>
              <a:rPr lang="en-US" sz="1100">
                <a:highlight>
                  <a:srgbClr val="00FF00"/>
                </a:highlight>
              </a:rPr>
              <a:t>ext slide)</a:t>
            </a:r>
            <a:endParaRPr sz="1100">
              <a:highlight>
                <a:srgbClr val="00FF00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Future Improvements: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Few shot training will help improve the model’s accuracy and could be added as a key predictor in this framework.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Testing the effects of the dataset on the effectiveness of transfer - Some tasks did not have an appropriate dataset to be worked on, so a future plan could be to generate our own datasets by translating one from a standard language to the required languages.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Using a larger </a:t>
            </a:r>
            <a:r>
              <a:rPr lang="en-US" sz="1800"/>
              <a:t>variety</a:t>
            </a:r>
            <a:r>
              <a:rPr lang="en-US" sz="1800"/>
              <a:t> of NLP tasks and similarity metrics to gain a clearer understanding of language similarity.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To account for dissimilarity in corpora of different languages, we can try topic modeling using </a:t>
            </a:r>
            <a:r>
              <a:rPr lang="en-US" sz="1800">
                <a:highlight>
                  <a:schemeClr val="lt1"/>
                </a:highlight>
              </a:rPr>
              <a:t>Latent Dirichlet Allocation as another predictor.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Slide 4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Slide 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ntent Slide 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