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88" r:id="rId3"/>
    <p:sldId id="291" r:id="rId4"/>
    <p:sldId id="292" r:id="rId5"/>
    <p:sldId id="289" r:id="rId6"/>
    <p:sldId id="258" r:id="rId7"/>
    <p:sldId id="293" r:id="rId8"/>
    <p:sldId id="259" r:id="rId9"/>
    <p:sldId id="260" r:id="rId10"/>
    <p:sldId id="261" r:id="rId11"/>
    <p:sldId id="264" r:id="rId12"/>
    <p:sldId id="281" r:id="rId13"/>
    <p:sldId id="282" r:id="rId14"/>
    <p:sldId id="283" r:id="rId15"/>
    <p:sldId id="285" r:id="rId16"/>
    <p:sldId id="287" r:id="rId17"/>
    <p:sldId id="263" r:id="rId18"/>
    <p:sldId id="262" r:id="rId19"/>
    <p:sldId id="266" r:id="rId20"/>
    <p:sldId id="265" r:id="rId21"/>
    <p:sldId id="268" r:id="rId22"/>
    <p:sldId id="269" r:id="rId23"/>
    <p:sldId id="271" r:id="rId24"/>
    <p:sldId id="277" r:id="rId25"/>
    <p:sldId id="276" r:id="rId26"/>
    <p:sldId id="274" r:id="rId27"/>
    <p:sldId id="294" r:id="rId28"/>
    <p:sldId id="272" r:id="rId29"/>
    <p:sldId id="267" r:id="rId30"/>
    <p:sldId id="275" r:id="rId3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530" y="-13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Nimbus Sans L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446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Nimbus Sans L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Nimbus Sans L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446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89EC6D0-BB29-4BFE-A687-9145BB22A9FA}" type="slidenum">
              <a:t>‹#›</a:t>
            </a:fld>
            <a:endParaRPr lang="en-US" sz="1400" b="0" i="0" u="none" strike="noStrike" kern="1200">
              <a:ln>
                <a:noFill/>
              </a:ln>
              <a:latin typeface="Nimbus Sans L" pitchFamily="18"/>
              <a:ea typeface="AR PL ShanHeiSun Un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9058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 kern="1200"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 kern="1200"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fld id="{0EAE3322-92D7-4084-A720-52A85A4B3B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buNone/>
      <a:tabLst/>
      <a:defRPr lang="en-US" sz="2000" b="0" i="0" u="none" strike="noStrike" kern="1200">
        <a:ln>
          <a:noFill/>
        </a:ln>
        <a:latin typeface="Nimbus Sans 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980E6F-A498-455E-9AF5-EE39773461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F21CD-696D-4B42-BA07-EC1493FB4B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7C867F-77AF-4E64-B0FA-FE2F877871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2EAA01-3004-4D01-A7A9-6745840A14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437ED-19FD-4C3F-9C17-CA732EF232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C4A7EF-9F2D-4F34-82D8-A0B4EDDE7A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7289E-07F9-4EB6-9B44-C13E3E36FF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B293DD-F2A0-446D-8D1A-DF43601DA3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0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C2DF1B-DD59-4A5A-9A15-C771A58C5D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CF5530-FFF6-436F-A1F1-53593294B1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AD86F-EA13-41CD-B865-ACCF46EE16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 kern="1200"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fld id="{EFBDC9D3-921D-4176-932C-22A77DFE8A8D}" type="slidenum"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360"/>
            <a:ext cx="10079280" cy="75596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buNone/>
        <a:tabLst/>
        <a:defRPr lang="en-US" sz="4400" b="0" i="0" u="none" strike="noStrike" kern="1200">
          <a:ln>
            <a:noFill/>
          </a:ln>
          <a:latin typeface="Nimbus Sans L" pitchFamily="18"/>
          <a:cs typeface="Tahoma" pitchFamily="2"/>
        </a:defRPr>
      </a:lvl1pPr>
    </p:titleStyle>
    <p:bodyStyle>
      <a:lvl1pPr marL="432000" marR="0" indent="-32400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Nimbus Sans L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arketshare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ook.com/os/ubuntu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ook.com/os/ubuntu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ook.com/os/ubuntu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ook.com/os/ubuntu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ook.com/os/ubuntu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3techs.com/technologies/details/os-linux/all/al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owatch.com/dwres.php?resource=popularity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832" y="1259557"/>
            <a:ext cx="8569325" cy="1620837"/>
          </a:xfrm>
        </p:spPr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UBUNTU Operating System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216105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CA" dirty="0" smtClean="0">
                <a:solidFill>
                  <a:schemeClr val="tx1"/>
                </a:solidFill>
              </a:rPr>
              <a:t>Dinesh Kalia</a:t>
            </a:r>
          </a:p>
          <a:p>
            <a:pPr>
              <a:spcAft>
                <a:spcPts val="0"/>
              </a:spcAft>
            </a:pPr>
            <a:r>
              <a:rPr lang="en-CA" dirty="0" smtClean="0">
                <a:solidFill>
                  <a:schemeClr val="tx1"/>
                </a:solidFill>
              </a:rPr>
              <a:t>CJ D’Alimonte</a:t>
            </a:r>
          </a:p>
          <a:p>
            <a:pPr>
              <a:spcAft>
                <a:spcPts val="0"/>
              </a:spcAft>
            </a:pPr>
            <a:r>
              <a:rPr lang="en-CA" dirty="0" smtClean="0">
                <a:solidFill>
                  <a:schemeClr val="tx1"/>
                </a:solidFill>
              </a:rPr>
              <a:t>Alistair Scheuhammer</a:t>
            </a:r>
          </a:p>
          <a:p>
            <a:pPr>
              <a:spcAft>
                <a:spcPts val="0"/>
              </a:spcAft>
            </a:pPr>
            <a:r>
              <a:rPr lang="en-CA" dirty="0" smtClean="0">
                <a:solidFill>
                  <a:schemeClr val="tx1"/>
                </a:solidFill>
              </a:rPr>
              <a:t>Ben Zhou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Current Version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Latest Version - 15.10 (Wily Werewolf)</a:t>
            </a:r>
            <a:endParaRPr lang="en-CA" dirty="0"/>
          </a:p>
          <a:p>
            <a:r>
              <a:rPr lang="en-CA" dirty="0" smtClean="0"/>
              <a:t>Differences in Versions</a:t>
            </a:r>
            <a:br>
              <a:rPr lang="en-CA" dirty="0" smtClean="0"/>
            </a:br>
            <a:r>
              <a:rPr lang="en-CA" dirty="0" smtClean="0"/>
              <a:t>       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0" y="3419797"/>
            <a:ext cx="6975740" cy="3923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6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16" y="2339677"/>
            <a:ext cx="9071640" cy="1262160"/>
          </a:xfrm>
        </p:spPr>
        <p:txBody>
          <a:bodyPr/>
          <a:lstStyle/>
          <a:p>
            <a:r>
              <a:rPr lang="en-CA" sz="5400" dirty="0" smtClean="0">
                <a:latin typeface="Cooper Black" panose="0208090404030B020404" pitchFamily="18" charset="0"/>
              </a:rPr>
              <a:t>LIVE DEMONSTRATION</a:t>
            </a:r>
            <a:br>
              <a:rPr lang="en-CA" sz="5400" dirty="0" smtClean="0">
                <a:latin typeface="Cooper Black" panose="0208090404030B020404" pitchFamily="18" charset="0"/>
              </a:rPr>
            </a:br>
            <a:r>
              <a:rPr lang="en-CA" sz="5400" dirty="0">
                <a:latin typeface="Cooper Black" panose="0208090404030B020404" pitchFamily="18" charset="0"/>
              </a:rPr>
              <a:t/>
            </a:r>
            <a:br>
              <a:rPr lang="en-CA" sz="5400" dirty="0">
                <a:latin typeface="Cooper Black" panose="0208090404030B020404" pitchFamily="18" charset="0"/>
              </a:rPr>
            </a:br>
            <a:r>
              <a:rPr lang="en-CA" sz="2400" dirty="0" smtClean="0">
                <a:latin typeface="Cooper Black" panose="0208090404030B020404" pitchFamily="18" charset="0"/>
              </a:rPr>
              <a:t>SOFTWARE DEVELOPMENT ENVIRONMENT</a:t>
            </a:r>
            <a:endParaRPr lang="en-CA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6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" y="0"/>
            <a:ext cx="10129266" cy="7559676"/>
          </a:xfrm>
        </p:spPr>
      </p:pic>
    </p:spTree>
    <p:extLst>
      <p:ext uri="{BB962C8B-B14F-4D97-AF65-F5344CB8AC3E}">
        <p14:creationId xmlns:p14="http://schemas.microsoft.com/office/powerpoint/2010/main" val="38713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80625" cy="7559676"/>
          </a:xfrm>
        </p:spPr>
      </p:pic>
    </p:spTree>
    <p:extLst>
      <p:ext uri="{BB962C8B-B14F-4D97-AF65-F5344CB8AC3E}">
        <p14:creationId xmlns:p14="http://schemas.microsoft.com/office/powerpoint/2010/main" val="133252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" y="0"/>
            <a:ext cx="10180386" cy="7550292"/>
          </a:xfrm>
        </p:spPr>
      </p:pic>
    </p:spTree>
    <p:extLst>
      <p:ext uri="{BB962C8B-B14F-4D97-AF65-F5344CB8AC3E}">
        <p14:creationId xmlns:p14="http://schemas.microsoft.com/office/powerpoint/2010/main" val="21705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27" y="0"/>
            <a:ext cx="10170306" cy="7559676"/>
          </a:xfrm>
        </p:spPr>
      </p:pic>
    </p:spTree>
    <p:extLst>
      <p:ext uri="{BB962C8B-B14F-4D97-AF65-F5344CB8AC3E}">
        <p14:creationId xmlns:p14="http://schemas.microsoft.com/office/powerpoint/2010/main" val="265166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Industrial Use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04" y="1403573"/>
            <a:ext cx="7632848" cy="525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5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Advantages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Source</a:t>
            </a:r>
          </a:p>
          <a:p>
            <a:r>
              <a:rPr lang="en-CA" dirty="0" smtClean="0">
                <a:effectLst/>
              </a:rPr>
              <a:t>User-Friendly Layout</a:t>
            </a:r>
          </a:p>
          <a:p>
            <a:r>
              <a:rPr lang="en-CA" dirty="0" smtClean="0"/>
              <a:t>Compatibility </a:t>
            </a:r>
          </a:p>
          <a:p>
            <a:r>
              <a:rPr lang="en-CA" dirty="0" smtClean="0">
                <a:effectLst/>
              </a:rPr>
              <a:t>Multi Platform </a:t>
            </a:r>
            <a:r>
              <a:rPr lang="en-CA" dirty="0"/>
              <a:t>A</a:t>
            </a:r>
            <a:r>
              <a:rPr lang="en-CA" dirty="0" smtClean="0">
                <a:effectLst/>
              </a:rPr>
              <a:t>dvantage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722714"/>
            <a:ext cx="5472608" cy="2585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Disadvantages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Poor Gaming Abilities</a:t>
            </a:r>
          </a:p>
          <a:p>
            <a:r>
              <a:rPr lang="en-CA" dirty="0" smtClean="0">
                <a:effectLst/>
              </a:rPr>
              <a:t>Limited Default Packages</a:t>
            </a:r>
            <a:endParaRPr lang="en-CA" dirty="0" smtClean="0"/>
          </a:p>
          <a:p>
            <a:r>
              <a:rPr lang="en-CA" dirty="0" smtClean="0">
                <a:effectLst/>
              </a:rPr>
              <a:t>Minimal Support from Hardware </a:t>
            </a:r>
            <a:r>
              <a:rPr lang="en-CA" dirty="0"/>
              <a:t>V</a:t>
            </a:r>
            <a:r>
              <a:rPr lang="en-CA" dirty="0" smtClean="0">
                <a:effectLst/>
              </a:rPr>
              <a:t>endors</a:t>
            </a:r>
            <a:endParaRPr lang="en-CA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0" y="4499917"/>
            <a:ext cx="3600279" cy="2745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31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Future Innovations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Snappy</a:t>
            </a:r>
          </a:p>
          <a:p>
            <a:pPr lvl="1"/>
            <a:r>
              <a:rPr lang="en-CA" dirty="0" smtClean="0"/>
              <a:t>Digital Signature</a:t>
            </a:r>
          </a:p>
          <a:p>
            <a:pPr lvl="1"/>
            <a:r>
              <a:rPr lang="en-CA" dirty="0" smtClean="0"/>
              <a:t>AppArmor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28" y="1835621"/>
            <a:ext cx="430530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19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Overview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763613"/>
            <a:ext cx="9576816" cy="4989240"/>
          </a:xfrm>
        </p:spPr>
        <p:txBody>
          <a:bodyPr/>
          <a:lstStyle/>
          <a:p>
            <a:r>
              <a:rPr lang="en-CA" sz="2900" dirty="0" smtClean="0"/>
              <a:t>Introduction &amp; History</a:t>
            </a:r>
          </a:p>
          <a:p>
            <a:r>
              <a:rPr lang="en-CA" sz="2900" dirty="0" smtClean="0"/>
              <a:t>Design &amp; Architecture</a:t>
            </a:r>
          </a:p>
          <a:p>
            <a:r>
              <a:rPr lang="en-CA" sz="2900" dirty="0" smtClean="0"/>
              <a:t>Live Demonstration &amp; Software Development Environment</a:t>
            </a:r>
          </a:p>
          <a:p>
            <a:r>
              <a:rPr lang="en-CA" sz="2900" dirty="0" smtClean="0"/>
              <a:t>Industrial Use</a:t>
            </a:r>
          </a:p>
          <a:p>
            <a:r>
              <a:rPr lang="en-CA" sz="2900" dirty="0" smtClean="0"/>
              <a:t>Advantages/Disadvantages</a:t>
            </a:r>
          </a:p>
          <a:p>
            <a:r>
              <a:rPr lang="en-CA" sz="2900" dirty="0"/>
              <a:t>Future </a:t>
            </a:r>
            <a:r>
              <a:rPr lang="en-CA" sz="2900" dirty="0" smtClean="0"/>
              <a:t>Innovations </a:t>
            </a:r>
            <a:endParaRPr lang="en-CA" sz="2900" dirty="0"/>
          </a:p>
          <a:p>
            <a:r>
              <a:rPr lang="en-CA" sz="2900" dirty="0" smtClean="0"/>
              <a:t>Market Share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821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2"/>
            <a:ext cx="10080625" cy="7553943"/>
          </a:xfrm>
        </p:spPr>
      </p:pic>
    </p:spTree>
    <p:extLst>
      <p:ext uri="{BB962C8B-B14F-4D97-AF65-F5344CB8AC3E}">
        <p14:creationId xmlns:p14="http://schemas.microsoft.com/office/powerpoint/2010/main" val="40194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Cooper Black" panose="0208090404030B020404" pitchFamily="18" charset="0"/>
              </a:rPr>
              <a:t>Canonical Ltd.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South African entrepreneur Mark Shuttleworth</a:t>
            </a:r>
            <a:endParaRPr lang="en-CA" dirty="0"/>
          </a:p>
          <a:p>
            <a:r>
              <a:rPr lang="en-CA" dirty="0" smtClean="0"/>
              <a:t>Private </a:t>
            </a:r>
            <a:r>
              <a:rPr lang="en-CA" dirty="0"/>
              <a:t>company limited by </a:t>
            </a:r>
            <a:r>
              <a:rPr lang="en-CA" dirty="0" smtClean="0"/>
              <a:t>shares</a:t>
            </a:r>
          </a:p>
          <a:p>
            <a:r>
              <a:rPr lang="en-CA" dirty="0" smtClean="0"/>
              <a:t>Created </a:t>
            </a:r>
            <a:r>
              <a:rPr lang="en-CA" dirty="0"/>
              <a:t>and </a:t>
            </a:r>
            <a:r>
              <a:rPr lang="en-CA" dirty="0" smtClean="0"/>
              <a:t>Continues </a:t>
            </a:r>
            <a:r>
              <a:rPr lang="en-CA" dirty="0"/>
              <a:t>to </a:t>
            </a:r>
            <a:r>
              <a:rPr lang="en-CA" dirty="0" smtClean="0"/>
              <a:t>Back Several Projects </a:t>
            </a:r>
          </a:p>
          <a:p>
            <a:r>
              <a:rPr lang="en-CA" dirty="0" smtClean="0"/>
              <a:t>Free/Open Source Software</a:t>
            </a:r>
          </a:p>
          <a:p>
            <a:r>
              <a:rPr lang="en-CA" dirty="0" smtClean="0"/>
              <a:t>Tools Designed to Improve Collaboration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6012085"/>
            <a:ext cx="5472609" cy="7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8" y="301320"/>
            <a:ext cx="10080625" cy="1262160"/>
          </a:xfrm>
        </p:spPr>
        <p:txBody>
          <a:bodyPr/>
          <a:lstStyle/>
          <a:p>
            <a:r>
              <a:rPr lang="en-CA" b="1" dirty="0" smtClean="0">
                <a:latin typeface="Cooper Black" panose="0208090404030B020404" pitchFamily="18" charset="0"/>
              </a:rPr>
              <a:t>Desktop </a:t>
            </a:r>
            <a:r>
              <a:rPr lang="en-CA" b="1" dirty="0">
                <a:latin typeface="Cooper Black" panose="0208090404030B020404" pitchFamily="18" charset="0"/>
              </a:rPr>
              <a:t>Operating System </a:t>
            </a:r>
            <a:r>
              <a:rPr lang="en-CA" b="1" dirty="0" smtClean="0">
                <a:latin typeface="Cooper Black" panose="0208090404030B020404" pitchFamily="18" charset="0"/>
              </a:rPr>
              <a:t/>
            </a:r>
            <a:br>
              <a:rPr lang="en-CA" b="1" dirty="0" smtClean="0">
                <a:latin typeface="Cooper Black" panose="0208090404030B020404" pitchFamily="18" charset="0"/>
              </a:rPr>
            </a:br>
            <a:r>
              <a:rPr lang="en-CA" b="1" dirty="0" smtClean="0">
                <a:latin typeface="Cooper Black" panose="0208090404030B020404" pitchFamily="18" charset="0"/>
              </a:rPr>
              <a:t>Market </a:t>
            </a:r>
            <a:r>
              <a:rPr lang="en-CA" b="1" dirty="0">
                <a:latin typeface="Cooper Black" panose="0208090404030B020404" pitchFamily="18" charset="0"/>
              </a:rPr>
              <a:t>Share</a:t>
            </a:r>
            <a:r>
              <a:rPr lang="en-CA" dirty="0">
                <a:latin typeface="Cooper Black" panose="0208090404030B020404" pitchFamily="18" charset="0"/>
              </a:rPr>
              <a:t/>
            </a:r>
            <a:br>
              <a:rPr lang="en-CA" dirty="0">
                <a:latin typeface="Cooper Black" panose="0208090404030B020404" pitchFamily="18" charset="0"/>
              </a:rPr>
            </a:b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68" y="1361257"/>
            <a:ext cx="5942831" cy="3642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24282"/>
              </p:ext>
            </p:extLst>
          </p:nvPr>
        </p:nvGraphicFramePr>
        <p:xfrm>
          <a:off x="575816" y="5364013"/>
          <a:ext cx="9072562" cy="13208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536281"/>
                <a:gridCol w="453628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400" b="1">
                          <a:effectLst/>
                        </a:rPr>
                        <a:t>Operating System</a:t>
                      </a:r>
                      <a:endParaRPr lang="en-CA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Total Market Share</a:t>
                      </a:r>
                      <a:endParaRPr lang="en-CA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400" b="1">
                          <a:effectLst/>
                        </a:rPr>
                        <a:t>Windows</a:t>
                      </a:r>
                      <a:endParaRPr lang="en-CA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90.42%</a:t>
                      </a:r>
                      <a:endParaRPr lang="en-CA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400" b="1">
                          <a:effectLst/>
                        </a:rPr>
                        <a:t>Mac</a:t>
                      </a:r>
                      <a:endParaRPr lang="en-CA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 b="1">
                          <a:effectLst/>
                        </a:rPr>
                        <a:t>8.00%</a:t>
                      </a:r>
                      <a:endParaRPr lang="en-CA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400" b="1">
                          <a:effectLst/>
                        </a:rPr>
                        <a:t>Linux</a:t>
                      </a:r>
                      <a:endParaRPr lang="en-CA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 b="1">
                          <a:effectLst/>
                        </a:rPr>
                        <a:t>1.57%</a:t>
                      </a:r>
                      <a:endParaRPr lang="en-CA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FreeBSD</a:t>
                      </a:r>
                      <a:endParaRPr lang="en-CA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0.00%</a:t>
                      </a:r>
                      <a:endParaRPr lang="en-CA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25400" marB="254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768" y="7177424"/>
            <a:ext cx="2752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hlinkClick r:id="rId3"/>
              </a:rPr>
              <a:t>http://www.netmarketshare.com</a:t>
            </a:r>
            <a:r>
              <a:rPr lang="en-CA" sz="1100" dirty="0" smtClean="0">
                <a:hlinkClick r:id="rId3"/>
              </a:rPr>
              <a:t>/</a:t>
            </a:r>
            <a:r>
              <a:rPr lang="en-CA" sz="1100" dirty="0" smtClean="0"/>
              <a:t> OCT 2015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42301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Usage Trends and Statistics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7" y="1691605"/>
            <a:ext cx="8665397" cy="4985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3768" y="7177424"/>
            <a:ext cx="2937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hlinkClick r:id="rId3"/>
              </a:rPr>
              <a:t>http://</a:t>
            </a:r>
            <a:r>
              <a:rPr lang="en-CA" sz="1100" dirty="0" smtClean="0">
                <a:hlinkClick r:id="rId3"/>
              </a:rPr>
              <a:t>www.w3cook.com/os/ubuntu</a:t>
            </a:r>
            <a:r>
              <a:rPr lang="en-CA" sz="1100" dirty="0" smtClean="0"/>
              <a:t>  NOV 2015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4375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Began Use of Ubuntu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24" y="1348810"/>
            <a:ext cx="5256584" cy="5455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3768" y="7177424"/>
            <a:ext cx="2937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hlinkClick r:id="rId3"/>
              </a:rPr>
              <a:t>http://</a:t>
            </a:r>
            <a:r>
              <a:rPr lang="en-CA" sz="1100" dirty="0" smtClean="0">
                <a:hlinkClick r:id="rId3"/>
              </a:rPr>
              <a:t>www.w3cook.com/os/ubuntu</a:t>
            </a:r>
            <a:r>
              <a:rPr lang="en-CA" sz="1100" dirty="0" smtClean="0"/>
              <a:t>  NOV 2015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796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Terminated Use of Ubuntu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09" y="1355772"/>
            <a:ext cx="5314607" cy="5448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3768" y="7177424"/>
            <a:ext cx="2937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hlinkClick r:id="rId3"/>
              </a:rPr>
              <a:t>http://</a:t>
            </a:r>
            <a:r>
              <a:rPr lang="en-CA" sz="1100" dirty="0" smtClean="0">
                <a:hlinkClick r:id="rId3"/>
              </a:rPr>
              <a:t>www.w3cook.com/os/ubuntu</a:t>
            </a:r>
            <a:r>
              <a:rPr lang="en-CA" sz="1100" dirty="0" smtClean="0"/>
              <a:t>  NOV 2015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887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68" y="301320"/>
            <a:ext cx="9865096" cy="1262160"/>
          </a:xfrm>
        </p:spPr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Operating Systems Market Share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65" y="1383967"/>
            <a:ext cx="6396791" cy="5374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43768" y="7177424"/>
            <a:ext cx="2937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hlinkClick r:id="rId3"/>
              </a:rPr>
              <a:t>http://</a:t>
            </a:r>
            <a:r>
              <a:rPr lang="en-CA" sz="1100" dirty="0" smtClean="0">
                <a:hlinkClick r:id="rId3"/>
              </a:rPr>
              <a:t>www.w3cook.com/os/ubuntu</a:t>
            </a:r>
            <a:r>
              <a:rPr lang="en-CA" sz="1100" dirty="0" smtClean="0"/>
              <a:t>  NOV 2015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4687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Distribution by Country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8" y="1324439"/>
            <a:ext cx="6125721" cy="54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3768" y="7177424"/>
            <a:ext cx="2937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hlinkClick r:id="rId3"/>
              </a:rPr>
              <a:t>http://</a:t>
            </a:r>
            <a:r>
              <a:rPr lang="en-CA" sz="1100" dirty="0" smtClean="0">
                <a:hlinkClick r:id="rId3"/>
              </a:rPr>
              <a:t>www.w3cook.com/os/ubuntu</a:t>
            </a:r>
            <a:r>
              <a:rPr lang="en-CA" sz="1100" dirty="0" smtClean="0"/>
              <a:t>  NOV 2015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3181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Usage Trends and Statistics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72" y="1547588"/>
            <a:ext cx="4470795" cy="5877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3768" y="6876181"/>
            <a:ext cx="21659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hlinkClick r:id="rId3"/>
              </a:rPr>
              <a:t>http://</a:t>
            </a:r>
            <a:r>
              <a:rPr lang="en-CA" sz="1100" dirty="0" smtClean="0">
                <a:hlinkClick r:id="rId3"/>
              </a:rPr>
              <a:t>w3techs.com/technologies/</a:t>
            </a:r>
          </a:p>
          <a:p>
            <a:r>
              <a:rPr lang="en-CA" sz="1100" dirty="0" smtClean="0">
                <a:hlinkClick r:id="rId3"/>
              </a:rPr>
              <a:t>details/</a:t>
            </a:r>
            <a:r>
              <a:rPr lang="en-CA" sz="1100" dirty="0" err="1" smtClean="0">
                <a:hlinkClick r:id="rId3"/>
              </a:rPr>
              <a:t>os-linux</a:t>
            </a:r>
            <a:r>
              <a:rPr lang="en-CA" sz="1100" dirty="0" smtClean="0">
                <a:hlinkClick r:id="rId3"/>
              </a:rPr>
              <a:t>/all/all</a:t>
            </a:r>
            <a:endParaRPr lang="en-CA" sz="1100" dirty="0" smtClean="0"/>
          </a:p>
          <a:p>
            <a:r>
              <a:rPr lang="en-CA" sz="1100" dirty="0" smtClean="0"/>
              <a:t>NOV 2015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449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oper Black" panose="0208090404030B020404" pitchFamily="18" charset="0"/>
              </a:rPr>
              <a:t>DistroWatch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1547589"/>
            <a:ext cx="9937104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3768" y="7177424"/>
            <a:ext cx="4055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hlinkClick r:id="rId3"/>
              </a:rPr>
              <a:t>http</a:t>
            </a:r>
            <a:r>
              <a:rPr lang="en-CA" sz="1100" dirty="0">
                <a:hlinkClick r:id="rId3"/>
              </a:rPr>
              <a:t>://distrowatch.com/dwres.php?resource=popularity/</a:t>
            </a:r>
            <a:r>
              <a:rPr lang="en-CA" sz="1100" dirty="0" smtClean="0"/>
              <a:t> NOV 2015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8877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Introduction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Debian</a:t>
            </a:r>
            <a:r>
              <a:rPr lang="en-CA" dirty="0" smtClean="0"/>
              <a:t>-based </a:t>
            </a:r>
            <a:r>
              <a:rPr lang="en-CA" dirty="0"/>
              <a:t>Linux Operating System</a:t>
            </a:r>
          </a:p>
          <a:p>
            <a:r>
              <a:rPr lang="en-CA" dirty="0" smtClean="0"/>
              <a:t>1</a:t>
            </a:r>
            <a:r>
              <a:rPr lang="en-CA" baseline="30000" dirty="0" smtClean="0"/>
              <a:t>st</a:t>
            </a:r>
            <a:r>
              <a:rPr lang="en-CA" dirty="0" smtClean="0"/>
              <a:t> Release </a:t>
            </a:r>
            <a:r>
              <a:rPr lang="en-CA" dirty="0"/>
              <a:t>was Warty Warthog, 4.04, in 2004</a:t>
            </a:r>
          </a:p>
          <a:p>
            <a:r>
              <a:rPr lang="en-CA" dirty="0" smtClean="0"/>
              <a:t>Based on South </a:t>
            </a:r>
            <a:r>
              <a:rPr lang="en-CA" dirty="0"/>
              <a:t>African idea of universal bond of sharing among all humanity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" y="4194857"/>
            <a:ext cx="2304256" cy="3257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3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Questions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3" y="1547589"/>
            <a:ext cx="5267017" cy="52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6376" y="2699717"/>
            <a:ext cx="4176217" cy="1224136"/>
          </a:xfrm>
        </p:spPr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History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" y="0"/>
            <a:ext cx="4972476" cy="7668269"/>
          </a:xfrm>
        </p:spPr>
      </p:pic>
    </p:spTree>
    <p:extLst>
      <p:ext uri="{BB962C8B-B14F-4D97-AF65-F5344CB8AC3E}">
        <p14:creationId xmlns:p14="http://schemas.microsoft.com/office/powerpoint/2010/main" val="9554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Ubuntu Variations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Ubuntu </a:t>
            </a:r>
            <a:r>
              <a:rPr lang="en-CA" dirty="0"/>
              <a:t>Touch</a:t>
            </a:r>
          </a:p>
          <a:p>
            <a:r>
              <a:rPr lang="en-CA" dirty="0" smtClean="0"/>
              <a:t>BQ </a:t>
            </a:r>
            <a:r>
              <a:rPr lang="en-CA" dirty="0"/>
              <a:t>Aquaris E4.5 Ubuntu Edition</a:t>
            </a:r>
          </a:p>
          <a:p>
            <a:r>
              <a:rPr lang="en-CA" dirty="0" smtClean="0"/>
              <a:t>Smartphones</a:t>
            </a:r>
            <a:r>
              <a:rPr lang="en-CA" dirty="0"/>
              <a:t>, tablets, desktops/laptops</a:t>
            </a:r>
          </a:p>
          <a:p>
            <a:r>
              <a:rPr lang="en-CA" smtClean="0"/>
              <a:t>Used </a:t>
            </a:r>
            <a:r>
              <a:rPr lang="en-CA" dirty="0" smtClean="0"/>
              <a:t>in Vehicles and Drones</a:t>
            </a:r>
            <a:endParaRPr lang="en-CA" dirty="0"/>
          </a:p>
          <a:p>
            <a:r>
              <a:rPr lang="en-CA" dirty="0" smtClean="0"/>
              <a:t>Tianhe-2 </a:t>
            </a:r>
            <a:r>
              <a:rPr lang="en-CA" dirty="0"/>
              <a:t>(Ubuntu </a:t>
            </a:r>
            <a:r>
              <a:rPr lang="en-CA" dirty="0" err="1" smtClean="0"/>
              <a:t>Kylin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4" y="5292005"/>
            <a:ext cx="3487936" cy="1961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4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Architecture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Ubuntu &amp; </a:t>
            </a:r>
            <a:r>
              <a:rPr lang="en-CA" dirty="0" err="1" smtClean="0"/>
              <a:t>Debian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Differences</a:t>
            </a:r>
            <a:br>
              <a:rPr lang="en-CA" dirty="0" smtClean="0"/>
            </a:br>
            <a:r>
              <a:rPr lang="en-CA" dirty="0" smtClean="0"/>
              <a:t>       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4540697"/>
            <a:ext cx="4464496" cy="279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7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Monolithic Kernel</a:t>
            </a:r>
            <a:endParaRPr lang="en-CA" dirty="0">
              <a:latin typeface="Cooper Black" panose="0208090404030B0204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18" y="1619597"/>
            <a:ext cx="7520197" cy="4935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Unity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769040"/>
            <a:ext cx="9071831" cy="4963125"/>
          </a:xfrm>
        </p:spPr>
        <p:txBody>
          <a:bodyPr/>
          <a:lstStyle/>
          <a:p>
            <a:r>
              <a:rPr lang="en-CA" dirty="0" smtClean="0"/>
              <a:t>What is Unity?</a:t>
            </a:r>
            <a:endParaRPr lang="en-CA" dirty="0"/>
          </a:p>
          <a:p>
            <a:r>
              <a:rPr lang="en-CA" dirty="0" smtClean="0"/>
              <a:t>Top Menu Bar</a:t>
            </a:r>
          </a:p>
          <a:p>
            <a:r>
              <a:rPr lang="en-CA" dirty="0" smtClean="0"/>
              <a:t>Launcher</a:t>
            </a:r>
          </a:p>
          <a:p>
            <a:r>
              <a:rPr lang="en-CA" dirty="0" smtClean="0"/>
              <a:t>Quicklist</a:t>
            </a:r>
            <a:endParaRPr lang="en-CA" dirty="0"/>
          </a:p>
          <a:p>
            <a:pPr marL="108000" indent="0">
              <a:buNone/>
            </a:pPr>
            <a:r>
              <a:rPr lang="en-CA" dirty="0" smtClean="0"/>
              <a:t>      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5075981"/>
            <a:ext cx="6386240" cy="2221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72152" y="1795926"/>
            <a:ext cx="2620488" cy="26158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Nimbus Sans L" pitchFamily="18"/>
                <a:ea typeface="AR PL ShanHeiSun Uni" pitchFamily="2"/>
                <a:cs typeface="Tahoma" pitchFamily="2"/>
              </a:defRPr>
            </a:lvl9pPr>
          </a:lstStyle>
          <a:p>
            <a:r>
              <a:rPr lang="en-CA" dirty="0" smtClean="0">
                <a:solidFill>
                  <a:sysClr val="windowText" lastClr="000000"/>
                </a:solidFill>
              </a:rPr>
              <a:t>Dash</a:t>
            </a:r>
          </a:p>
          <a:p>
            <a:r>
              <a:rPr lang="en-CA" dirty="0" smtClean="0">
                <a:solidFill>
                  <a:sysClr val="windowText" lastClr="000000"/>
                </a:solidFill>
              </a:rPr>
              <a:t>HUD</a:t>
            </a:r>
          </a:p>
          <a:p>
            <a:r>
              <a:rPr lang="en-CA" dirty="0" smtClean="0">
                <a:solidFill>
                  <a:sysClr val="windowText" lastClr="000000"/>
                </a:solidFill>
              </a:rPr>
              <a:t>Indicators</a:t>
            </a:r>
            <a:br>
              <a:rPr lang="en-CA" dirty="0" smtClean="0">
                <a:solidFill>
                  <a:sysClr val="windowText" lastClr="000000"/>
                </a:solidFill>
              </a:rPr>
            </a:br>
            <a:r>
              <a:rPr lang="en-CA" dirty="0" smtClean="0">
                <a:solidFill>
                  <a:sysClr val="windowText" lastClr="000000"/>
                </a:solidFill>
              </a:rPr>
              <a:t>      </a:t>
            </a:r>
            <a:endParaRPr lang="en-CA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Cooper Black" panose="0208090404030B020404" pitchFamily="18" charset="0"/>
              </a:rPr>
              <a:t>Installation</a:t>
            </a:r>
            <a:endParaRPr lang="en-CA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Hardware Requirements</a:t>
            </a:r>
          </a:p>
          <a:p>
            <a:pPr marL="1054350" lvl="1" indent="-514350">
              <a:buFont typeface="+mj-lt"/>
              <a:buAutoNum type="romanUcPeriod"/>
            </a:pPr>
            <a:r>
              <a:rPr lang="en-CA" sz="2000" dirty="0" smtClean="0"/>
              <a:t>700 </a:t>
            </a:r>
            <a:r>
              <a:rPr lang="en-CA" sz="2000" dirty="0"/>
              <a:t>MHz processor (about Intel Celeron or better) </a:t>
            </a:r>
            <a:endParaRPr lang="en-CA" sz="2000" dirty="0" smtClean="0"/>
          </a:p>
          <a:p>
            <a:pPr marL="1054350" lvl="1" indent="-514350">
              <a:buFont typeface="+mj-lt"/>
              <a:buAutoNum type="romanUcPeriod"/>
            </a:pPr>
            <a:r>
              <a:rPr lang="en-CA" sz="2000" dirty="0" smtClean="0"/>
              <a:t>512 </a:t>
            </a:r>
            <a:r>
              <a:rPr lang="en-CA" sz="2000" dirty="0" err="1"/>
              <a:t>MiB</a:t>
            </a:r>
            <a:r>
              <a:rPr lang="en-CA" sz="2000" dirty="0"/>
              <a:t> RAM (system memory) </a:t>
            </a:r>
            <a:endParaRPr lang="en-CA" sz="2000" dirty="0" smtClean="0"/>
          </a:p>
          <a:p>
            <a:pPr marL="1054350" lvl="1" indent="-514350">
              <a:buFont typeface="+mj-lt"/>
              <a:buAutoNum type="romanUcPeriod"/>
            </a:pPr>
            <a:r>
              <a:rPr lang="en-CA" sz="2000" dirty="0" smtClean="0"/>
              <a:t>5 </a:t>
            </a:r>
            <a:r>
              <a:rPr lang="en-CA" sz="2000" dirty="0"/>
              <a:t>GB of hard-drive </a:t>
            </a:r>
            <a:r>
              <a:rPr lang="en-CA" sz="2000" dirty="0" smtClean="0"/>
              <a:t>space</a:t>
            </a:r>
          </a:p>
          <a:p>
            <a:pPr marL="1054350" lvl="1" indent="-514350">
              <a:buFont typeface="+mj-lt"/>
              <a:buAutoNum type="romanUcPeriod"/>
            </a:pPr>
            <a:r>
              <a:rPr lang="en-CA" sz="2000" dirty="0" smtClean="0"/>
              <a:t>VGA </a:t>
            </a:r>
            <a:r>
              <a:rPr lang="en-CA" sz="2000" dirty="0"/>
              <a:t>capable of 1024x768 screen resolution </a:t>
            </a:r>
            <a:endParaRPr lang="en-CA" sz="2000" dirty="0" smtClean="0"/>
          </a:p>
          <a:p>
            <a:pPr marL="1054350" lvl="1" indent="-514350">
              <a:buFont typeface="+mj-lt"/>
              <a:buAutoNum type="romanUcPeriod"/>
            </a:pPr>
            <a:r>
              <a:rPr lang="en-CA" sz="2000" dirty="0" smtClean="0"/>
              <a:t>Either </a:t>
            </a:r>
            <a:r>
              <a:rPr lang="en-CA" sz="2000" dirty="0"/>
              <a:t>a CD/DVD drive or a USB port for the installer media</a:t>
            </a:r>
          </a:p>
          <a:p>
            <a:r>
              <a:rPr lang="en-CA" dirty="0" smtClean="0"/>
              <a:t>Installing on Windows:</a:t>
            </a:r>
          </a:p>
          <a:p>
            <a:pPr marL="1054350" lvl="1" indent="-514350">
              <a:buFont typeface="+mj-lt"/>
              <a:buAutoNum type="romanUcPeriod"/>
            </a:pPr>
            <a:r>
              <a:rPr lang="en-CA" sz="2000" dirty="0" smtClean="0"/>
              <a:t>Obtain Installation </a:t>
            </a:r>
            <a:r>
              <a:rPr lang="en-CA" sz="2000" dirty="0" err="1" smtClean="0"/>
              <a:t>LiveCD</a:t>
            </a:r>
            <a:endParaRPr lang="en-CA" sz="2000" dirty="0" smtClean="0"/>
          </a:p>
          <a:p>
            <a:pPr marL="1054350" lvl="1" indent="-514350">
              <a:buFont typeface="+mj-lt"/>
              <a:buAutoNum type="romanUcPeriod"/>
            </a:pPr>
            <a:r>
              <a:rPr lang="en-CA" sz="2000" dirty="0" smtClean="0"/>
              <a:t>Backup Windows &amp; Disable Fast </a:t>
            </a:r>
            <a:r>
              <a:rPr lang="en-CA" sz="2000" dirty="0" err="1" smtClean="0"/>
              <a:t>Startup</a:t>
            </a:r>
            <a:endParaRPr lang="en-CA" sz="2000" dirty="0"/>
          </a:p>
          <a:p>
            <a:pPr marL="1054350" lvl="1" indent="-514350">
              <a:buFont typeface="+mj-lt"/>
              <a:buAutoNum type="romanUcPeriod"/>
            </a:pPr>
            <a:r>
              <a:rPr lang="en-CA" sz="2000" dirty="0" smtClean="0"/>
              <a:t>Change Boot Order</a:t>
            </a:r>
            <a:endParaRPr lang="en-CA" sz="2000" dirty="0"/>
          </a:p>
          <a:p>
            <a:pPr marL="1054350" lvl="1" indent="-514350">
              <a:buFont typeface="+mj-lt"/>
              <a:buAutoNum type="romanUcPeriod"/>
            </a:pPr>
            <a:r>
              <a:rPr lang="en-CA" sz="2000" dirty="0" smtClean="0"/>
              <a:t>Insert </a:t>
            </a:r>
            <a:r>
              <a:rPr lang="en-CA" sz="2000" dirty="0" err="1" smtClean="0"/>
              <a:t>LiveCD</a:t>
            </a:r>
            <a:r>
              <a:rPr lang="en-CA" sz="2000" dirty="0" smtClean="0"/>
              <a:t> and Turn on the Machine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          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7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untuU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327</Words>
  <Application>Microsoft Office PowerPoint</Application>
  <PresentationFormat>Custom</PresentationFormat>
  <Paragraphs>102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UbuntuUli</vt:lpstr>
      <vt:lpstr>UBUNTU Operating System</vt:lpstr>
      <vt:lpstr>Overview</vt:lpstr>
      <vt:lpstr>Introduction</vt:lpstr>
      <vt:lpstr>History</vt:lpstr>
      <vt:lpstr>Ubuntu Variations</vt:lpstr>
      <vt:lpstr>Architecture</vt:lpstr>
      <vt:lpstr>Monolithic Kernel</vt:lpstr>
      <vt:lpstr>Unity</vt:lpstr>
      <vt:lpstr>Installation</vt:lpstr>
      <vt:lpstr>Current Version</vt:lpstr>
      <vt:lpstr>LIVE DEMONSTRATION  SOFTWARE DEVELOPMENT ENVIRONMENT</vt:lpstr>
      <vt:lpstr>PowerPoint Presentation</vt:lpstr>
      <vt:lpstr>PowerPoint Presentation</vt:lpstr>
      <vt:lpstr>PowerPoint Presentation</vt:lpstr>
      <vt:lpstr>PowerPoint Presentation</vt:lpstr>
      <vt:lpstr>Industrial Use</vt:lpstr>
      <vt:lpstr>Advantages</vt:lpstr>
      <vt:lpstr>Disadvantages</vt:lpstr>
      <vt:lpstr>Future Innovations</vt:lpstr>
      <vt:lpstr>PowerPoint Presentation</vt:lpstr>
      <vt:lpstr>Canonical Ltd.</vt:lpstr>
      <vt:lpstr>Desktop Operating System  Market Share </vt:lpstr>
      <vt:lpstr>Usage Trends and Statistics</vt:lpstr>
      <vt:lpstr>Began Use of Ubuntu</vt:lpstr>
      <vt:lpstr>Terminated Use of Ubuntu</vt:lpstr>
      <vt:lpstr>Operating Systems Market Share</vt:lpstr>
      <vt:lpstr>Distribution by Country</vt:lpstr>
      <vt:lpstr>Usage Trends and Statistics</vt:lpstr>
      <vt:lpstr>DistroWatch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OEM user)</dc:creator>
  <cp:lastModifiedBy>CJ Dalimonte</cp:lastModifiedBy>
  <cp:revision>66</cp:revision>
  <dcterms:created xsi:type="dcterms:W3CDTF">2009-04-16T00:47:25Z</dcterms:created>
  <dcterms:modified xsi:type="dcterms:W3CDTF">2015-12-06T20:27:10Z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