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0" r:id="rId5"/>
    <p:sldId id="272" r:id="rId6"/>
    <p:sldId id="257" r:id="rId7"/>
    <p:sldId id="275" r:id="rId8"/>
    <p:sldId id="258" r:id="rId9"/>
    <p:sldId id="259" r:id="rId10"/>
    <p:sldId id="260" r:id="rId11"/>
    <p:sldId id="261" r:id="rId12"/>
    <p:sldId id="267" r:id="rId13"/>
    <p:sldId id="265" r:id="rId14"/>
    <p:sldId id="268" r:id="rId15"/>
    <p:sldId id="262" r:id="rId16"/>
    <p:sldId id="263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组全体成员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雷城乐阳、王传瑞、曾睿     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收端星座图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816" y="1074692"/>
            <a:ext cx="12384001" cy="618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91597" y="4918229"/>
            <a:ext cx="521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dirty="0"/>
              <a:t>Φ</a:t>
            </a:r>
            <a:r>
              <a:rPr lang="en-US" altLang="zh-CN" sz="3200" dirty="0"/>
              <a:t>=π/6</a:t>
            </a:r>
            <a:r>
              <a:rPr lang="zh-CN" altLang="en-US" sz="3200" dirty="0"/>
              <a:t>，</a:t>
            </a:r>
            <a:r>
              <a:rPr lang="en-US" altLang="zh-CN" sz="3200" dirty="0"/>
              <a:t>σ=0.1</a:t>
            </a:r>
            <a:endParaRPr lang="zh-CN" altLang="en-US" sz="3200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610039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7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电平映射后的符号序列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 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/>
              <a:t>即在一次通信过程中，每次信道使用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/>
              <a:t>3. 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/>
              <a:t>4. sigma: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/>
              <a:t>n</a:t>
            </a:r>
            <a:r>
              <a:rPr lang="zh-CN" altLang="en-US" dirty="0"/>
              <a:t>变换后的信号</a:t>
            </a:r>
            <a:r>
              <a:rPr lang="en-US" altLang="zh-CN" dirty="0"/>
              <a:t>output</a:t>
            </a:r>
            <a:r>
              <a:rPr lang="zh-CN" altLang="en-US" dirty="0"/>
              <a:t>。其中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 err="1"/>
              <a:t>φ~U</a:t>
            </a:r>
            <a:r>
              <a:rPr lang="en-US" altLang="zh-CN" dirty="0"/>
              <a:t>(0,theta)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是复高斯噪声。</a:t>
            </a:r>
            <a:endParaRPr lang="en-US" altLang="zh-CN" dirty="0"/>
          </a:p>
          <a:p>
            <a:pPr lvl="1"/>
            <a:r>
              <a:rPr lang="en-US" altLang="zh-CN" dirty="0"/>
              <a:t>2.phi: </a:t>
            </a:r>
            <a:r>
              <a:rPr lang="zh-CN" altLang="en-US" dirty="0"/>
              <a:t>即</a:t>
            </a:r>
            <a:r>
              <a:rPr lang="en-US" altLang="zh-CN" dirty="0"/>
              <a:t>φ</a:t>
            </a:r>
            <a:r>
              <a:rPr lang="zh-CN" altLang="en-US" dirty="0"/>
              <a:t>，考虑有种情况下</a:t>
            </a:r>
            <a:r>
              <a:rPr lang="en-US" altLang="zh-CN" dirty="0"/>
              <a:t>φ</a:t>
            </a:r>
            <a:r>
              <a:rPr lang="zh-CN" altLang="en-US" dirty="0"/>
              <a:t>已知。根据</a:t>
            </a:r>
            <a:r>
              <a:rPr lang="en-US" altLang="zh-CN" dirty="0"/>
              <a:t>mode</a:t>
            </a:r>
            <a:r>
              <a:rPr lang="zh-CN" altLang="en-US" dirty="0"/>
              <a:t>的不同，</a:t>
            </a:r>
            <a:r>
              <a:rPr lang="en-US" altLang="zh-CN" dirty="0"/>
              <a:t>φ</a:t>
            </a:r>
            <a:r>
              <a:rPr lang="zh-CN" altLang="en-US" dirty="0"/>
              <a:t>可能是一串相同的值，也可能是一串不同的值。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01147901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9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02" y="1580192"/>
            <a:ext cx="8596668" cy="47275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校验：给定一</a:t>
            </a:r>
            <a:r>
              <a:rPr lang="en-US" altLang="zh-CN" dirty="0"/>
              <a:t>m</a:t>
            </a:r>
            <a:r>
              <a:rPr lang="zh-CN" altLang="en-US" dirty="0"/>
              <a:t>次生成多项式</a:t>
            </a:r>
            <a:r>
              <a:rPr lang="en-US" altLang="zh-CN" dirty="0"/>
              <a:t>g(x)</a:t>
            </a:r>
            <a:r>
              <a:rPr lang="zh-CN" altLang="en-US" dirty="0"/>
              <a:t>，对于给定的信息序列，将其写成信息多项式</a:t>
            </a:r>
            <a:r>
              <a:rPr lang="en-US" altLang="zh-CN" dirty="0"/>
              <a:t>d(x)</a:t>
            </a:r>
            <a:r>
              <a:rPr lang="zh-CN" altLang="en-US" dirty="0"/>
              <a:t>的形式，在其后面添加校验位</a:t>
            </a:r>
            <a:r>
              <a:rPr lang="en-US" altLang="zh-CN" dirty="0"/>
              <a:t>r(x)</a:t>
            </a:r>
            <a:r>
              <a:rPr lang="zh-CN" altLang="en-US" dirty="0"/>
              <a:t>，使得</a:t>
            </a:r>
            <a:r>
              <a:rPr lang="en-US" altLang="zh-CN" dirty="0"/>
              <a:t>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+r</a:t>
            </a:r>
            <a:r>
              <a:rPr lang="en-US" altLang="zh-CN" dirty="0"/>
              <a:t>(x)</a:t>
            </a:r>
            <a:r>
              <a:rPr lang="zh-CN" altLang="en-US" dirty="0"/>
              <a:t>能被</a:t>
            </a:r>
            <a:r>
              <a:rPr lang="en-US" altLang="zh-CN" dirty="0"/>
              <a:t>g(x)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1"/>
            <a:r>
              <a:rPr lang="zh-CN" altLang="en-US" dirty="0"/>
              <a:t>显然有以下式子成立：</a:t>
            </a:r>
            <a:r>
              <a:rPr lang="en-US" altLang="zh-CN" dirty="0"/>
              <a:t>r(x)=-d(x)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mod</a:t>
            </a:r>
            <a:r>
              <a:rPr lang="en-US" altLang="zh-CN" dirty="0"/>
              <a:t> g(x)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matlab</a:t>
            </a:r>
            <a:r>
              <a:rPr lang="zh-CN" altLang="en-US" dirty="0"/>
              <a:t>中，用序列的卷积</a:t>
            </a:r>
            <a:r>
              <a:rPr lang="en-US" altLang="zh-CN" dirty="0"/>
              <a:t>conv</a:t>
            </a:r>
            <a:r>
              <a:rPr lang="zh-CN" altLang="en-US" dirty="0"/>
              <a:t>和解卷解</a:t>
            </a:r>
            <a:r>
              <a:rPr lang="en-US" altLang="zh-CN" dirty="0" err="1"/>
              <a:t>deconv</a:t>
            </a:r>
            <a:r>
              <a:rPr lang="zh-CN" altLang="en-US" dirty="0"/>
              <a:t>可以很方便的完成多项式的乘除法并求出除法的余式</a:t>
            </a:r>
            <a:r>
              <a:rPr lang="en-US" altLang="zh-CN" dirty="0"/>
              <a:t>r(x)</a:t>
            </a:r>
          </a:p>
          <a:p>
            <a:pPr lvl="1"/>
            <a:r>
              <a:rPr lang="zh-CN" altLang="en-US" dirty="0"/>
              <a:t>由于本次实验中序列的基为</a:t>
            </a:r>
            <a:r>
              <a:rPr lang="en-US" altLang="zh-CN" dirty="0"/>
              <a:t>2</a:t>
            </a:r>
            <a:r>
              <a:rPr lang="zh-CN" altLang="en-US" dirty="0"/>
              <a:t>，因此计算出来的</a:t>
            </a:r>
            <a:r>
              <a:rPr lang="en-US" altLang="zh-CN" dirty="0"/>
              <a:t>r(x)</a:t>
            </a:r>
            <a:r>
              <a:rPr lang="zh-CN" altLang="en-US" dirty="0"/>
              <a:t>还应该膜</a:t>
            </a:r>
            <a:r>
              <a:rPr lang="en-US" altLang="zh-CN" dirty="0"/>
              <a:t>2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中求校验位的代码如下：</a:t>
            </a:r>
            <a:endParaRPr lang="en-US" altLang="zh-CN" dirty="0"/>
          </a:p>
          <a:p>
            <a:pPr lvl="2"/>
            <a:r>
              <a:rPr lang="en-US" altLang="zh-CN" dirty="0"/>
              <a:t> [</a:t>
            </a:r>
            <a:r>
              <a:rPr lang="en-US" altLang="zh-CN" dirty="0" err="1"/>
              <a:t>q,r</a:t>
            </a:r>
            <a:r>
              <a:rPr lang="en-US" altLang="zh-CN" dirty="0"/>
              <a:t>]=</a:t>
            </a:r>
            <a:r>
              <a:rPr lang="en-US" altLang="zh-CN" dirty="0" err="1"/>
              <a:t>deconv</a:t>
            </a:r>
            <a:r>
              <a:rPr lang="en-US" altLang="zh-CN" dirty="0"/>
              <a:t>([</a:t>
            </a:r>
            <a:r>
              <a:rPr lang="en-US" altLang="zh-CN" dirty="0" err="1"/>
              <a:t>d,zeros</a:t>
            </a:r>
            <a:r>
              <a:rPr lang="en-US" altLang="zh-CN" dirty="0"/>
              <a:t>(1,check_len)],g);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通过解卷积计算多项式除法，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为余数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r=mod(r,2);                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元域，需要模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r>
              <a:rPr lang="zh-CN" altLang="en-US" dirty="0"/>
              <a:t>生成多项式的选取：通过查找资料，选取了以下几个典型的生成多项式：</a:t>
            </a:r>
            <a:endParaRPr lang="en-US" altLang="zh-CN" dirty="0"/>
          </a:p>
          <a:p>
            <a:pPr lvl="1"/>
            <a:r>
              <a:rPr lang="en-US" altLang="zh-CN" dirty="0"/>
              <a:t>x4+x+1</a:t>
            </a:r>
          </a:p>
          <a:p>
            <a:pPr lvl="1"/>
            <a:r>
              <a:rPr lang="en-US" altLang="zh-CN" dirty="0"/>
              <a:t>x8+x5+x4+1</a:t>
            </a:r>
          </a:p>
          <a:p>
            <a:pPr lvl="1"/>
            <a:r>
              <a:rPr lang="en-US" altLang="zh-CN" dirty="0"/>
              <a:t>x12+x11+x3+x2+x+1</a:t>
            </a:r>
          </a:p>
          <a:p>
            <a:pPr lvl="1"/>
            <a:r>
              <a:rPr lang="en-US" altLang="zh-CN" dirty="0"/>
              <a:t>x16+x15+x2+1</a:t>
            </a:r>
          </a:p>
          <a:p>
            <a:pPr lvl="1"/>
            <a:r>
              <a:rPr lang="zh-CN" altLang="en-US" dirty="0"/>
              <a:t>分别代表</a:t>
            </a:r>
            <a:r>
              <a:rPr lang="en-US" altLang="zh-CN" dirty="0"/>
              <a:t>r(x)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位的情况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2493336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12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统计误码率：将收到的信息序列每</a:t>
            </a:r>
            <a:r>
              <a:rPr lang="en-US" altLang="zh-CN" dirty="0"/>
              <a:t>(</a:t>
            </a:r>
            <a:r>
              <a:rPr lang="en-US" altLang="zh-CN" dirty="0" err="1"/>
              <a:t>k+m</a:t>
            </a:r>
            <a:r>
              <a:rPr lang="en-US" altLang="zh-CN" dirty="0"/>
              <a:t>)</a:t>
            </a:r>
            <a:r>
              <a:rPr lang="zh-CN" altLang="en-US" dirty="0"/>
              <a:t>位分成一组，其中</a:t>
            </a:r>
            <a:r>
              <a:rPr lang="en-US" altLang="zh-CN" dirty="0"/>
              <a:t>k</a:t>
            </a:r>
            <a:r>
              <a:rPr lang="zh-CN" altLang="en-US" dirty="0"/>
              <a:t>为信息序列长度，</a:t>
            </a:r>
            <a:r>
              <a:rPr lang="en-US" altLang="zh-CN" dirty="0"/>
              <a:t>m</a:t>
            </a:r>
            <a:r>
              <a:rPr lang="zh-CN" altLang="en-US" dirty="0"/>
              <a:t>为校验位长度，将每组写成多项式的形式，再除以约定好的生成多项式，如果余数不为</a:t>
            </a:r>
            <a:r>
              <a:rPr lang="en-US" altLang="zh-CN" dirty="0"/>
              <a:t>0</a:t>
            </a:r>
            <a:r>
              <a:rPr lang="zh-CN" altLang="en-US" dirty="0"/>
              <a:t>，说明传输过程中发生了误码。最后用发生误码的组数除以总的组数得到误码率。</a:t>
            </a:r>
            <a:endParaRPr lang="en-US" altLang="zh-CN" dirty="0"/>
          </a:p>
          <a:p>
            <a:pPr lvl="1"/>
            <a:r>
              <a:rPr lang="zh-CN" altLang="en-US" dirty="0"/>
              <a:t>如果余式不为</a:t>
            </a:r>
            <a:r>
              <a:rPr lang="en-US" altLang="zh-CN" dirty="0"/>
              <a:t>0</a:t>
            </a:r>
            <a:r>
              <a:rPr lang="zh-CN" altLang="en-US" dirty="0"/>
              <a:t>，不一定说明没有发生误码，可能是发生的误码恰好使得余式依旧为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但是校验位越长，它的校验效果越好，余数为</a:t>
            </a:r>
            <a:r>
              <a:rPr lang="en-US" altLang="zh-CN" dirty="0"/>
              <a:t>0</a:t>
            </a:r>
            <a:r>
              <a:rPr lang="zh-CN" altLang="en-US" dirty="0"/>
              <a:t>时发生误码的可能性越高，因此校验位越长，其检测到的误码越多，获得的误码率也会越高。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0630676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99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凿孔模块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在传送数据时，由于对信道的使用次数有限制，有时会出现数据传送不完的情况，此时需要在待传送的数据中凿孔，即删去部分比特，以满足传送的需要。</a:t>
            </a:r>
            <a:endParaRPr lang="en-US" altLang="zh-CN" dirty="0"/>
          </a:p>
          <a:p>
            <a:r>
              <a:rPr lang="zh-CN" altLang="en-US" dirty="0"/>
              <a:t>凿孔会损失部分信息，但由于是对卷积后的信息序列凿孔，本身序列就有冗余，因此仍然可以恢复出原序列</a:t>
            </a:r>
            <a:endParaRPr lang="en-US" altLang="zh-CN" dirty="0"/>
          </a:p>
          <a:p>
            <a:r>
              <a:rPr lang="zh-CN" altLang="en-US" dirty="0"/>
              <a:t>每隔同样的距离凿掉一个点，这样更能够根据前后的信息恢复出原序列，隔多少距离则由使用信道次数的要求来决定</a:t>
            </a:r>
            <a:endParaRPr lang="en-US" altLang="zh-CN" dirty="0"/>
          </a:p>
          <a:p>
            <a:r>
              <a:rPr lang="zh-CN" altLang="en-US" dirty="0"/>
              <a:t>收端和发端都已知在哪里凿了孔，收端在收到序列进行维特比译码时，被凿孔的位置是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/>
              <a:t>的可能性相同，不计入权重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281039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，每次信道使用的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均独立变化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采取极大似然准则下的后验概率译码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的情况下，则只需将许用电平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旋转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zh-CN" altLang="en-US" dirty="0"/>
                  <a:t>得到等效的许用电平便可以消除其影响，因此只需考虑高斯噪声</a:t>
                </a:r>
                <a:r>
                  <a:rPr lang="en-US" altLang="zh-CN" dirty="0"/>
                  <a:t>n</a:t>
                </a:r>
              </a:p>
              <a:p>
                <a:pPr lvl="1"/>
                <a:r>
                  <a:rPr lang="zh-CN" altLang="en-US" dirty="0"/>
                  <a:t>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得到的概率密度为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φ|y,xi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，因此去掉常数系数，用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服从（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）的均匀分布，在其中取值概率均等，因此只需将上述的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进行积分，便可得到接收到的电平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得到的概率的一个有效度量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zh-CN" altLang="en-US" dirty="0"/>
                  <a:t> 我们可以根据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 这一指标进行软硬判决，通过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进行数值计算上式并不困难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  <a:blipFill>
                <a:blip r:embed="rId2"/>
                <a:stretch>
                  <a:fillRect l="-188" t="-870" r="-2447" b="-5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921599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74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，且一次通信过程中的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是独立的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需要首先对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进行估计，利用最大似然准则算出一个最概然的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，将问题转化为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已知的情况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，和发送符号为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的情况下收到一个符号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的后验概率密度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φ,i,k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yk|φ</a:t>
                </a:r>
                <a:r>
                  <a:rPr lang="en-US" altLang="zh-CN" dirty="0"/>
                  <a:t>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</a:t>
                </a:r>
                <a:r>
                  <a:rPr lang="en-US" altLang="zh-CN" dirty="0"/>
                  <a:t>d’(</a:t>
                </a:r>
                <a:r>
                  <a:rPr lang="en-US" altLang="zh-CN" dirty="0" err="1"/>
                  <a:t>φ,k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衡量</a:t>
                </a:r>
                <a:r>
                  <a:rPr lang="en-US" altLang="zh-CN" dirty="0"/>
                  <a:t>f(yk|φ)</a:t>
                </a:r>
                <a:r>
                  <a:rPr lang="zh-CN" altLang="en-US" dirty="0"/>
                  <a:t>，即在接受符号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已知的情况下</a:t>
                </a:r>
                <a:r>
                  <a:rPr lang="en-US" altLang="zh-CN" dirty="0" err="1"/>
                  <a:t>fai</a:t>
                </a:r>
                <a:r>
                  <a:rPr lang="zh-CN" altLang="en-US" dirty="0"/>
                  <a:t>的后验概率分布。</a:t>
                </a:r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r>
                  <a:rPr lang="zh-CN" altLang="en-US" dirty="0"/>
                  <a:t>因为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之间是独立的，设共接收了因此有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，因此可以用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P(φ)=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/>
                  <a:t>衡量，因此寻找最概然的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取最大的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，只需求</a:t>
                </a:r>
                <a:r>
                  <a:rPr lang="en-US" altLang="zh-CN" dirty="0"/>
                  <a:t>P(φ)</a:t>
                </a:r>
                <a:r>
                  <a:rPr lang="zh-CN" altLang="en-US" dirty="0"/>
                  <a:t>的最大值即可，通过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进行数值计算并不困难</a:t>
                </a:r>
                <a:endParaRPr lang="zh-CN" altLang="zh-CN" dirty="0"/>
              </a:p>
              <a:p>
                <a:pPr marL="457200" lvl="1" indent="0">
                  <a:buNone/>
                </a:pPr>
                <a:endParaRPr lang="zh-CN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  <a:blipFill>
                <a:blip r:embed="rId2"/>
                <a:stretch>
                  <a:fillRect l="-114" t="-870" r="-2162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790017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646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291655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20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0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en-US" altLang="zh-CN" dirty="0" smtClean="0"/>
          </a:p>
          <a:p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模块解析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第一部分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第四部分</a:t>
            </a:r>
            <a:endParaRPr lang="en-US" altLang="zh-CN" dirty="0" smtClean="0"/>
          </a:p>
          <a:p>
            <a:r>
              <a:rPr lang="zh-CN" altLang="en-US" dirty="0" smtClean="0"/>
              <a:t>分析和结果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99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120602" y="2482771"/>
            <a:ext cx="9870819" cy="2280361"/>
            <a:chOff x="227135" y="2385117"/>
            <a:chExt cx="9870819" cy="2280361"/>
          </a:xfrm>
        </p:grpSpPr>
        <p:sp>
          <p:nvSpPr>
            <p:cNvPr id="4" name="矩形 3"/>
            <p:cNvSpPr/>
            <p:nvPr/>
          </p:nvSpPr>
          <p:spPr>
            <a:xfrm>
              <a:off x="227135" y="3526651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发端序列</a:t>
              </a:r>
              <a:endParaRPr lang="zh-CN" altLang="en-US" sz="1100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84756" y="3052425"/>
              <a:ext cx="1828800" cy="1305017"/>
              <a:chOff x="2338775" y="3082767"/>
              <a:chExt cx="1828800" cy="13050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338775" y="3082767"/>
                <a:ext cx="182880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r>
                  <a:rPr lang="zh-CN" altLang="en-US" sz="1200" dirty="0" smtClean="0"/>
                  <a:t>卷积编码模块</a:t>
                </a:r>
                <a:endParaRPr lang="zh-CN" altLang="en-US" sz="12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0663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471874" y="3234426"/>
                <a:ext cx="699856" cy="827102"/>
                <a:chOff x="2140998" y="3235911"/>
                <a:chExt cx="699856" cy="82710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140998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1/2</a:t>
                  </a:r>
                  <a:endParaRPr lang="zh-CN" altLang="en-US" sz="1100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140998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1/3</a:t>
                  </a:r>
                  <a:endParaRPr lang="zh-CN" altLang="en-US" sz="1100" dirty="0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29231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3357554" y="3234426"/>
                <a:ext cx="699856" cy="827102"/>
                <a:chOff x="2950346" y="3235911"/>
                <a:chExt cx="699856" cy="82710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2950346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收尾</a:t>
                  </a:r>
                  <a:endParaRPr lang="zh-CN" altLang="en-US" sz="1100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950346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/>
                    <a:t>不收尾</a:t>
                  </a:r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5278581" y="2766816"/>
              <a:ext cx="1127463" cy="1873188"/>
              <a:chOff x="5246703" y="2779439"/>
              <a:chExt cx="1127463" cy="187318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246703" y="2779439"/>
                <a:ext cx="1127463" cy="18731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电平映射模块</a:t>
                </a:r>
                <a:endParaRPr lang="zh-CN" altLang="en-US" sz="1100" dirty="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5419552" y="2980664"/>
                <a:ext cx="803695" cy="1349405"/>
                <a:chOff x="4966790" y="3107922"/>
                <a:chExt cx="803695" cy="1349405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4975669" y="3107922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1bit/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966790" y="359397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2bit/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66790" y="409334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3bit/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6726354" y="3050901"/>
              <a:ext cx="1145220" cy="1305017"/>
              <a:chOff x="6667130" y="3090157"/>
              <a:chExt cx="1145220" cy="130501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667130" y="3090157"/>
                <a:ext cx="114522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信道模块</a:t>
                </a:r>
                <a:endParaRPr lang="zh-CN" altLang="en-US" sz="1100" dirty="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6764783" y="3207042"/>
                <a:ext cx="939554" cy="861876"/>
                <a:chOff x="5851863" y="3320985"/>
                <a:chExt cx="939554" cy="861876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851863" y="3320985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 smtClean="0"/>
                    <a:t>每次使用都独立变化</a:t>
                  </a:r>
                  <a:endParaRPr lang="zh-CN" altLang="en-US" sz="1100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851863" y="3818877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/>
                    <a:t>一</a:t>
                  </a:r>
                  <a:r>
                    <a:rPr lang="zh-CN" altLang="en-US" sz="1100" dirty="0" smtClean="0"/>
                    <a:t>次通信中都不变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>
            <a:xfrm>
              <a:off x="4377006" y="3521418"/>
              <a:ext cx="759532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凿孔模块</a:t>
              </a:r>
              <a:endParaRPr lang="zh-CN" altLang="en-US" sz="11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900" y="3526651"/>
              <a:ext cx="84096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CRC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192405" y="2385117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 smtClean="0"/>
                <a:t>硬</a:t>
              </a:r>
              <a:r>
                <a:rPr lang="zh-CN" altLang="en-US" sz="1100" dirty="0"/>
                <a:t>判决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34448" y="2494625"/>
              <a:ext cx="623121" cy="572330"/>
              <a:chOff x="5851863" y="3313609"/>
              <a:chExt cx="623121" cy="57233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8192405" y="3705946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/>
                <a:t>软</a:t>
              </a:r>
              <a:r>
                <a:rPr lang="zh-CN" altLang="en-US" sz="1100" dirty="0" smtClean="0"/>
                <a:t>判决模块</a:t>
              </a:r>
              <a:endParaRPr lang="zh-CN" altLang="en-US" sz="1100" dirty="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334448" y="3815454"/>
              <a:ext cx="623121" cy="572330"/>
              <a:chOff x="5851863" y="3313609"/>
              <a:chExt cx="623121" cy="57233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9337104" y="3509610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译码</a:t>
              </a:r>
              <a:r>
                <a:rPr lang="zh-CN" altLang="en-US" sz="1100" dirty="0" smtClean="0"/>
                <a:t>序列</a:t>
              </a:r>
              <a:endParaRPr lang="zh-CN" altLang="en-US" sz="1100" dirty="0"/>
            </a:p>
          </p:txBody>
        </p:sp>
        <p:cxnSp>
          <p:nvCxnSpPr>
            <p:cNvPr id="44" name="直接箭头连接符 43"/>
            <p:cNvCxnSpPr>
              <a:stCxn id="4" idx="3"/>
              <a:endCxn id="30" idx="1"/>
            </p:cNvCxnSpPr>
            <p:nvPr/>
          </p:nvCxnSpPr>
          <p:spPr>
            <a:xfrm>
              <a:off x="987985" y="3708643"/>
              <a:ext cx="254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0" idx="3"/>
              <a:endCxn id="11" idx="1"/>
            </p:cNvCxnSpPr>
            <p:nvPr/>
          </p:nvCxnSpPr>
          <p:spPr>
            <a:xfrm flipV="1">
              <a:off x="2083860" y="3704934"/>
              <a:ext cx="300896" cy="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3"/>
              <a:endCxn id="28" idx="1"/>
            </p:cNvCxnSpPr>
            <p:nvPr/>
          </p:nvCxnSpPr>
          <p:spPr>
            <a:xfrm flipV="1">
              <a:off x="4213556" y="3703410"/>
              <a:ext cx="163450" cy="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8" idx="3"/>
              <a:endCxn id="22" idx="1"/>
            </p:cNvCxnSpPr>
            <p:nvPr/>
          </p:nvCxnSpPr>
          <p:spPr>
            <a:xfrm>
              <a:off x="5136538" y="3703410"/>
              <a:ext cx="142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2" idx="3"/>
              <a:endCxn id="27" idx="1"/>
            </p:cNvCxnSpPr>
            <p:nvPr/>
          </p:nvCxnSpPr>
          <p:spPr>
            <a:xfrm>
              <a:off x="6406044" y="3703410"/>
              <a:ext cx="320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7" idx="3"/>
              <a:endCxn id="31" idx="1"/>
            </p:cNvCxnSpPr>
            <p:nvPr/>
          </p:nvCxnSpPr>
          <p:spPr>
            <a:xfrm flipV="1">
              <a:off x="7871574" y="2864883"/>
              <a:ext cx="320831" cy="83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7" idx="3"/>
              <a:endCxn id="36" idx="1"/>
            </p:cNvCxnSpPr>
            <p:nvPr/>
          </p:nvCxnSpPr>
          <p:spPr>
            <a:xfrm>
              <a:off x="7871574" y="3703410"/>
              <a:ext cx="320831" cy="482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31" idx="3"/>
              <a:endCxn id="40" idx="1"/>
            </p:cNvCxnSpPr>
            <p:nvPr/>
          </p:nvCxnSpPr>
          <p:spPr>
            <a:xfrm>
              <a:off x="9099610" y="2864883"/>
              <a:ext cx="237494" cy="826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6" idx="3"/>
              <a:endCxn id="40" idx="1"/>
            </p:cNvCxnSpPr>
            <p:nvPr/>
          </p:nvCxnSpPr>
          <p:spPr>
            <a:xfrm flipV="1">
              <a:off x="9099610" y="3691602"/>
              <a:ext cx="237494" cy="49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74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曾睿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卷积编码模块</a:t>
            </a:r>
            <a:r>
              <a:rPr lang="zh-CN" altLang="en-US" dirty="0"/>
              <a:t>、</a:t>
            </a:r>
            <a:r>
              <a:rPr lang="zh-CN" altLang="en-US" dirty="0" smtClean="0"/>
              <a:t>电平</a:t>
            </a:r>
            <a:r>
              <a:rPr lang="zh-CN" altLang="en-US" dirty="0"/>
              <a:t>映射</a:t>
            </a:r>
            <a:r>
              <a:rPr lang="zh-CN" altLang="en-US" dirty="0" smtClean="0"/>
              <a:t>模块</a:t>
            </a:r>
            <a:r>
              <a:rPr lang="zh-CN" altLang="en-US" dirty="0"/>
              <a:t>、</a:t>
            </a:r>
            <a:r>
              <a:rPr lang="zh-CN" altLang="en-US" dirty="0" smtClean="0"/>
              <a:t>信道模块</a:t>
            </a:r>
            <a:r>
              <a:rPr lang="zh-CN" altLang="en-US" dirty="0"/>
              <a:t>、</a:t>
            </a:r>
            <a:r>
              <a:rPr lang="zh-CN" altLang="en-US" dirty="0" smtClean="0"/>
              <a:t>收发</a:t>
            </a:r>
            <a:r>
              <a:rPr lang="zh-CN" altLang="en-US" dirty="0"/>
              <a:t>端星座图</a:t>
            </a:r>
            <a:endParaRPr lang="en-US" altLang="zh-CN" sz="1200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雷城乐阳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CRC</a:t>
            </a:r>
            <a:r>
              <a:rPr lang="zh-CN" altLang="en-US" dirty="0" smtClean="0"/>
              <a:t>模块、凿孔模块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王传瑞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软硬判决模块</a:t>
            </a:r>
            <a:endParaRPr lang="en-US" altLang="zh-CN" dirty="0" smtClean="0"/>
          </a:p>
          <a:p>
            <a:r>
              <a:rPr lang="zh-CN" altLang="en-US" dirty="0"/>
              <a:t>第四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辜俊皓</a:t>
            </a:r>
            <a:endParaRPr lang="en-US" altLang="zh-CN" dirty="0" smtClean="0"/>
          </a:p>
          <a:p>
            <a:pPr lvl="1"/>
            <a:r>
              <a:rPr lang="zh-CN" altLang="en-US" dirty="0"/>
              <a:t>软硬判决模块</a:t>
            </a:r>
          </a:p>
          <a:p>
            <a:pPr lvl="1"/>
            <a:r>
              <a:rPr lang="zh-CN" altLang="en-US" dirty="0" smtClean="0"/>
              <a:t>维特比译码模块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9580" y="1559511"/>
            <a:ext cx="8596668" cy="3403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模块解析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643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 smtClean="0"/>
              <a:t>output</a:t>
            </a:r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定义输入</a:t>
            </a:r>
            <a:r>
              <a:rPr lang="en-US" altLang="zh-CN" dirty="0"/>
              <a:t>input=[1,1,0,0];</a:t>
            </a:r>
            <a:r>
              <a:rPr lang="zh-CN" altLang="en-US" dirty="0"/>
              <a:t>将其写成</a:t>
            </a:r>
            <a:r>
              <a:rPr lang="en-US" altLang="zh-CN" dirty="0"/>
              <a:t>[1,1,0,0</a:t>
            </a:r>
            <a:r>
              <a:rPr lang="en-US" altLang="zh-CN" dirty="0" smtClean="0"/>
              <a:t>;</a:t>
            </a:r>
            <a:r>
              <a:rPr lang="en-US" altLang="zh-CN" dirty="0"/>
              <a:t> 0,1,1,0</a:t>
            </a:r>
            <a:r>
              <a:rPr lang="en-US" altLang="zh-CN" dirty="0" smtClean="0"/>
              <a:t>;</a:t>
            </a:r>
            <a:r>
              <a:rPr lang="en-US" altLang="zh-CN" dirty="0"/>
              <a:t> 0,0,1,1;</a:t>
            </a:r>
            <a:r>
              <a:rPr lang="en-US" altLang="zh-CN" dirty="0" smtClean="0"/>
              <a:t>0,0,0,1;]</a:t>
            </a:r>
            <a:r>
              <a:rPr lang="zh-CN" altLang="en-US" dirty="0"/>
              <a:t>的形式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/>
              <a:t>第</a:t>
            </a:r>
            <a:r>
              <a:rPr lang="zh-CN" altLang="en-US" dirty="0" smtClean="0"/>
              <a:t>一行</a:t>
            </a:r>
            <a:r>
              <a:rPr lang="zh-CN" altLang="en-US" dirty="0"/>
              <a:t>是</a:t>
            </a:r>
            <a:r>
              <a:rPr lang="zh-CN" altLang="en-US" dirty="0" smtClean="0"/>
              <a:t>输入，第二行是</a:t>
            </a:r>
            <a:r>
              <a:rPr lang="en-US" altLang="zh-CN" dirty="0" smtClean="0"/>
              <a:t>[0,input(1:L-1)]</a:t>
            </a:r>
            <a:r>
              <a:rPr lang="zh-CN" altLang="en-US" dirty="0" smtClean="0"/>
              <a:t>，第三行是</a:t>
            </a:r>
            <a:r>
              <a:rPr lang="en-US" altLang="zh-CN" dirty="0" smtClean="0"/>
              <a:t>[0,0,input(1:L-2)]</a:t>
            </a:r>
            <a:r>
              <a:rPr lang="zh-CN" altLang="en-US" dirty="0" smtClean="0"/>
              <a:t>，第四行是</a:t>
            </a:r>
            <a:r>
              <a:rPr lang="en-US" altLang="zh-CN" dirty="0" smtClean="0"/>
              <a:t>[0,0,0,input(1:L-3)]</a:t>
            </a:r>
            <a:r>
              <a:rPr lang="zh-CN" altLang="en-US" dirty="0" smtClean="0"/>
              <a:t>。令</a:t>
            </a:r>
            <a:r>
              <a:rPr lang="en-US" altLang="zh-CN" dirty="0" smtClean="0"/>
              <a:t>L=4.</a:t>
            </a:r>
          </a:p>
          <a:p>
            <a:pPr lvl="1"/>
            <a:r>
              <a:rPr lang="zh-CN" altLang="en-US" dirty="0" smtClean="0"/>
              <a:t>第一列为</a:t>
            </a:r>
            <a:r>
              <a:rPr lang="zh-CN" altLang="en-US" dirty="0"/>
              <a:t>卷积编码器传入了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</a:t>
            </a:r>
            <a:r>
              <a:rPr lang="zh-CN" altLang="en-US" dirty="0" smtClean="0"/>
              <a:t>情况</a:t>
            </a:r>
            <a:endParaRPr lang="en-US" altLang="zh-CN" dirty="0"/>
          </a:p>
          <a:p>
            <a:pPr lvl="1"/>
            <a:r>
              <a:rPr lang="zh-CN" altLang="en-US" dirty="0" smtClean="0"/>
              <a:t>第</a:t>
            </a:r>
            <a:r>
              <a:rPr lang="zh-CN" altLang="en-US" dirty="0" smtClean="0"/>
              <a:t>二列</a:t>
            </a:r>
            <a:r>
              <a:rPr lang="zh-CN" altLang="en-US" dirty="0" smtClean="0"/>
              <a:t>为</a:t>
            </a:r>
            <a:r>
              <a:rPr lang="zh-CN" altLang="en-US" dirty="0"/>
              <a:t>卷积编码器只传入</a:t>
            </a:r>
            <a:r>
              <a:rPr lang="zh-CN" altLang="en-US" dirty="0" smtClean="0"/>
              <a:t>了</a:t>
            </a:r>
            <a:r>
              <a:rPr lang="en-US" altLang="zh-CN" dirty="0"/>
              <a:t>2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 smtClean="0"/>
              <a:t>第三列为</a:t>
            </a:r>
            <a:r>
              <a:rPr lang="zh-CN" altLang="en-US" dirty="0"/>
              <a:t>卷积编码器只传入</a:t>
            </a:r>
            <a:r>
              <a:rPr lang="zh-CN" altLang="en-US" dirty="0" smtClean="0"/>
              <a:t>了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 smtClean="0"/>
              <a:t>第四列为</a:t>
            </a:r>
            <a:r>
              <a:rPr lang="zh-CN" altLang="en-US" dirty="0"/>
              <a:t>卷积</a:t>
            </a:r>
            <a:r>
              <a:rPr lang="zh-CN" altLang="en-US" dirty="0" smtClean="0"/>
              <a:t>编码器传入了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 smtClean="0"/>
              <a:t>让卷积编码矩阵</a:t>
            </a:r>
            <a:r>
              <a:rPr lang="en-US" altLang="zh-CN" dirty="0" smtClean="0"/>
              <a:t>G</a:t>
            </a:r>
            <a:r>
              <a:rPr lang="zh-CN" altLang="en-US" dirty="0" smtClean="0"/>
              <a:t>左乘更新后的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矩阵，对</a:t>
            </a:r>
            <a:r>
              <a:rPr lang="zh-CN" altLang="en-US" dirty="0"/>
              <a:t>乘</a:t>
            </a:r>
            <a:r>
              <a:rPr lang="zh-CN" altLang="en-US" dirty="0" smtClean="0"/>
              <a:t>后的矩阵</a:t>
            </a:r>
            <a:r>
              <a:rPr lang="zh-CN" altLang="en-US" dirty="0" smtClean="0"/>
              <a:t>按</a:t>
            </a:r>
            <a:r>
              <a:rPr lang="zh-CN" altLang="en-US" dirty="0"/>
              <a:t>列向量组合得到结果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29120130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举例说明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zh-CN" dirty="0"/>
                  <a:t>考虑编码效率为</a:t>
                </a:r>
                <a:r>
                  <a:rPr lang="en-US" altLang="zh-CN" dirty="0"/>
                  <a:t>1/3</a:t>
                </a:r>
                <a:r>
                  <a:rPr lang="zh-CN" altLang="zh-CN" dirty="0"/>
                  <a:t>时，生成矩阵为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G</m:t>
                    </m:r>
                    <m:r>
                      <a:rPr lang="en-US" altLang="zh-CN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  <m:e>
                              <m:r>
                                <a:rPr lang="en-US" altLang="zh-CN" i="1"/>
                                <m:t>0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  <m:e>
                              <m:r>
                                <a:rPr lang="en-US" altLang="zh-CN" i="1"/>
                                <m:t>0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对输入序列</a:t>
                </a:r>
                <a:r>
                  <a:rPr lang="en-US" altLang="zh-CN" dirty="0" smtClean="0"/>
                  <a:t>s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已经收尾处理过，长度为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，下标从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开始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生成</a:t>
                </a:r>
                <a:r>
                  <a:rPr lang="zh-CN" altLang="zh-CN" dirty="0"/>
                  <a:t>一个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×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的矩阵</a:t>
                </a:r>
                <a:r>
                  <a:rPr lang="en-US" altLang="zh-CN" dirty="0"/>
                  <a:t>S=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[1]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[2]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[3]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[4]</m:t>
                              </m:r>
                            </m:e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</m:t>
                              </m:r>
                              <m:r>
                                <a:rPr lang="en-US" altLang="zh-CN" i="1"/>
                                <m:t>𝐿</m:t>
                              </m:r>
                              <m:r>
                                <a:rPr lang="en-US" altLang="zh-CN" i="1"/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/>
                                <m:t>0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[1]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[2]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[3]</m:t>
                              </m:r>
                            </m:e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</m:t>
                              </m:r>
                              <m:r>
                                <a:rPr lang="en-US" altLang="zh-CN" i="1"/>
                                <m:t>𝐿</m:t>
                              </m:r>
                              <m:r>
                                <a:rPr lang="en-US" altLang="zh-CN" i="1"/>
                                <m:t>−1]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/>
                                <m:t>0</m:t>
                              </m:r>
                            </m:e>
                            <m:e>
                              <m:r>
                                <a:rPr lang="en-US" altLang="zh-CN" i="1"/>
                                <m:t>0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[1]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[2]</m:t>
                              </m:r>
                            </m:e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</m:t>
                              </m:r>
                              <m:r>
                                <a:rPr lang="en-US" altLang="zh-CN" i="1"/>
                                <m:t>𝐿</m:t>
                              </m:r>
                              <m:r>
                                <a:rPr lang="en-US" altLang="zh-CN" i="1"/>
                                <m:t>−2]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/>
                                <m:t>0</m:t>
                              </m:r>
                            </m:e>
                            <m:e>
                              <m:r>
                                <a:rPr lang="en-US" altLang="zh-CN" i="1"/>
                                <m:t>0</m:t>
                              </m:r>
                            </m:e>
                            <m:e>
                              <m:r>
                                <a:rPr lang="en-US" altLang="zh-CN" i="1"/>
                                <m:t>0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[1]</m:t>
                              </m:r>
                            </m:e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  <m:e>
                              <m:r>
                                <a:rPr lang="en-US" altLang="zh-CN" i="1"/>
                                <m:t>𝑠</m:t>
                              </m:r>
                              <m:r>
                                <a:rPr lang="en-US" altLang="zh-CN" i="1"/>
                                <m:t>[</m:t>
                              </m:r>
                              <m:r>
                                <a:rPr lang="en-US" altLang="zh-CN" i="1"/>
                                <m:t>𝐿</m:t>
                              </m:r>
                              <m:r>
                                <a:rPr lang="en-US" altLang="zh-CN" i="1"/>
                                <m:t>−3]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zh-CN" dirty="0"/>
                  <a:t>然后让</a:t>
                </a:r>
                <a:r>
                  <a:rPr lang="en-US" altLang="zh-CN" dirty="0"/>
                  <a:t>G</a:t>
                </a:r>
                <a:r>
                  <a:rPr lang="zh-CN" altLang="zh-CN" dirty="0"/>
                  <a:t>左乘</a:t>
                </a:r>
                <a:r>
                  <a:rPr lang="en-US" altLang="zh-CN" dirty="0"/>
                  <a:t>S</a:t>
                </a:r>
                <a:r>
                  <a:rPr lang="zh-CN" altLang="zh-CN" dirty="0"/>
                  <a:t>，就可以得到一个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×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的编码矩阵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，然后矩阵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的每一列就是每次卷积编码器的输出。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/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65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电平映射模块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电平与编码的对应关系见星座图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07713272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发端星座图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6066" y="1428304"/>
            <a:ext cx="11229942" cy="561213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2489844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1424</TotalTime>
  <Words>1267</Words>
  <Application>Microsoft Office PowerPoint</Application>
  <PresentationFormat>宽屏</PresentationFormat>
  <Paragraphs>209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第一次编程实验</vt:lpstr>
      <vt:lpstr>目录</vt:lpstr>
      <vt:lpstr>设计流程图</vt:lpstr>
      <vt:lpstr>分工</vt:lpstr>
      <vt:lpstr>模块解析</vt:lpstr>
      <vt:lpstr>卷积编码模块</vt:lpstr>
      <vt:lpstr>卷积编码模块</vt:lpstr>
      <vt:lpstr>电平映射模块</vt:lpstr>
      <vt:lpstr>发端星座图</vt:lpstr>
      <vt:lpstr>收端星座图</vt:lpstr>
      <vt:lpstr>信道模块</vt:lpstr>
      <vt:lpstr>CRC模块</vt:lpstr>
      <vt:lpstr>CRC模块</vt:lpstr>
      <vt:lpstr>凿孔模块</vt:lpstr>
      <vt:lpstr>译码器模块</vt:lpstr>
      <vt:lpstr>译码器模块</vt:lpstr>
      <vt:lpstr>PowerPoint 演示文稿</vt:lpstr>
      <vt:lpstr>分析和结果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105</cp:revision>
  <dcterms:created xsi:type="dcterms:W3CDTF">2019-10-15T14:25:56Z</dcterms:created>
  <dcterms:modified xsi:type="dcterms:W3CDTF">2019-10-21T14:08:32Z</dcterms:modified>
</cp:coreProperties>
</file>