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9" r:id="rId4"/>
    <p:sldId id="270" r:id="rId5"/>
    <p:sldId id="272" r:id="rId6"/>
    <p:sldId id="257" r:id="rId7"/>
    <p:sldId id="275" r:id="rId8"/>
    <p:sldId id="258" r:id="rId9"/>
    <p:sldId id="259" r:id="rId10"/>
    <p:sldId id="260" r:id="rId11"/>
    <p:sldId id="261" r:id="rId12"/>
    <p:sldId id="267" r:id="rId13"/>
    <p:sldId id="265" r:id="rId14"/>
    <p:sldId id="268" r:id="rId15"/>
    <p:sldId id="276" r:id="rId16"/>
    <p:sldId id="262" r:id="rId17"/>
    <p:sldId id="263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6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90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05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1198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1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33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3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5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0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97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3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13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17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第一次编程实验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组全体成员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73 </a:t>
            </a:r>
            <a:r>
              <a:rPr lang="zh-CN" altLang="en-US" dirty="0" smtClean="0"/>
              <a:t>雷城乐阳、王传瑞、曾睿     无</a:t>
            </a:r>
            <a:r>
              <a:rPr lang="en-US" altLang="zh-CN" dirty="0" smtClean="0"/>
              <a:t>78 </a:t>
            </a:r>
            <a:r>
              <a:rPr lang="zh-CN" altLang="en-US" dirty="0" smtClean="0"/>
              <a:t>辜俊皓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48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收端星座图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0816" y="1074692"/>
            <a:ext cx="12384001" cy="618886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91597" y="4918229"/>
            <a:ext cx="5211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3200" dirty="0"/>
              <a:t>Φ</a:t>
            </a:r>
            <a:r>
              <a:rPr lang="en-US" altLang="zh-CN" sz="3200" dirty="0"/>
              <a:t>=π/6</a:t>
            </a:r>
            <a:r>
              <a:rPr lang="zh-CN" altLang="en-US" sz="3200" dirty="0"/>
              <a:t>，</a:t>
            </a:r>
            <a:r>
              <a:rPr lang="en-US" altLang="zh-CN" sz="3200" dirty="0"/>
              <a:t>σ=0.1</a:t>
            </a:r>
            <a:endParaRPr lang="zh-CN" altLang="en-US" sz="3200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561003913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67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信道模块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电平映射后的符号序列</a:t>
            </a:r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2. mode: 1</a:t>
            </a:r>
            <a:r>
              <a:rPr lang="zh-CN" altLang="en-US" dirty="0"/>
              <a:t>表示场景</a:t>
            </a:r>
            <a:r>
              <a:rPr lang="en-US" altLang="zh-CN" dirty="0"/>
              <a:t>1:</a:t>
            </a:r>
            <a:r>
              <a:rPr lang="zh-CN" altLang="en-US" dirty="0"/>
              <a:t>即依次通信过程中</a:t>
            </a:r>
            <a:r>
              <a:rPr lang="en-US" altLang="zh-CN" dirty="0"/>
              <a:t>φ</a:t>
            </a:r>
            <a:r>
              <a:rPr lang="zh-CN" altLang="en-US" dirty="0"/>
              <a:t>不变，每次通信有独立的</a:t>
            </a:r>
            <a:r>
              <a:rPr lang="en-US" altLang="zh-CN" dirty="0"/>
              <a:t>φ;2</a:t>
            </a:r>
            <a:r>
              <a:rPr lang="zh-CN" altLang="en-US" dirty="0"/>
              <a:t>表示场景</a:t>
            </a:r>
            <a:r>
              <a:rPr lang="en-US" altLang="zh-CN" dirty="0"/>
              <a:t>2:</a:t>
            </a:r>
            <a:r>
              <a:rPr lang="zh-CN" altLang="en-US" dirty="0"/>
              <a:t>即在一次通信过程中，每次信道使用</a:t>
            </a:r>
            <a:r>
              <a:rPr lang="en-US" altLang="zh-CN" dirty="0"/>
              <a:t>φ</a:t>
            </a:r>
            <a:r>
              <a:rPr lang="zh-CN" altLang="en-US" dirty="0"/>
              <a:t>均独立变化</a:t>
            </a:r>
          </a:p>
          <a:p>
            <a:pPr lvl="1"/>
            <a:r>
              <a:rPr lang="en-US" altLang="zh-CN" dirty="0"/>
              <a:t>3. theta: </a:t>
            </a:r>
            <a:r>
              <a:rPr lang="zh-CN" altLang="en-US" dirty="0"/>
              <a:t>即</a:t>
            </a:r>
            <a:r>
              <a:rPr lang="en-US" altLang="zh-CN" dirty="0"/>
              <a:t>θ</a:t>
            </a:r>
            <a:r>
              <a:rPr lang="zh-CN" altLang="en-US" dirty="0"/>
              <a:t>，收发端已知参数</a:t>
            </a:r>
          </a:p>
          <a:p>
            <a:pPr lvl="1"/>
            <a:r>
              <a:rPr lang="en-US" altLang="zh-CN" dirty="0"/>
              <a:t>4. sigma: </a:t>
            </a:r>
            <a:r>
              <a:rPr lang="zh-CN" altLang="en-US" dirty="0"/>
              <a:t>即</a:t>
            </a:r>
            <a:r>
              <a:rPr lang="en-US" altLang="zh-CN" dirty="0"/>
              <a:t>σ</a:t>
            </a:r>
            <a:r>
              <a:rPr lang="zh-CN" altLang="en-US" dirty="0"/>
              <a:t>，收发端已知参数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经</a:t>
            </a:r>
            <a:r>
              <a:rPr lang="en-US" altLang="zh-CN" dirty="0"/>
              <a:t>y=</a:t>
            </a:r>
            <a:r>
              <a:rPr lang="en-US" altLang="zh-CN" dirty="0" err="1"/>
              <a:t>xexp</a:t>
            </a:r>
            <a:r>
              <a:rPr lang="en-US" altLang="zh-CN" dirty="0"/>
              <a:t>(j</a:t>
            </a:r>
            <a:r>
              <a:rPr lang="el-GR" altLang="zh-CN" dirty="0"/>
              <a:t>φ)+</a:t>
            </a:r>
            <a:r>
              <a:rPr lang="en-US" altLang="zh-CN" dirty="0"/>
              <a:t>n</a:t>
            </a:r>
            <a:r>
              <a:rPr lang="zh-CN" altLang="en-US" dirty="0"/>
              <a:t>变换后的信号</a:t>
            </a:r>
            <a:r>
              <a:rPr lang="en-US" altLang="zh-CN" dirty="0"/>
              <a:t>output</a:t>
            </a:r>
            <a:r>
              <a:rPr lang="zh-CN" altLang="en-US" dirty="0"/>
              <a:t>。其中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input</a:t>
            </a:r>
            <a:r>
              <a:rPr lang="zh-CN" altLang="en-US" dirty="0"/>
              <a:t>，</a:t>
            </a:r>
            <a:r>
              <a:rPr lang="en-US" altLang="zh-CN" dirty="0" err="1"/>
              <a:t>φ~U</a:t>
            </a:r>
            <a:r>
              <a:rPr lang="en-US" altLang="zh-CN" dirty="0"/>
              <a:t>(0,theta)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是复高斯噪声。</a:t>
            </a:r>
            <a:endParaRPr lang="en-US" altLang="zh-CN" dirty="0"/>
          </a:p>
          <a:p>
            <a:pPr lvl="1"/>
            <a:r>
              <a:rPr lang="en-US" altLang="zh-CN" dirty="0"/>
              <a:t>2.phi: </a:t>
            </a:r>
            <a:r>
              <a:rPr lang="zh-CN" altLang="en-US" dirty="0"/>
              <a:t>即</a:t>
            </a:r>
            <a:r>
              <a:rPr lang="en-US" altLang="zh-CN" dirty="0"/>
              <a:t>φ</a:t>
            </a:r>
            <a:r>
              <a:rPr lang="zh-CN" altLang="en-US" dirty="0"/>
              <a:t>，考虑有种情况下</a:t>
            </a:r>
            <a:r>
              <a:rPr lang="en-US" altLang="zh-CN" dirty="0"/>
              <a:t>φ</a:t>
            </a:r>
            <a:r>
              <a:rPr lang="zh-CN" altLang="en-US" dirty="0"/>
              <a:t>已知。根据</a:t>
            </a:r>
            <a:r>
              <a:rPr lang="en-US" altLang="zh-CN" dirty="0"/>
              <a:t>mode</a:t>
            </a:r>
            <a:r>
              <a:rPr lang="zh-CN" altLang="en-US" dirty="0"/>
              <a:t>的不同，</a:t>
            </a:r>
            <a:r>
              <a:rPr lang="en-US" altLang="zh-CN" dirty="0"/>
              <a:t>φ</a:t>
            </a:r>
            <a:r>
              <a:rPr lang="zh-CN" altLang="en-US" dirty="0"/>
              <a:t>可能是一串相同的值，也可能是一串不同的值。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01147901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9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CRC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202" y="1580192"/>
            <a:ext cx="8596668" cy="47275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CRC</a:t>
            </a:r>
            <a:r>
              <a:rPr lang="zh-CN" altLang="en-US" dirty="0"/>
              <a:t>校验：给定一</a:t>
            </a:r>
            <a:r>
              <a:rPr lang="en-US" altLang="zh-CN" dirty="0"/>
              <a:t>m</a:t>
            </a:r>
            <a:r>
              <a:rPr lang="zh-CN" altLang="en-US" dirty="0"/>
              <a:t>次生成多项式</a:t>
            </a:r>
            <a:r>
              <a:rPr lang="en-US" altLang="zh-CN" dirty="0"/>
              <a:t>g(x)</a:t>
            </a:r>
            <a:r>
              <a:rPr lang="zh-CN" altLang="en-US" dirty="0"/>
              <a:t>，对于给定的信息序列，将其写成信息多项式</a:t>
            </a:r>
            <a:r>
              <a:rPr lang="en-US" altLang="zh-CN" dirty="0"/>
              <a:t>d(x)</a:t>
            </a:r>
            <a:r>
              <a:rPr lang="zh-CN" altLang="en-US" dirty="0"/>
              <a:t>的形式，在其后面添加校验位</a:t>
            </a:r>
            <a:r>
              <a:rPr lang="en-US" altLang="zh-CN" dirty="0"/>
              <a:t>r(x)</a:t>
            </a:r>
            <a:r>
              <a:rPr lang="zh-CN" altLang="en-US" dirty="0"/>
              <a:t>，使得</a:t>
            </a:r>
            <a:r>
              <a:rPr lang="en-US" altLang="zh-CN" dirty="0"/>
              <a:t>d(x)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m</a:t>
            </a:r>
            <a:r>
              <a:rPr lang="en-US" altLang="zh-CN" dirty="0" err="1"/>
              <a:t>+r</a:t>
            </a:r>
            <a:r>
              <a:rPr lang="en-US" altLang="zh-CN" dirty="0"/>
              <a:t>(x)</a:t>
            </a:r>
            <a:r>
              <a:rPr lang="zh-CN" altLang="en-US" dirty="0"/>
              <a:t>能被</a:t>
            </a:r>
            <a:r>
              <a:rPr lang="en-US" altLang="zh-CN" dirty="0"/>
              <a:t>g(x)</a:t>
            </a:r>
            <a:r>
              <a:rPr lang="zh-CN" altLang="en-US" dirty="0"/>
              <a:t>整除</a:t>
            </a:r>
            <a:endParaRPr lang="en-US" altLang="zh-CN" dirty="0"/>
          </a:p>
          <a:p>
            <a:pPr lvl="1"/>
            <a:r>
              <a:rPr lang="zh-CN" altLang="en-US" dirty="0"/>
              <a:t>显然有以下式子成立：</a:t>
            </a:r>
            <a:r>
              <a:rPr lang="en-US" altLang="zh-CN" dirty="0"/>
              <a:t>r(x)=-d(x)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m</a:t>
            </a:r>
            <a:r>
              <a:rPr lang="en-US" altLang="zh-CN" dirty="0" err="1"/>
              <a:t>mod</a:t>
            </a:r>
            <a:r>
              <a:rPr lang="en-US" altLang="zh-CN" dirty="0"/>
              <a:t> g(x)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matlab</a:t>
            </a:r>
            <a:r>
              <a:rPr lang="zh-CN" altLang="en-US" dirty="0"/>
              <a:t>中，用序列的卷积</a:t>
            </a:r>
            <a:r>
              <a:rPr lang="en-US" altLang="zh-CN" dirty="0"/>
              <a:t>conv</a:t>
            </a:r>
            <a:r>
              <a:rPr lang="zh-CN" altLang="en-US" dirty="0"/>
              <a:t>和解卷解</a:t>
            </a:r>
            <a:r>
              <a:rPr lang="en-US" altLang="zh-CN" dirty="0" err="1"/>
              <a:t>deconv</a:t>
            </a:r>
            <a:r>
              <a:rPr lang="zh-CN" altLang="en-US" dirty="0"/>
              <a:t>可以很方便的完成多项式的乘除法并求出除法的余式</a:t>
            </a:r>
            <a:r>
              <a:rPr lang="en-US" altLang="zh-CN" dirty="0"/>
              <a:t>r(x)</a:t>
            </a:r>
          </a:p>
          <a:p>
            <a:pPr lvl="1"/>
            <a:r>
              <a:rPr lang="zh-CN" altLang="en-US" dirty="0"/>
              <a:t>由于本次实验中序列的基为</a:t>
            </a:r>
            <a:r>
              <a:rPr lang="en-US" altLang="zh-CN" dirty="0"/>
              <a:t>2</a:t>
            </a:r>
            <a:r>
              <a:rPr lang="zh-CN" altLang="en-US" dirty="0"/>
              <a:t>，因此计算出来的</a:t>
            </a:r>
            <a:r>
              <a:rPr lang="en-US" altLang="zh-CN" dirty="0"/>
              <a:t>r(x)</a:t>
            </a:r>
            <a:r>
              <a:rPr lang="zh-CN" altLang="en-US" dirty="0"/>
              <a:t>还应该膜</a:t>
            </a:r>
            <a:r>
              <a:rPr lang="en-US" altLang="zh-CN" dirty="0"/>
              <a:t>2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en-US" altLang="zh-CN" dirty="0" err="1"/>
              <a:t>Matlab</a:t>
            </a:r>
            <a:r>
              <a:rPr lang="zh-CN" altLang="en-US" dirty="0"/>
              <a:t>中求校验位的代码如下：</a:t>
            </a:r>
            <a:endParaRPr lang="en-US" altLang="zh-CN" dirty="0"/>
          </a:p>
          <a:p>
            <a:pPr lvl="2"/>
            <a:r>
              <a:rPr lang="en-US" altLang="zh-CN" dirty="0"/>
              <a:t> [</a:t>
            </a:r>
            <a:r>
              <a:rPr lang="en-US" altLang="zh-CN" dirty="0" err="1"/>
              <a:t>q,r</a:t>
            </a:r>
            <a:r>
              <a:rPr lang="en-US" altLang="zh-CN" dirty="0"/>
              <a:t>]=</a:t>
            </a:r>
            <a:r>
              <a:rPr lang="en-US" altLang="zh-CN" dirty="0" err="1"/>
              <a:t>deconv</a:t>
            </a:r>
            <a:r>
              <a:rPr lang="en-US" altLang="zh-CN" dirty="0"/>
              <a:t>([</a:t>
            </a:r>
            <a:r>
              <a:rPr lang="en-US" altLang="zh-CN" dirty="0" err="1"/>
              <a:t>d,zeros</a:t>
            </a:r>
            <a:r>
              <a:rPr lang="en-US" altLang="zh-CN" dirty="0"/>
              <a:t>(1,check_len)],g);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通过解卷积计算多项式除法，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为余数</a:t>
            </a:r>
          </a:p>
          <a:p>
            <a:pPr lvl="2"/>
            <a:r>
              <a:rPr lang="zh-CN" altLang="en-US" dirty="0"/>
              <a:t>  </a:t>
            </a:r>
            <a:r>
              <a:rPr lang="en-US" altLang="zh-CN" dirty="0"/>
              <a:t>r=mod(r,2);                       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%2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元域，需要模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  <a:p>
            <a:r>
              <a:rPr lang="zh-CN" altLang="en-US" dirty="0"/>
              <a:t>生成多项式的选取：通过查找资料，选取了以下几个典型的生成多项式：</a:t>
            </a:r>
            <a:endParaRPr lang="en-US" altLang="zh-CN" dirty="0"/>
          </a:p>
          <a:p>
            <a:pPr lvl="1"/>
            <a:r>
              <a:rPr lang="en-US" altLang="zh-CN" dirty="0"/>
              <a:t>x4+x+1</a:t>
            </a:r>
          </a:p>
          <a:p>
            <a:pPr lvl="1"/>
            <a:r>
              <a:rPr lang="en-US" altLang="zh-CN" dirty="0"/>
              <a:t>x8+x5+x4+1</a:t>
            </a:r>
          </a:p>
          <a:p>
            <a:pPr lvl="1"/>
            <a:r>
              <a:rPr lang="en-US" altLang="zh-CN" dirty="0"/>
              <a:t>x12+x11+x3+x2+x+1</a:t>
            </a:r>
          </a:p>
          <a:p>
            <a:pPr lvl="1"/>
            <a:r>
              <a:rPr lang="en-US" altLang="zh-CN" dirty="0"/>
              <a:t>x16+x15+x2+1</a:t>
            </a:r>
          </a:p>
          <a:p>
            <a:pPr lvl="1"/>
            <a:r>
              <a:rPr lang="zh-CN" altLang="en-US" dirty="0"/>
              <a:t>分别代表</a:t>
            </a:r>
            <a:r>
              <a:rPr lang="en-US" altLang="zh-CN" dirty="0"/>
              <a:t>r(x)</a:t>
            </a:r>
            <a:r>
              <a:rPr lang="zh-CN" altLang="en-US" dirty="0"/>
              <a:t>有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位的情况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24933365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12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CRC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CRC</a:t>
            </a:r>
            <a:r>
              <a:rPr lang="zh-CN" altLang="en-US" dirty="0"/>
              <a:t>统计误码率：将收到的信息序列每</a:t>
            </a:r>
            <a:r>
              <a:rPr lang="en-US" altLang="zh-CN" dirty="0"/>
              <a:t>(</a:t>
            </a:r>
            <a:r>
              <a:rPr lang="en-US" altLang="zh-CN" dirty="0" err="1"/>
              <a:t>k+m</a:t>
            </a:r>
            <a:r>
              <a:rPr lang="en-US" altLang="zh-CN" dirty="0"/>
              <a:t>)</a:t>
            </a:r>
            <a:r>
              <a:rPr lang="zh-CN" altLang="en-US" dirty="0"/>
              <a:t>位分成一组，其中</a:t>
            </a:r>
            <a:r>
              <a:rPr lang="en-US" altLang="zh-CN" dirty="0"/>
              <a:t>k</a:t>
            </a:r>
            <a:r>
              <a:rPr lang="zh-CN" altLang="en-US" dirty="0"/>
              <a:t>为信息序列长度，</a:t>
            </a:r>
            <a:r>
              <a:rPr lang="en-US" altLang="zh-CN" dirty="0"/>
              <a:t>m</a:t>
            </a:r>
            <a:r>
              <a:rPr lang="zh-CN" altLang="en-US" dirty="0"/>
              <a:t>为校验位长度，将每组写成多项式的形式，再除以约定好的生成多项式，如果余数不为</a:t>
            </a:r>
            <a:r>
              <a:rPr lang="en-US" altLang="zh-CN" dirty="0"/>
              <a:t>0</a:t>
            </a:r>
            <a:r>
              <a:rPr lang="zh-CN" altLang="en-US" dirty="0"/>
              <a:t>，说明传输过程中发生了误码。最后用发生误码的组数除以总的组数得到误码率。</a:t>
            </a:r>
            <a:endParaRPr lang="en-US" altLang="zh-CN" dirty="0"/>
          </a:p>
          <a:p>
            <a:pPr lvl="1"/>
            <a:r>
              <a:rPr lang="zh-CN" altLang="en-US" dirty="0"/>
              <a:t>如果余式不为</a:t>
            </a:r>
            <a:r>
              <a:rPr lang="en-US" altLang="zh-CN" dirty="0"/>
              <a:t>0</a:t>
            </a:r>
            <a:r>
              <a:rPr lang="zh-CN" altLang="en-US" dirty="0"/>
              <a:t>，不一定说明没有发生误码，可能是发生的误码恰好使得余式依旧为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但是校验位越长，它的校验效果越好，余数为</a:t>
            </a:r>
            <a:r>
              <a:rPr lang="en-US" altLang="zh-CN" dirty="0"/>
              <a:t>0</a:t>
            </a:r>
            <a:r>
              <a:rPr lang="zh-CN" altLang="en-US" dirty="0"/>
              <a:t>时发生误码的可能性越高，因此校验位越长，其检测到的误码越多，获得的误码率也会越高。</a:t>
            </a:r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60630676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499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凿孔模块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在传送数据时，由于对信道的使用次数有限制，有时会出现数据传送不完的情况，此时需要在待传送的数据中凿孔，即删去部分比特，以满足传送的需要。</a:t>
            </a:r>
            <a:endParaRPr lang="en-US" altLang="zh-CN" dirty="0"/>
          </a:p>
          <a:p>
            <a:r>
              <a:rPr lang="zh-CN" altLang="en-US" dirty="0"/>
              <a:t>凿孔会损失部分信息，但由于是对卷积后的信息序列凿孔，本身序列就有冗余，因此仍然可以恢复出原序列</a:t>
            </a:r>
            <a:endParaRPr lang="en-US" altLang="zh-CN" dirty="0"/>
          </a:p>
          <a:p>
            <a:r>
              <a:rPr lang="zh-CN" altLang="en-US" dirty="0"/>
              <a:t>每隔同样的距离凿掉一个点，这样更能够根据前后的信息恢复出原序列，隔多少距离则由使用信道次数的要求来决定</a:t>
            </a:r>
            <a:endParaRPr lang="en-US" altLang="zh-CN" dirty="0"/>
          </a:p>
          <a:p>
            <a:r>
              <a:rPr lang="zh-CN" altLang="en-US" dirty="0"/>
              <a:t>收端和发端都已知在哪里凿了孔，收端在收到序列进行维特比译码时，被凿孔的位置是</a:t>
            </a:r>
            <a:r>
              <a:rPr lang="en-US" altLang="zh-CN" dirty="0"/>
              <a:t>0</a:t>
            </a:r>
            <a:r>
              <a:rPr lang="zh-CN" altLang="en-US" dirty="0"/>
              <a:t>或者</a:t>
            </a:r>
            <a:r>
              <a:rPr lang="en-US" altLang="zh-CN" dirty="0"/>
              <a:t>1</a:t>
            </a:r>
            <a:r>
              <a:rPr lang="zh-CN" altLang="en-US"/>
              <a:t>的可能性相同，不计入权重</a:t>
            </a:r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9281039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01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判决模块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01868" y="1270000"/>
                <a:ext cx="8946413" cy="490274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若已知</a:t>
                </a:r>
                <a:r>
                  <a:rPr lang="en-US" altLang="zh-CN" dirty="0" smtClean="0"/>
                  <a:t>φ</a:t>
                </a:r>
              </a:p>
              <a:p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采取</a:t>
                </a:r>
                <a:r>
                  <a:rPr lang="zh-CN" altLang="en-US" dirty="0"/>
                  <a:t>极大似然准则下的后验概率译码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 smtClean="0"/>
                  <a:t>只需</a:t>
                </a:r>
                <a:r>
                  <a:rPr lang="zh-CN" altLang="en-US" dirty="0"/>
                  <a:t>将许用电平</a:t>
                </a:r>
                <a:r>
                  <a:rPr lang="en-US" altLang="zh-CN" dirty="0"/>
                  <a:t>xi</a:t>
                </a:r>
                <a:r>
                  <a:rPr lang="zh-CN" altLang="en-US" dirty="0"/>
                  <a:t>旋转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r>
                  <a:rPr lang="zh-CN" altLang="en-US" dirty="0"/>
                  <a:t>得到等效的许用电平便可以消除其影响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因此</a:t>
                </a:r>
                <a:r>
                  <a:rPr lang="zh-CN" altLang="en-US" dirty="0"/>
                  <a:t>只需考虑高斯噪声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接收到的电平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是由等效许用电平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𝑥𝑖</m:t>
                    </m:r>
                    <m:sSup>
                      <m:sSup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n</a:t>
                </a:r>
                <a:r>
                  <a:rPr lang="zh-CN" altLang="en-US" dirty="0"/>
                  <a:t>得到的概率密度</a:t>
                </a:r>
                <a:r>
                  <a:rPr lang="zh-CN" altLang="en-US" dirty="0" smtClean="0"/>
                  <a:t>为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                    f(</a:t>
                </a:r>
                <a:r>
                  <a:rPr lang="en-US" altLang="zh-CN" dirty="0" err="1" smtClean="0"/>
                  <a:t>φ|y,xi</a:t>
                </a:r>
                <a:r>
                  <a:rPr lang="en-US" altLang="zh-CN" dirty="0"/>
                  <a:t>)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 smtClean="0"/>
                  <a:t>     可以看出这个概率密度只与接收符号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和许用符号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之间的欧式距离有关，因此可以应用最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zh-CN" altLang="en-US" dirty="0" smtClean="0"/>
                  <a:t>     小欧式距离准则进行判决。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868" y="1270000"/>
                <a:ext cx="8946413" cy="4902740"/>
              </a:xfrm>
              <a:blipFill>
                <a:blip r:embed="rId2"/>
                <a:stretch>
                  <a:fillRect l="-204" t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图示 3"/>
          <p:cNvGraphicFramePr/>
          <p:nvPr>
            <p:extLst/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5638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判决模块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01868" y="1270000"/>
                <a:ext cx="9121512" cy="490274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未知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，每次信道使用的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均独立变化 </a:t>
                </a:r>
                <a:r>
                  <a:rPr lang="en-US" altLang="zh-CN" dirty="0" smtClean="0"/>
                  <a:t>: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 smtClean="0"/>
                  <a:t>由前一页</a:t>
                </a:r>
                <a:r>
                  <a:rPr lang="en-US" altLang="zh-CN" dirty="0" smtClean="0"/>
                  <a:t>φ</a:t>
                </a:r>
                <a:r>
                  <a:rPr lang="zh-CN" altLang="en-US" dirty="0" smtClean="0"/>
                  <a:t>已知的情况得</a:t>
                </a:r>
                <a:r>
                  <a:rPr lang="en-US" altLang="zh-CN" dirty="0" smtClean="0"/>
                  <a:t>f(</a:t>
                </a:r>
                <a:r>
                  <a:rPr lang="en-US" altLang="zh-CN" dirty="0" err="1" smtClean="0"/>
                  <a:t>φ|y,xi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因此去掉常数系数，</a:t>
                </a:r>
                <a:r>
                  <a:rPr lang="zh-CN" altLang="en-US" dirty="0" smtClean="0"/>
                  <a:t>用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:r>
                  <a:rPr lang="en-US" altLang="zh-CN" dirty="0"/>
                  <a:t>d ( φ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)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𝑥𝑖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作为其概率密度的一个衡量</a:t>
                </a:r>
                <a:r>
                  <a:rPr lang="zh-CN" altLang="en-US" dirty="0" smtClean="0"/>
                  <a:t>标准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由于</a:t>
                </a:r>
                <a:r>
                  <a:rPr lang="en-US" altLang="zh-CN" dirty="0"/>
                  <a:t>φ</a:t>
                </a:r>
                <a:r>
                  <a:rPr lang="zh-CN" altLang="en-US" dirty="0" smtClean="0"/>
                  <a:t>服从</a:t>
                </a:r>
                <a:r>
                  <a:rPr lang="en-US" altLang="zh-CN" dirty="0" smtClean="0"/>
                  <a:t>(0</a:t>
                </a:r>
                <a:r>
                  <a:rPr lang="zh-CN" altLang="en-US" dirty="0"/>
                  <a:t>，</a:t>
                </a:r>
                <a:r>
                  <a:rPr lang="en-US" altLang="zh-CN" dirty="0" smtClean="0"/>
                  <a:t>θ</a:t>
                </a:r>
                <a:r>
                  <a:rPr lang="en-US" altLang="zh-CN" dirty="0"/>
                  <a:t>)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均匀分布，在其中取值概率均等，因此只需将上述的</a:t>
                </a:r>
                <a:r>
                  <a:rPr lang="en-US" altLang="zh-CN" dirty="0"/>
                  <a:t>d ( φ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)</a:t>
                </a:r>
                <a:r>
                  <a:rPr lang="zh-CN" altLang="en-US" dirty="0" smtClean="0"/>
                  <a:t>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θ</a:t>
                </a:r>
                <a:r>
                  <a:rPr lang="zh-CN" altLang="en-US" dirty="0"/>
                  <a:t>进行积分，便可得到接收到的电平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是由等效许用电平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𝑥𝑖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n</a:t>
                </a:r>
                <a:r>
                  <a:rPr lang="zh-CN" altLang="en-US" dirty="0"/>
                  <a:t>得到的概率的一个有效度量</a:t>
                </a:r>
                <a:r>
                  <a:rPr lang="en-US" altLang="zh-CN" dirty="0"/>
                  <a:t>P (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) 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𝑥𝑖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zh-CN" altLang="en-US" dirty="0"/>
                  <a:t> 我们可以根据</a:t>
                </a:r>
                <a:r>
                  <a:rPr lang="en-US" altLang="zh-CN" dirty="0"/>
                  <a:t>P ( </a:t>
                </a:r>
                <a:r>
                  <a:rPr lang="en-US" altLang="zh-CN" dirty="0" err="1" smtClean="0"/>
                  <a:t>i</a:t>
                </a:r>
                <a:r>
                  <a:rPr lang="en-US" altLang="zh-CN" dirty="0"/>
                  <a:t> )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这一指标进行软硬判决，通过</a:t>
                </a:r>
                <a:r>
                  <a:rPr lang="en-US" altLang="zh-CN" dirty="0" err="1"/>
                  <a:t>matlab</a:t>
                </a:r>
                <a:r>
                  <a:rPr lang="zh-CN" altLang="en-US" dirty="0"/>
                  <a:t>进行数值计算上式并不困难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868" y="1270000"/>
                <a:ext cx="9121512" cy="4902740"/>
              </a:xfrm>
              <a:blipFill>
                <a:blip r:embed="rId2"/>
                <a:stretch>
                  <a:fillRect l="-201" t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49215995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874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判决模块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270000"/>
                <a:ext cx="10713756" cy="490274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未知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，且一次通信过程中的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是独立的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zh-CN" altLang="en-US" dirty="0"/>
                  <a:t>需要首先对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进行估计，利用最大似然准则算出一个最概然的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，将问题转化为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已知的情况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在给定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，和发送符号为</a:t>
                </a:r>
                <a:r>
                  <a:rPr lang="en-US" altLang="zh-CN" dirty="0"/>
                  <a:t>xi</a:t>
                </a:r>
                <a:r>
                  <a:rPr lang="zh-CN" altLang="en-US" dirty="0"/>
                  <a:t>的情况下收到一个符号</a:t>
                </a:r>
                <a:r>
                  <a:rPr lang="en-US" altLang="zh-CN" dirty="0" err="1"/>
                  <a:t>yk</a:t>
                </a:r>
                <a:r>
                  <a:rPr lang="zh-CN" altLang="en-US" dirty="0"/>
                  <a:t>的后验概率密度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𝑦𝑘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𝑥𝑖</m:t>
                        </m:r>
                      </m:e>
                    </m:d>
                  </m:oMath>
                </a14:m>
                <a:r>
                  <a:rPr lang="en-US" altLang="zh-CN" dirty="0"/>
                  <a:t>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用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φ,i,k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𝑥𝑖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作为其概率密度的一个衡量标准。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由于</a:t>
                </a:r>
                <a:r>
                  <a:rPr lang="en-US" altLang="zh-CN" dirty="0"/>
                  <a:t>f(</a:t>
                </a:r>
                <a:r>
                  <a:rPr lang="en-US" altLang="zh-CN" dirty="0" err="1"/>
                  <a:t>yk|φ</a:t>
                </a:r>
                <a:r>
                  <a:rPr lang="en-US" altLang="zh-CN" dirty="0"/>
                  <a:t>)=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𝑦𝑘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因此</a:t>
                </a:r>
                <a:r>
                  <a:rPr lang="en-US" altLang="zh-CN" dirty="0"/>
                  <a:t>d’(</a:t>
                </a:r>
                <a:r>
                  <a:rPr lang="en-US" altLang="zh-CN" dirty="0" err="1"/>
                  <a:t>φ,k</a:t>
                </a:r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dirty="0"/>
                  <a:t>衡量</a:t>
                </a:r>
                <a:r>
                  <a:rPr lang="en-US" altLang="zh-CN" dirty="0"/>
                  <a:t>f(yk|φ)</a:t>
                </a:r>
                <a:r>
                  <a:rPr lang="zh-CN" altLang="en-US" dirty="0"/>
                  <a:t>，即在接受符号</a:t>
                </a:r>
                <a:r>
                  <a:rPr lang="en-US" altLang="zh-CN" dirty="0" err="1"/>
                  <a:t>yk</a:t>
                </a:r>
                <a:r>
                  <a:rPr lang="zh-CN" altLang="en-US" dirty="0"/>
                  <a:t>已知的情况下</a:t>
                </a:r>
                <a:r>
                  <a:rPr lang="en-US" altLang="zh-CN" dirty="0" err="1"/>
                  <a:t>fai</a:t>
                </a:r>
                <a:r>
                  <a:rPr lang="zh-CN" altLang="en-US" dirty="0"/>
                  <a:t>的后验概率分布。</a:t>
                </a:r>
                <a:endParaRPr lang="en-US" altLang="zh-CN" dirty="0"/>
              </a:p>
              <a:p>
                <a:pPr lvl="1"/>
                <a:endParaRPr lang="zh-CN" altLang="zh-CN" dirty="0"/>
              </a:p>
              <a:p>
                <a:pPr lvl="1"/>
                <a:r>
                  <a:rPr lang="zh-CN" altLang="en-US" dirty="0"/>
                  <a:t>因为</a:t>
                </a:r>
                <a:r>
                  <a:rPr lang="en-US" altLang="zh-CN" dirty="0" err="1"/>
                  <a:t>yk</a:t>
                </a:r>
                <a:r>
                  <a:rPr lang="zh-CN" altLang="en-US" dirty="0"/>
                  <a:t>之间是独立的，设共接收了因此有</a:t>
                </a:r>
                <a:r>
                  <a:rPr lang="en-US" altLang="zh-CN" dirty="0"/>
                  <a:t>f(y1,y2,…,</a:t>
                </a:r>
                <a:r>
                  <a:rPr lang="en-US" altLang="zh-CN" dirty="0" err="1"/>
                  <a:t>ym|φ</a:t>
                </a:r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，因此可以用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     P(φ)=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’(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𝑦𝑘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𝑥𝑖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zh-CN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𝜑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来</m:t>
                    </m:r>
                  </m:oMath>
                </a14:m>
                <a:r>
                  <a:rPr lang="zh-CN" altLang="en-US" dirty="0"/>
                  <a:t>衡量，因此寻找最概然的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，即</a:t>
                </a:r>
                <a:r>
                  <a:rPr lang="en-US" altLang="zh-CN" dirty="0"/>
                  <a:t>f(y1,y2,…,</a:t>
                </a:r>
                <a:r>
                  <a:rPr lang="en-US" altLang="zh-CN" dirty="0" err="1"/>
                  <a:t>ym|φ</a:t>
                </a:r>
                <a:r>
                  <a:rPr lang="en-US" altLang="zh-CN" dirty="0"/>
                  <a:t>)  </a:t>
                </a:r>
                <a:r>
                  <a:rPr lang="zh-CN" altLang="en-US" dirty="0" smtClean="0"/>
                  <a:t>取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最大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，只需求</a:t>
                </a:r>
                <a:r>
                  <a:rPr lang="en-US" altLang="zh-CN" dirty="0"/>
                  <a:t>P(φ)</a:t>
                </a:r>
                <a:r>
                  <a:rPr lang="zh-CN" altLang="en-US" dirty="0"/>
                  <a:t>的最大值即可，通过</a:t>
                </a:r>
                <a:r>
                  <a:rPr lang="en-US" altLang="zh-CN" dirty="0" err="1"/>
                  <a:t>matlab</a:t>
                </a:r>
                <a:r>
                  <a:rPr lang="zh-CN" altLang="en-US" dirty="0"/>
                  <a:t>进行数值计算并不困难</a:t>
                </a:r>
                <a:endParaRPr lang="zh-CN" altLang="zh-CN" dirty="0"/>
              </a:p>
              <a:p>
                <a:pPr marL="457200" lvl="1" indent="0">
                  <a:buNone/>
                </a:pPr>
                <a:endParaRPr lang="zh-CN" altLang="zh-CN" dirty="0"/>
              </a:p>
              <a:p>
                <a:pPr lvl="1"/>
                <a:endParaRPr lang="zh-CN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70000"/>
                <a:ext cx="10713756" cy="4902740"/>
              </a:xfrm>
              <a:blipFill>
                <a:blip r:embed="rId2"/>
                <a:stretch>
                  <a:fillRect l="-114" t="-870" r="-2105" b="-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97900174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6460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29165513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2209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0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设计流程图</a:t>
            </a:r>
            <a:endParaRPr lang="en-US" altLang="zh-CN" dirty="0" smtClean="0"/>
          </a:p>
          <a:p>
            <a:r>
              <a:rPr lang="zh-CN" altLang="en-US" dirty="0" smtClean="0"/>
              <a:t>分工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模块解析</a:t>
            </a:r>
            <a:r>
              <a:rPr lang="en-US" altLang="zh-CN" dirty="0" smtClean="0"/>
              <a:t>)</a:t>
            </a:r>
            <a:r>
              <a:rPr lang="zh-CN" altLang="en-US" dirty="0" smtClean="0"/>
              <a:t>第一部分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zh-CN" altLang="en-US" dirty="0"/>
              <a:t>模块解析</a:t>
            </a:r>
            <a:r>
              <a:rPr lang="en-US" altLang="zh-CN" dirty="0"/>
              <a:t>)</a:t>
            </a: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zh-CN" altLang="en-US" dirty="0"/>
              <a:t>模块解析</a:t>
            </a:r>
            <a:r>
              <a:rPr lang="en-US" altLang="zh-CN" dirty="0"/>
              <a:t>)</a:t>
            </a:r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zh-CN" altLang="en-US" dirty="0"/>
              <a:t>模块解析</a:t>
            </a:r>
            <a:r>
              <a:rPr lang="en-US" altLang="zh-CN" dirty="0"/>
              <a:t>)</a:t>
            </a:r>
            <a:r>
              <a:rPr lang="zh-CN" altLang="en-US" dirty="0" smtClean="0"/>
              <a:t>第四部分</a:t>
            </a:r>
            <a:endParaRPr lang="en-US" altLang="zh-CN" dirty="0" smtClean="0"/>
          </a:p>
          <a:p>
            <a:r>
              <a:rPr lang="zh-CN" altLang="en-US" dirty="0" smtClean="0"/>
              <a:t>分析和结果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99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设计流程图</a:t>
            </a:r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120602" y="2482771"/>
            <a:ext cx="9870819" cy="2280361"/>
            <a:chOff x="227135" y="2385117"/>
            <a:chExt cx="9870819" cy="2280361"/>
          </a:xfrm>
        </p:grpSpPr>
        <p:sp>
          <p:nvSpPr>
            <p:cNvPr id="4" name="矩形 3"/>
            <p:cNvSpPr/>
            <p:nvPr/>
          </p:nvSpPr>
          <p:spPr>
            <a:xfrm>
              <a:off x="227135" y="3526651"/>
              <a:ext cx="760850" cy="36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发端序列</a:t>
              </a:r>
              <a:endParaRPr lang="zh-CN" altLang="en-US" sz="1100" dirty="0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384756" y="3052425"/>
              <a:ext cx="1828800" cy="1305017"/>
              <a:chOff x="2338775" y="3082767"/>
              <a:chExt cx="1828800" cy="130501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338775" y="3082767"/>
                <a:ext cx="1828800" cy="130501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200" dirty="0" smtClean="0"/>
              </a:p>
              <a:p>
                <a:pPr algn="ctr"/>
                <a:endParaRPr lang="en-US" altLang="zh-CN" sz="1200" dirty="0"/>
              </a:p>
              <a:p>
                <a:pPr algn="ctr"/>
                <a:endParaRPr lang="en-US" altLang="zh-CN" sz="1200" dirty="0" smtClean="0"/>
              </a:p>
              <a:p>
                <a:pPr algn="ctr"/>
                <a:endParaRPr lang="en-US" altLang="zh-CN" sz="1200" dirty="0"/>
              </a:p>
              <a:p>
                <a:pPr algn="ctr"/>
                <a:endParaRPr lang="en-US" altLang="zh-CN" sz="1200" dirty="0"/>
              </a:p>
              <a:p>
                <a:pPr algn="ctr"/>
                <a:endParaRPr lang="en-US" altLang="zh-CN" sz="1200" dirty="0" smtClean="0"/>
              </a:p>
              <a:p>
                <a:pPr algn="ctr"/>
                <a:r>
                  <a:rPr lang="zh-CN" altLang="en-US" sz="1200" dirty="0" smtClean="0"/>
                  <a:t>卷积编码模块</a:t>
                </a:r>
                <a:endParaRPr lang="zh-CN" altLang="en-US" sz="12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406638" y="3164144"/>
                <a:ext cx="830328" cy="96766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471874" y="3234426"/>
                <a:ext cx="699856" cy="827102"/>
                <a:chOff x="2140998" y="3235911"/>
                <a:chExt cx="699856" cy="827102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2140998" y="3235911"/>
                  <a:ext cx="69985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 smtClean="0"/>
                    <a:t>效率</a:t>
                  </a:r>
                  <a:r>
                    <a:rPr lang="en-US" altLang="zh-CN" sz="1100" dirty="0" smtClean="0"/>
                    <a:t>1/2</a:t>
                  </a:r>
                  <a:endParaRPr lang="zh-CN" altLang="en-US" sz="1100" dirty="0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2140998" y="3699029"/>
                  <a:ext cx="69985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 smtClean="0"/>
                    <a:t>效率</a:t>
                  </a:r>
                  <a:r>
                    <a:rPr lang="en-US" altLang="zh-CN" sz="1100" dirty="0" smtClean="0"/>
                    <a:t>1/3</a:t>
                  </a:r>
                  <a:endParaRPr lang="zh-CN" altLang="en-US" sz="1100" dirty="0"/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3292318" y="3164144"/>
                <a:ext cx="830328" cy="96766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3357554" y="3234426"/>
                <a:ext cx="699856" cy="827102"/>
                <a:chOff x="2950346" y="3235911"/>
                <a:chExt cx="699856" cy="827102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2950346" y="3235911"/>
                  <a:ext cx="69985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 smtClean="0"/>
                    <a:t>收尾</a:t>
                  </a:r>
                  <a:endParaRPr lang="zh-CN" altLang="en-US" sz="1100" dirty="0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2950346" y="3699029"/>
                  <a:ext cx="69985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/>
                    <a:t>不收尾</a:t>
                  </a:r>
                </a:p>
              </p:txBody>
            </p:sp>
          </p:grpSp>
        </p:grpSp>
        <p:grpSp>
          <p:nvGrpSpPr>
            <p:cNvPr id="53" name="组合 52"/>
            <p:cNvGrpSpPr/>
            <p:nvPr/>
          </p:nvGrpSpPr>
          <p:grpSpPr>
            <a:xfrm>
              <a:off x="5278581" y="2766816"/>
              <a:ext cx="1127463" cy="1873188"/>
              <a:chOff x="5246703" y="2779439"/>
              <a:chExt cx="1127463" cy="187318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5246703" y="2779439"/>
                <a:ext cx="1127463" cy="187318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电平映射模块</a:t>
                </a:r>
                <a:endParaRPr lang="zh-CN" altLang="en-US" sz="1100" dirty="0"/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5419552" y="2980664"/>
                <a:ext cx="803695" cy="1349405"/>
                <a:chOff x="4966790" y="3107922"/>
                <a:chExt cx="803695" cy="1349405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4975669" y="3107922"/>
                  <a:ext cx="79481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/>
                    <a:t>1bit/</a:t>
                  </a:r>
                  <a:r>
                    <a:rPr lang="zh-CN" altLang="en-US" sz="1100" dirty="0" smtClean="0"/>
                    <a:t>符号</a:t>
                  </a:r>
                  <a:endParaRPr lang="zh-CN" altLang="en-US" sz="1100" dirty="0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4966790" y="3593973"/>
                  <a:ext cx="79481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/>
                    <a:t>2bit/</a:t>
                  </a:r>
                  <a:r>
                    <a:rPr lang="zh-CN" altLang="en-US" sz="1100" dirty="0" smtClean="0"/>
                    <a:t>符号</a:t>
                  </a:r>
                  <a:endParaRPr lang="zh-CN" altLang="en-US" sz="1100" dirty="0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4966790" y="4093343"/>
                  <a:ext cx="79481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/>
                    <a:t>3bit/</a:t>
                  </a:r>
                  <a:r>
                    <a:rPr lang="zh-CN" altLang="en-US" sz="1100" dirty="0" smtClean="0"/>
                    <a:t>符号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56" name="组合 55"/>
            <p:cNvGrpSpPr/>
            <p:nvPr/>
          </p:nvGrpSpPr>
          <p:grpSpPr>
            <a:xfrm>
              <a:off x="6726354" y="3050901"/>
              <a:ext cx="1145220" cy="1305017"/>
              <a:chOff x="6667130" y="3090157"/>
              <a:chExt cx="1145220" cy="1305017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667130" y="3090157"/>
                <a:ext cx="1145220" cy="130501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信道模块</a:t>
                </a:r>
                <a:endParaRPr lang="zh-CN" altLang="en-US" sz="1100" dirty="0"/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6764783" y="3207042"/>
                <a:ext cx="939554" cy="861876"/>
                <a:chOff x="5851863" y="3320985"/>
                <a:chExt cx="939554" cy="861876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5851863" y="3320985"/>
                  <a:ext cx="939554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altLang="zh-CN" sz="1100" dirty="0" smtClean="0"/>
                    <a:t>Φ</a:t>
                  </a:r>
                  <a:r>
                    <a:rPr lang="zh-CN" altLang="en-US" sz="1100" dirty="0" smtClean="0"/>
                    <a:t>每次使用都独立变化</a:t>
                  </a:r>
                  <a:endParaRPr lang="zh-CN" altLang="en-US" sz="1100" dirty="0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5851863" y="3818877"/>
                  <a:ext cx="939554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altLang="zh-CN" sz="1100" dirty="0" smtClean="0"/>
                    <a:t>Φ</a:t>
                  </a:r>
                  <a:r>
                    <a:rPr lang="zh-CN" altLang="en-US" sz="1100" dirty="0"/>
                    <a:t>一</a:t>
                  </a:r>
                  <a:r>
                    <a:rPr lang="zh-CN" altLang="en-US" sz="1100" dirty="0" smtClean="0"/>
                    <a:t>次通信中都不变</a:t>
                  </a:r>
                  <a:endParaRPr lang="zh-CN" altLang="en-US" sz="1100" dirty="0"/>
                </a:p>
              </p:txBody>
            </p:sp>
          </p:grpSp>
        </p:grpSp>
        <p:sp>
          <p:nvSpPr>
            <p:cNvPr id="28" name="矩形 27"/>
            <p:cNvSpPr/>
            <p:nvPr/>
          </p:nvSpPr>
          <p:spPr>
            <a:xfrm>
              <a:off x="4377006" y="3521418"/>
              <a:ext cx="759532" cy="36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凿孔模块</a:t>
              </a:r>
              <a:endParaRPr lang="zh-CN" altLang="en-US" sz="11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242900" y="3526651"/>
              <a:ext cx="840960" cy="36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CRC</a:t>
              </a:r>
              <a:r>
                <a:rPr lang="zh-CN" altLang="en-US" sz="1100" dirty="0" smtClean="0"/>
                <a:t>模块</a:t>
              </a:r>
              <a:endParaRPr lang="zh-CN" altLang="en-US" sz="11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8192405" y="2385117"/>
              <a:ext cx="907205" cy="9595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100" dirty="0" smtClean="0"/>
            </a:p>
            <a:p>
              <a:pPr algn="ctr"/>
              <a:endParaRPr lang="en-US" altLang="zh-CN" sz="1100" dirty="0"/>
            </a:p>
            <a:p>
              <a:pPr algn="ctr"/>
              <a:endParaRPr lang="en-US" altLang="zh-CN" sz="1100" dirty="0" smtClean="0"/>
            </a:p>
            <a:p>
              <a:pPr algn="ctr"/>
              <a:endParaRPr lang="en-US" altLang="zh-CN" sz="1100" dirty="0"/>
            </a:p>
            <a:p>
              <a:pPr algn="ctr"/>
              <a:r>
                <a:rPr lang="zh-CN" altLang="en-US" sz="1100" dirty="0" smtClean="0"/>
                <a:t>硬</a:t>
              </a:r>
              <a:r>
                <a:rPr lang="zh-CN" altLang="en-US" sz="1100" dirty="0"/>
                <a:t>判决</a:t>
              </a:r>
              <a:r>
                <a:rPr lang="zh-CN" altLang="en-US" sz="1100" dirty="0" smtClean="0"/>
                <a:t>模块</a:t>
              </a:r>
              <a:endParaRPr lang="zh-CN" altLang="en-US" sz="1100" dirty="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8334448" y="2494625"/>
              <a:ext cx="623121" cy="572330"/>
              <a:chOff x="5851863" y="3313609"/>
              <a:chExt cx="623121" cy="57233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5851863" y="3313609"/>
                <a:ext cx="623121" cy="213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1100" dirty="0" smtClean="0"/>
                  <a:t>Φ</a:t>
                </a:r>
                <a:r>
                  <a:rPr lang="zh-CN" altLang="en-US" sz="1100" dirty="0" smtClean="0"/>
                  <a:t>已知</a:t>
                </a:r>
                <a:endParaRPr lang="zh-CN" altLang="en-US" sz="1100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851863" y="3651677"/>
                <a:ext cx="623121" cy="234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1100" dirty="0" smtClean="0"/>
                  <a:t>Φ</a:t>
                </a:r>
                <a:r>
                  <a:rPr lang="zh-CN" altLang="en-US" sz="1100" dirty="0" smtClean="0"/>
                  <a:t>未知</a:t>
                </a:r>
                <a:endParaRPr lang="zh-CN" altLang="en-US" sz="1100" dirty="0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8192405" y="3705946"/>
              <a:ext cx="907205" cy="9595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100" dirty="0" smtClean="0"/>
            </a:p>
            <a:p>
              <a:pPr algn="ctr"/>
              <a:endParaRPr lang="en-US" altLang="zh-CN" sz="1100" dirty="0"/>
            </a:p>
            <a:p>
              <a:pPr algn="ctr"/>
              <a:endParaRPr lang="en-US" altLang="zh-CN" sz="1100" dirty="0" smtClean="0"/>
            </a:p>
            <a:p>
              <a:pPr algn="ctr"/>
              <a:endParaRPr lang="en-US" altLang="zh-CN" sz="1100" dirty="0"/>
            </a:p>
            <a:p>
              <a:pPr algn="ctr"/>
              <a:r>
                <a:rPr lang="zh-CN" altLang="en-US" sz="1100" dirty="0"/>
                <a:t>软</a:t>
              </a:r>
              <a:r>
                <a:rPr lang="zh-CN" altLang="en-US" sz="1100" dirty="0" smtClean="0"/>
                <a:t>判决模块</a:t>
              </a:r>
              <a:endParaRPr lang="zh-CN" altLang="en-US" sz="1100" dirty="0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8334448" y="3815454"/>
              <a:ext cx="623121" cy="572330"/>
              <a:chOff x="5851863" y="3313609"/>
              <a:chExt cx="623121" cy="57233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5851863" y="3313609"/>
                <a:ext cx="623121" cy="213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1100" dirty="0" smtClean="0"/>
                  <a:t>Φ</a:t>
                </a:r>
                <a:r>
                  <a:rPr lang="zh-CN" altLang="en-US" sz="1100" dirty="0" smtClean="0"/>
                  <a:t>已知</a:t>
                </a:r>
                <a:endParaRPr lang="zh-CN" altLang="en-US" sz="1100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851863" y="3651677"/>
                <a:ext cx="623121" cy="234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1100" dirty="0" smtClean="0"/>
                  <a:t>Φ</a:t>
                </a:r>
                <a:r>
                  <a:rPr lang="zh-CN" altLang="en-US" sz="1100" dirty="0" smtClean="0"/>
                  <a:t>未知</a:t>
                </a:r>
                <a:endParaRPr lang="zh-CN" altLang="en-US" sz="1100" dirty="0"/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9337104" y="3509610"/>
              <a:ext cx="760850" cy="36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译码</a:t>
              </a:r>
              <a:r>
                <a:rPr lang="zh-CN" altLang="en-US" sz="1100" dirty="0" smtClean="0"/>
                <a:t>序列</a:t>
              </a:r>
              <a:endParaRPr lang="zh-CN" altLang="en-US" sz="1100" dirty="0"/>
            </a:p>
          </p:txBody>
        </p:sp>
        <p:cxnSp>
          <p:nvCxnSpPr>
            <p:cNvPr id="44" name="直接箭头连接符 43"/>
            <p:cNvCxnSpPr>
              <a:stCxn id="4" idx="3"/>
              <a:endCxn id="30" idx="1"/>
            </p:cNvCxnSpPr>
            <p:nvPr/>
          </p:nvCxnSpPr>
          <p:spPr>
            <a:xfrm>
              <a:off x="987985" y="3708643"/>
              <a:ext cx="2549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0" idx="3"/>
              <a:endCxn id="11" idx="1"/>
            </p:cNvCxnSpPr>
            <p:nvPr/>
          </p:nvCxnSpPr>
          <p:spPr>
            <a:xfrm flipV="1">
              <a:off x="2083860" y="3704934"/>
              <a:ext cx="300896" cy="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1" idx="3"/>
              <a:endCxn id="28" idx="1"/>
            </p:cNvCxnSpPr>
            <p:nvPr/>
          </p:nvCxnSpPr>
          <p:spPr>
            <a:xfrm flipV="1">
              <a:off x="4213556" y="3703410"/>
              <a:ext cx="163450" cy="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8" idx="3"/>
              <a:endCxn id="22" idx="1"/>
            </p:cNvCxnSpPr>
            <p:nvPr/>
          </p:nvCxnSpPr>
          <p:spPr>
            <a:xfrm>
              <a:off x="5136538" y="3703410"/>
              <a:ext cx="1420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2" idx="3"/>
              <a:endCxn id="27" idx="1"/>
            </p:cNvCxnSpPr>
            <p:nvPr/>
          </p:nvCxnSpPr>
          <p:spPr>
            <a:xfrm>
              <a:off x="6406044" y="3703410"/>
              <a:ext cx="3203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27" idx="3"/>
              <a:endCxn id="31" idx="1"/>
            </p:cNvCxnSpPr>
            <p:nvPr/>
          </p:nvCxnSpPr>
          <p:spPr>
            <a:xfrm flipV="1">
              <a:off x="7871574" y="2864883"/>
              <a:ext cx="320831" cy="838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27" idx="3"/>
              <a:endCxn id="36" idx="1"/>
            </p:cNvCxnSpPr>
            <p:nvPr/>
          </p:nvCxnSpPr>
          <p:spPr>
            <a:xfrm>
              <a:off x="7871574" y="3703410"/>
              <a:ext cx="320831" cy="482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31" idx="3"/>
              <a:endCxn id="40" idx="1"/>
            </p:cNvCxnSpPr>
            <p:nvPr/>
          </p:nvCxnSpPr>
          <p:spPr>
            <a:xfrm>
              <a:off x="9099610" y="2864883"/>
              <a:ext cx="237494" cy="826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36" idx="3"/>
              <a:endCxn id="40" idx="1"/>
            </p:cNvCxnSpPr>
            <p:nvPr/>
          </p:nvCxnSpPr>
          <p:spPr>
            <a:xfrm flipV="1">
              <a:off x="9099610" y="3691602"/>
              <a:ext cx="237494" cy="494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974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第一部分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曾睿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卷积编码模块</a:t>
            </a:r>
            <a:r>
              <a:rPr lang="zh-CN" altLang="en-US" dirty="0"/>
              <a:t>、</a:t>
            </a:r>
            <a:r>
              <a:rPr lang="zh-CN" altLang="en-US" dirty="0" smtClean="0"/>
              <a:t>电平</a:t>
            </a:r>
            <a:r>
              <a:rPr lang="zh-CN" altLang="en-US" dirty="0"/>
              <a:t>映射</a:t>
            </a:r>
            <a:r>
              <a:rPr lang="zh-CN" altLang="en-US" dirty="0" smtClean="0"/>
              <a:t>模块</a:t>
            </a:r>
            <a:r>
              <a:rPr lang="zh-CN" altLang="en-US" dirty="0"/>
              <a:t>、</a:t>
            </a:r>
            <a:r>
              <a:rPr lang="zh-CN" altLang="en-US" dirty="0" smtClean="0"/>
              <a:t>信道模块</a:t>
            </a:r>
            <a:r>
              <a:rPr lang="zh-CN" altLang="en-US" dirty="0"/>
              <a:t>、</a:t>
            </a:r>
            <a:r>
              <a:rPr lang="zh-CN" altLang="en-US" dirty="0" smtClean="0"/>
              <a:t>收发</a:t>
            </a:r>
            <a:r>
              <a:rPr lang="zh-CN" altLang="en-US" dirty="0"/>
              <a:t>端星座图</a:t>
            </a:r>
            <a:endParaRPr lang="en-US" altLang="zh-CN" sz="1200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雷城乐阳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CRC</a:t>
            </a:r>
            <a:r>
              <a:rPr lang="zh-CN" altLang="en-US" dirty="0" smtClean="0"/>
              <a:t>模块、凿孔模块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王传瑞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软硬判决模块</a:t>
            </a:r>
            <a:endParaRPr lang="en-US" altLang="zh-CN" dirty="0" smtClean="0"/>
          </a:p>
          <a:p>
            <a:r>
              <a:rPr lang="zh-CN" altLang="en-US" dirty="0"/>
              <a:t>第四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辜俊皓</a:t>
            </a:r>
            <a:endParaRPr lang="en-US" altLang="zh-CN" dirty="0" smtClean="0"/>
          </a:p>
          <a:p>
            <a:pPr lvl="1"/>
            <a:r>
              <a:rPr lang="zh-CN" altLang="en-US" dirty="0"/>
              <a:t>软硬判决模块</a:t>
            </a:r>
          </a:p>
          <a:p>
            <a:pPr lvl="1"/>
            <a:r>
              <a:rPr lang="zh-CN" altLang="en-US" dirty="0" smtClean="0"/>
              <a:t>维特比译码模块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22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9580" y="1559511"/>
            <a:ext cx="8596668" cy="3403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 smtClean="0"/>
              <a:t>模块解析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6439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卷积编码模块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有限长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卷积编码效率</a:t>
            </a:r>
            <a:r>
              <a:rPr lang="en-US" altLang="zh-CN" dirty="0"/>
              <a:t>eff: 2</a:t>
            </a:r>
            <a:r>
              <a:rPr lang="zh-CN" altLang="en-US" dirty="0"/>
              <a:t>代表</a:t>
            </a:r>
            <a:r>
              <a:rPr lang="en-US" altLang="zh-CN" dirty="0"/>
              <a:t>1/2,3</a:t>
            </a:r>
            <a:r>
              <a:rPr lang="zh-CN" altLang="en-US" dirty="0"/>
              <a:t>代表</a:t>
            </a:r>
            <a:r>
              <a:rPr lang="en-US" altLang="zh-CN" dirty="0"/>
              <a:t>1/3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收尾</a:t>
            </a:r>
            <a:r>
              <a:rPr lang="en-US" altLang="zh-CN" dirty="0"/>
              <a:t>tail  1</a:t>
            </a:r>
            <a:r>
              <a:rPr lang="zh-CN" altLang="en-US" dirty="0"/>
              <a:t>代表收尾，</a:t>
            </a:r>
            <a:r>
              <a:rPr lang="en-US" altLang="zh-CN" dirty="0"/>
              <a:t>0</a:t>
            </a:r>
            <a:r>
              <a:rPr lang="zh-CN" altLang="en-US" dirty="0"/>
              <a:t>代表不收尾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:</a:t>
            </a:r>
            <a:r>
              <a:rPr lang="zh-CN" altLang="en-US" dirty="0"/>
              <a:t>有限长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 smtClean="0"/>
              <a:t>output</a:t>
            </a:r>
            <a:endParaRPr lang="en-US" altLang="zh-CN" dirty="0"/>
          </a:p>
          <a:p>
            <a:r>
              <a:rPr lang="zh-CN" altLang="en-US" dirty="0"/>
              <a:t>思路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定义输入</a:t>
            </a:r>
            <a:r>
              <a:rPr lang="en-US" altLang="zh-CN" dirty="0"/>
              <a:t>input=[1,1,0,0];</a:t>
            </a:r>
            <a:r>
              <a:rPr lang="zh-CN" altLang="en-US" dirty="0"/>
              <a:t>将其写成</a:t>
            </a:r>
            <a:r>
              <a:rPr lang="en-US" altLang="zh-CN" dirty="0"/>
              <a:t>[1,1,0,0</a:t>
            </a:r>
            <a:r>
              <a:rPr lang="en-US" altLang="zh-CN" dirty="0" smtClean="0"/>
              <a:t>;</a:t>
            </a:r>
            <a:r>
              <a:rPr lang="en-US" altLang="zh-CN" dirty="0"/>
              <a:t> 0,1,1,0</a:t>
            </a:r>
            <a:r>
              <a:rPr lang="en-US" altLang="zh-CN" dirty="0" smtClean="0"/>
              <a:t>;</a:t>
            </a:r>
            <a:r>
              <a:rPr lang="en-US" altLang="zh-CN" dirty="0"/>
              <a:t> 0,0,1,1;</a:t>
            </a:r>
            <a:r>
              <a:rPr lang="en-US" altLang="zh-CN" dirty="0" smtClean="0"/>
              <a:t>0,0,0,1;]</a:t>
            </a:r>
            <a:r>
              <a:rPr lang="zh-CN" altLang="en-US" dirty="0"/>
              <a:t>的形式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 smtClean="0"/>
              <a:t>其中</a:t>
            </a:r>
            <a:r>
              <a:rPr lang="zh-CN" altLang="en-US" dirty="0"/>
              <a:t>第</a:t>
            </a:r>
            <a:r>
              <a:rPr lang="zh-CN" altLang="en-US" dirty="0" smtClean="0"/>
              <a:t>一行</a:t>
            </a:r>
            <a:r>
              <a:rPr lang="zh-CN" altLang="en-US" dirty="0"/>
              <a:t>是</a:t>
            </a:r>
            <a:r>
              <a:rPr lang="zh-CN" altLang="en-US" dirty="0" smtClean="0"/>
              <a:t>输入，第二行是</a:t>
            </a:r>
            <a:r>
              <a:rPr lang="en-US" altLang="zh-CN" dirty="0" smtClean="0"/>
              <a:t>[0,input(1:L-1)]</a:t>
            </a:r>
            <a:r>
              <a:rPr lang="zh-CN" altLang="en-US" dirty="0" smtClean="0"/>
              <a:t>，第三行是</a:t>
            </a:r>
            <a:r>
              <a:rPr lang="en-US" altLang="zh-CN" dirty="0" smtClean="0"/>
              <a:t>[0,0,input(1:L-2)]</a:t>
            </a:r>
            <a:r>
              <a:rPr lang="zh-CN" altLang="en-US" dirty="0" smtClean="0"/>
              <a:t>，第四行是</a:t>
            </a:r>
            <a:r>
              <a:rPr lang="en-US" altLang="zh-CN" dirty="0" smtClean="0"/>
              <a:t>[0,0,0,input(1:L-3)]</a:t>
            </a:r>
            <a:r>
              <a:rPr lang="zh-CN" altLang="en-US" dirty="0" smtClean="0"/>
              <a:t>。令</a:t>
            </a:r>
            <a:r>
              <a:rPr lang="en-US" altLang="zh-CN" dirty="0" smtClean="0"/>
              <a:t>L=4.</a:t>
            </a:r>
          </a:p>
          <a:p>
            <a:pPr lvl="1"/>
            <a:r>
              <a:rPr lang="zh-CN" altLang="en-US" dirty="0" smtClean="0"/>
              <a:t>第一列为</a:t>
            </a:r>
            <a:r>
              <a:rPr lang="zh-CN" altLang="en-US" dirty="0"/>
              <a:t>卷积编码器传入了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</a:t>
            </a:r>
            <a:r>
              <a:rPr lang="zh-CN" altLang="en-US" dirty="0" smtClean="0"/>
              <a:t>情况</a:t>
            </a:r>
            <a:endParaRPr lang="en-US" altLang="zh-CN" dirty="0"/>
          </a:p>
          <a:p>
            <a:pPr lvl="1"/>
            <a:r>
              <a:rPr lang="zh-CN" altLang="en-US" dirty="0" smtClean="0"/>
              <a:t>第二列为</a:t>
            </a:r>
            <a:r>
              <a:rPr lang="zh-CN" altLang="en-US" dirty="0"/>
              <a:t>卷积编码器只传入</a:t>
            </a:r>
            <a:r>
              <a:rPr lang="zh-CN" altLang="en-US" dirty="0" smtClean="0"/>
              <a:t>了</a:t>
            </a:r>
            <a:r>
              <a:rPr lang="en-US" altLang="zh-CN" dirty="0"/>
              <a:t>2</a:t>
            </a:r>
            <a:r>
              <a:rPr lang="zh-CN" altLang="en-US" dirty="0" smtClean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的情况</a:t>
            </a:r>
            <a:endParaRPr lang="en-US" altLang="zh-CN" dirty="0"/>
          </a:p>
          <a:p>
            <a:pPr lvl="1"/>
            <a:r>
              <a:rPr lang="zh-CN" altLang="en-US" dirty="0" smtClean="0"/>
              <a:t>第三列为</a:t>
            </a:r>
            <a:r>
              <a:rPr lang="zh-CN" altLang="en-US" dirty="0"/>
              <a:t>卷积编码器只传入</a:t>
            </a:r>
            <a:r>
              <a:rPr lang="zh-CN" altLang="en-US" dirty="0" smtClean="0"/>
              <a:t>了</a:t>
            </a:r>
            <a:r>
              <a:rPr lang="en-US" altLang="zh-CN" dirty="0"/>
              <a:t>3</a:t>
            </a:r>
            <a:r>
              <a:rPr lang="zh-CN" altLang="en-US" dirty="0" smtClean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的情况</a:t>
            </a:r>
            <a:endParaRPr lang="en-US" altLang="zh-CN" dirty="0"/>
          </a:p>
          <a:p>
            <a:pPr lvl="1"/>
            <a:r>
              <a:rPr lang="zh-CN" altLang="en-US" dirty="0" smtClean="0"/>
              <a:t>第四列为</a:t>
            </a:r>
            <a:r>
              <a:rPr lang="zh-CN" altLang="en-US" dirty="0"/>
              <a:t>卷积</a:t>
            </a:r>
            <a:r>
              <a:rPr lang="zh-CN" altLang="en-US" dirty="0" smtClean="0"/>
              <a:t>编码器传入了</a:t>
            </a:r>
            <a:r>
              <a:rPr lang="en-US" altLang="zh-CN" dirty="0"/>
              <a:t>4</a:t>
            </a:r>
            <a:r>
              <a:rPr lang="zh-CN" altLang="en-US" dirty="0" smtClean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的情况</a:t>
            </a:r>
            <a:endParaRPr lang="en-US" altLang="zh-CN" dirty="0"/>
          </a:p>
          <a:p>
            <a:r>
              <a:rPr lang="zh-CN" altLang="en-US" dirty="0" smtClean="0"/>
              <a:t>让卷积编码矩阵</a:t>
            </a:r>
            <a:r>
              <a:rPr lang="en-US" altLang="zh-CN" dirty="0" smtClean="0"/>
              <a:t>G</a:t>
            </a:r>
            <a:r>
              <a:rPr lang="zh-CN" altLang="en-US" dirty="0" smtClean="0"/>
              <a:t>左乘更新后的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矩阵，对</a:t>
            </a:r>
            <a:r>
              <a:rPr lang="zh-CN" altLang="en-US" dirty="0"/>
              <a:t>乘</a:t>
            </a:r>
            <a:r>
              <a:rPr lang="zh-CN" altLang="en-US" dirty="0" smtClean="0"/>
              <a:t>后的矩阵按</a:t>
            </a:r>
            <a:r>
              <a:rPr lang="zh-CN" altLang="en-US" dirty="0"/>
              <a:t>列向量组合得到结果</a:t>
            </a:r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29120130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650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卷积编码模块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70000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 smtClean="0"/>
                  <a:t>举例说明</a:t>
                </a:r>
                <a:r>
                  <a:rPr lang="en-US" altLang="zh-CN" dirty="0" smtClean="0"/>
                  <a:t>:</a:t>
                </a:r>
              </a:p>
              <a:p>
                <a:r>
                  <a:rPr lang="zh-CN" altLang="zh-CN" dirty="0"/>
                  <a:t>考虑编码效率为</a:t>
                </a:r>
                <a:r>
                  <a:rPr lang="en-US" altLang="zh-CN" dirty="0"/>
                  <a:t>1/3</a:t>
                </a:r>
                <a:r>
                  <a:rPr lang="zh-CN" altLang="zh-CN" dirty="0"/>
                  <a:t>时，生成矩阵为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对输入序列</a:t>
                </a:r>
                <a:r>
                  <a:rPr lang="en-US" altLang="zh-CN" dirty="0" smtClean="0"/>
                  <a:t>s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已经收尾处理过，长度为</a:t>
                </a:r>
                <a:r>
                  <a:rPr lang="en-US" altLang="zh-CN" dirty="0"/>
                  <a:t>L</a:t>
                </a:r>
                <a:r>
                  <a:rPr lang="zh-CN" altLang="zh-CN" dirty="0"/>
                  <a:t>，下标从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开始</a:t>
                </a:r>
                <a:r>
                  <a:rPr lang="en-US" altLang="zh-CN" dirty="0"/>
                  <a:t>)</a:t>
                </a:r>
                <a:r>
                  <a:rPr lang="zh-CN" altLang="en-US" dirty="0" smtClean="0"/>
                  <a:t>，</a:t>
                </a:r>
                <a:r>
                  <a:rPr lang="zh-CN" altLang="zh-CN" dirty="0" smtClean="0"/>
                  <a:t>生成</a:t>
                </a:r>
                <a:r>
                  <a:rPr lang="zh-CN" altLang="zh-CN" dirty="0"/>
                  <a:t>一个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×</a:t>
                </a:r>
                <a:r>
                  <a:rPr lang="en-US" altLang="zh-CN" dirty="0"/>
                  <a:t>L</a:t>
                </a:r>
                <a:r>
                  <a:rPr lang="zh-CN" altLang="zh-CN" dirty="0"/>
                  <a:t>的矩阵</a:t>
                </a:r>
                <a:r>
                  <a:rPr lang="en-US" altLang="zh-CN" dirty="0"/>
                  <a:t>S=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[3]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[4]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[3]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−2]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−3]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zh-CN" dirty="0"/>
                  <a:t>然后让</a:t>
                </a:r>
                <a:r>
                  <a:rPr lang="en-US" altLang="zh-CN" dirty="0"/>
                  <a:t>G</a:t>
                </a:r>
                <a:r>
                  <a:rPr lang="zh-CN" altLang="zh-CN" dirty="0"/>
                  <a:t>左乘</a:t>
                </a:r>
                <a:r>
                  <a:rPr lang="en-US" altLang="zh-CN" dirty="0"/>
                  <a:t>S</a:t>
                </a:r>
                <a:r>
                  <a:rPr lang="zh-CN" altLang="zh-CN" dirty="0"/>
                  <a:t>，就可以得到一个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×</a:t>
                </a:r>
                <a:r>
                  <a:rPr lang="en-US" altLang="zh-CN" dirty="0"/>
                  <a:t>L</a:t>
                </a:r>
                <a:r>
                  <a:rPr lang="zh-CN" altLang="zh-CN" dirty="0"/>
                  <a:t>的编码矩阵</a:t>
                </a:r>
                <a:r>
                  <a:rPr lang="en-US" altLang="zh-CN" dirty="0"/>
                  <a:t>D</a:t>
                </a:r>
                <a:r>
                  <a:rPr lang="zh-CN" altLang="zh-CN" dirty="0"/>
                  <a:t>，然后矩阵</a:t>
                </a:r>
                <a:r>
                  <a:rPr lang="en-US" altLang="zh-CN" dirty="0"/>
                  <a:t>D</a:t>
                </a:r>
                <a:r>
                  <a:rPr lang="zh-CN" altLang="zh-CN" dirty="0"/>
                  <a:t>的每一列就是每次卷积编码器的输出。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70000"/>
                <a:ext cx="8596668" cy="3880773"/>
              </a:xfrm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图示 3"/>
          <p:cNvGraphicFramePr/>
          <p:nvPr>
            <p:extLst/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565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电平映射模块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50376"/>
            <a:ext cx="8596668" cy="3880773"/>
          </a:xfrm>
        </p:spPr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卷积编码后的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电平映射模式</a:t>
            </a:r>
            <a:r>
              <a:rPr lang="en-US" altLang="zh-CN" dirty="0"/>
              <a:t>mode: 1:1bit/</a:t>
            </a:r>
            <a:r>
              <a:rPr lang="zh-CN" altLang="en-US" dirty="0"/>
              <a:t>符号   </a:t>
            </a:r>
            <a:r>
              <a:rPr lang="en-US" altLang="zh-CN" dirty="0"/>
              <a:t>2bit:</a:t>
            </a:r>
            <a:r>
              <a:rPr lang="zh-CN" altLang="en-US" dirty="0"/>
              <a:t>符号     </a:t>
            </a:r>
            <a:r>
              <a:rPr lang="en-US" altLang="zh-CN" dirty="0"/>
              <a:t>3bit:</a:t>
            </a:r>
            <a:r>
              <a:rPr lang="zh-CN" altLang="en-US" dirty="0"/>
              <a:t>符号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:</a:t>
            </a:r>
            <a:r>
              <a:rPr lang="zh-CN" altLang="en-US" dirty="0"/>
              <a:t>映射的电平符号序列</a:t>
            </a:r>
            <a:r>
              <a:rPr lang="en-US" altLang="zh-CN" dirty="0"/>
              <a:t>output</a:t>
            </a:r>
          </a:p>
          <a:p>
            <a:endParaRPr lang="en-US" altLang="zh-CN" dirty="0"/>
          </a:p>
          <a:p>
            <a:r>
              <a:rPr lang="zh-CN" altLang="en-US" dirty="0"/>
              <a:t>思路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G</a:t>
            </a:r>
            <a:r>
              <a:rPr lang="zh-CN" altLang="en-US" dirty="0"/>
              <a:t>代表从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2^bit-1</a:t>
            </a:r>
            <a:r>
              <a:rPr lang="zh-CN" altLang="en-US" dirty="0"/>
              <a:t>对应编号的电平值，将输入的序列每</a:t>
            </a:r>
            <a:r>
              <a:rPr lang="en-US" altLang="zh-CN" dirty="0"/>
              <a:t>mode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集合起来，查找对应的</a:t>
            </a:r>
            <a:r>
              <a:rPr lang="en-US" altLang="zh-CN" dirty="0"/>
              <a:t>G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电平与编码的对应关系见星座图</a:t>
            </a:r>
            <a:r>
              <a:rPr lang="en-US" altLang="zh-CN" dirty="0"/>
              <a:t>.</a:t>
            </a:r>
            <a:r>
              <a:rPr lang="en-US" altLang="zh-CN" dirty="0" err="1"/>
              <a:t>png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07713272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31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发端星座图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56066" y="1428304"/>
            <a:ext cx="11229942" cy="5612130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24898444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041119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1461</TotalTime>
  <Words>1289</Words>
  <Application>Microsoft Office PowerPoint</Application>
  <PresentationFormat>宽屏</PresentationFormat>
  <Paragraphs>225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第一次编程实验</vt:lpstr>
      <vt:lpstr>目录</vt:lpstr>
      <vt:lpstr>设计流程图</vt:lpstr>
      <vt:lpstr>分工</vt:lpstr>
      <vt:lpstr>模块解析</vt:lpstr>
      <vt:lpstr>卷积编码模块</vt:lpstr>
      <vt:lpstr>卷积编码模块</vt:lpstr>
      <vt:lpstr>电平映射模块</vt:lpstr>
      <vt:lpstr>发端星座图</vt:lpstr>
      <vt:lpstr>收端星座图</vt:lpstr>
      <vt:lpstr>信道模块</vt:lpstr>
      <vt:lpstr>CRC模块</vt:lpstr>
      <vt:lpstr>CRC模块</vt:lpstr>
      <vt:lpstr>凿孔模块</vt:lpstr>
      <vt:lpstr>判决模块</vt:lpstr>
      <vt:lpstr>判决模块</vt:lpstr>
      <vt:lpstr>判决模块</vt:lpstr>
      <vt:lpstr>PowerPoint 演示文稿</vt:lpstr>
      <vt:lpstr>分析和结果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 rui</dc:creator>
  <cp:lastModifiedBy>wangc</cp:lastModifiedBy>
  <cp:revision>115</cp:revision>
  <dcterms:created xsi:type="dcterms:W3CDTF">2019-10-15T14:25:56Z</dcterms:created>
  <dcterms:modified xsi:type="dcterms:W3CDTF">2019-10-21T14:59:15Z</dcterms:modified>
</cp:coreProperties>
</file>