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26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5909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05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1198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417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33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3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05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0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14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97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3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13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17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36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卷积编码模块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有限长</a:t>
            </a:r>
            <a:r>
              <a:rPr lang="en-US" altLang="zh-CN" dirty="0"/>
              <a:t>01</a:t>
            </a:r>
            <a:r>
              <a:rPr lang="zh-CN" altLang="en-US" dirty="0"/>
              <a:t>序列</a:t>
            </a:r>
            <a:r>
              <a:rPr lang="en-US" altLang="zh-CN" dirty="0"/>
              <a:t>input</a:t>
            </a:r>
          </a:p>
          <a:p>
            <a:pPr lvl="1"/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卷积编码效率</a:t>
            </a:r>
            <a:r>
              <a:rPr lang="en-US" altLang="zh-CN" dirty="0"/>
              <a:t>eff: 2</a:t>
            </a:r>
            <a:r>
              <a:rPr lang="zh-CN" altLang="en-US" dirty="0"/>
              <a:t>代表</a:t>
            </a:r>
            <a:r>
              <a:rPr lang="en-US" altLang="zh-CN" dirty="0"/>
              <a:t>1/2,3</a:t>
            </a:r>
            <a:r>
              <a:rPr lang="zh-CN" altLang="en-US" dirty="0"/>
              <a:t>代表</a:t>
            </a:r>
            <a:r>
              <a:rPr lang="en-US" altLang="zh-CN" dirty="0"/>
              <a:t>1/3</a:t>
            </a:r>
          </a:p>
          <a:p>
            <a:pPr lvl="1"/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收尾</a:t>
            </a:r>
            <a:r>
              <a:rPr lang="en-US" altLang="zh-CN" dirty="0"/>
              <a:t>tail  1</a:t>
            </a:r>
            <a:r>
              <a:rPr lang="zh-CN" altLang="en-US" dirty="0"/>
              <a:t>代表收尾，</a:t>
            </a:r>
            <a:r>
              <a:rPr lang="en-US" altLang="zh-CN" dirty="0"/>
              <a:t>0</a:t>
            </a:r>
            <a:r>
              <a:rPr lang="zh-CN" altLang="en-US" dirty="0"/>
              <a:t>代表不收尾</a:t>
            </a:r>
            <a:r>
              <a:rPr lang="en-US" altLang="zh-CN" dirty="0"/>
              <a:t>:</a:t>
            </a:r>
          </a:p>
          <a:p>
            <a:r>
              <a:rPr lang="zh-CN" altLang="en-US" dirty="0" smtClean="0"/>
              <a:t>输出</a:t>
            </a:r>
            <a:r>
              <a:rPr lang="en-US" altLang="zh-CN" dirty="0"/>
              <a:t>:</a:t>
            </a:r>
            <a:r>
              <a:rPr lang="zh-CN" altLang="en-US" dirty="0"/>
              <a:t>有限长</a:t>
            </a:r>
            <a:r>
              <a:rPr lang="en-US" altLang="zh-CN" dirty="0"/>
              <a:t>01</a:t>
            </a:r>
            <a:r>
              <a:rPr lang="zh-CN" altLang="en-US" dirty="0"/>
              <a:t>序列</a:t>
            </a:r>
            <a:r>
              <a:rPr lang="en-US" altLang="zh-CN" dirty="0" smtClean="0"/>
              <a:t>output</a:t>
            </a:r>
          </a:p>
          <a:p>
            <a:endParaRPr lang="en-US" altLang="zh-CN" dirty="0"/>
          </a:p>
          <a:p>
            <a:r>
              <a:rPr lang="zh-CN" altLang="en-US" dirty="0" smtClean="0"/>
              <a:t>思路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定义输入</a:t>
            </a:r>
            <a:r>
              <a:rPr lang="en-US" altLang="zh-CN" dirty="0" smtClean="0"/>
              <a:t>input</a:t>
            </a:r>
            <a:r>
              <a:rPr lang="en-US" altLang="zh-CN" dirty="0"/>
              <a:t>=[</a:t>
            </a:r>
            <a:r>
              <a:rPr lang="en-US" altLang="zh-CN" dirty="0" smtClean="0"/>
              <a:t>1,1,0,0];</a:t>
            </a:r>
            <a:r>
              <a:rPr lang="zh-CN" altLang="en-US" dirty="0" smtClean="0"/>
              <a:t>将其写成</a:t>
            </a:r>
            <a:r>
              <a:rPr lang="en-US" altLang="zh-CN" dirty="0" smtClean="0"/>
              <a:t>[0,0,0,1;0,0,1,1;0,1,1,0;1,1,0,0;]</a:t>
            </a:r>
            <a:r>
              <a:rPr lang="zh-CN" altLang="en-US" dirty="0"/>
              <a:t>的</a:t>
            </a:r>
            <a:r>
              <a:rPr lang="zh-CN" altLang="en-US" dirty="0" smtClean="0"/>
              <a:t>形式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其中最后一行是输入，即为卷积编码器传入了</a:t>
            </a:r>
            <a:r>
              <a:rPr lang="en-US" altLang="zh-CN" dirty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的情况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第三行是</a:t>
            </a:r>
            <a:r>
              <a:rPr lang="zh-CN" altLang="en-US" dirty="0" smtClean="0"/>
              <a:t>取</a:t>
            </a:r>
            <a:r>
              <a:rPr lang="en-US" altLang="zh-CN" dirty="0" smtClean="0"/>
              <a:t>{0</a:t>
            </a:r>
            <a:r>
              <a:rPr lang="en-US" altLang="zh-CN" dirty="0"/>
              <a:t>,</a:t>
            </a:r>
            <a:r>
              <a:rPr lang="en-US" altLang="zh-CN" dirty="0" smtClean="0"/>
              <a:t>[1,1,0]}</a:t>
            </a:r>
            <a:r>
              <a:rPr lang="zh-CN" altLang="en-US" dirty="0" smtClean="0"/>
              <a:t>，即为卷积编码器只传入了</a:t>
            </a:r>
            <a:r>
              <a:rPr lang="en-US" altLang="zh-CN" dirty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的情况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第二行是取</a:t>
            </a:r>
            <a:r>
              <a:rPr lang="en-US" altLang="zh-CN" dirty="0" smtClean="0"/>
              <a:t>{0,0,[1,1]}</a:t>
            </a:r>
            <a:r>
              <a:rPr lang="zh-CN" altLang="en-US" dirty="0" smtClean="0"/>
              <a:t>，即为卷积编码器只传入了</a:t>
            </a:r>
            <a:r>
              <a:rPr lang="en-US" altLang="zh-CN" dirty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的情况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第一行</a:t>
            </a:r>
            <a:r>
              <a:rPr lang="zh-CN" altLang="en-US" dirty="0"/>
              <a:t>是取</a:t>
            </a:r>
            <a:r>
              <a:rPr lang="en-US" altLang="zh-CN" dirty="0"/>
              <a:t>{</a:t>
            </a:r>
            <a:r>
              <a:rPr lang="en-US" altLang="zh-CN" dirty="0" smtClean="0"/>
              <a:t>0,0,0,[1</a:t>
            </a:r>
            <a:r>
              <a:rPr lang="en-US" altLang="zh-CN" dirty="0"/>
              <a:t>]}</a:t>
            </a:r>
            <a:r>
              <a:rPr lang="zh-CN" altLang="en-US" dirty="0"/>
              <a:t>，即为卷积编码器只传入</a:t>
            </a:r>
            <a:r>
              <a:rPr lang="zh-CN" altLang="en-US" dirty="0" smtClean="0"/>
              <a:t>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的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zh-CN" altLang="en-US" dirty="0" smtClean="0"/>
              <a:t>对应的卷积编码矩阵为</a:t>
            </a:r>
            <a:r>
              <a:rPr lang="en-US" altLang="zh-CN" dirty="0" smtClean="0"/>
              <a:t>G</a:t>
            </a:r>
            <a:r>
              <a:rPr lang="en-US" altLang="zh-CN" dirty="0"/>
              <a:t>=[1,0,1;1,1,1</a:t>
            </a:r>
            <a:r>
              <a:rPr lang="en-US" altLang="zh-CN" dirty="0" smtClean="0"/>
              <a:t>];G*input</a:t>
            </a:r>
            <a:r>
              <a:rPr lang="en-US" altLang="zh-CN" dirty="0"/>
              <a:t>=[1,1,1;1,0,0];</a:t>
            </a:r>
          </a:p>
          <a:p>
            <a:r>
              <a:rPr lang="en-US" altLang="zh-CN" dirty="0"/>
              <a:t> </a:t>
            </a:r>
            <a:r>
              <a:rPr lang="zh-CN" altLang="en-US" dirty="0" smtClean="0"/>
              <a:t>按</a:t>
            </a:r>
            <a:r>
              <a:rPr lang="zh-CN" altLang="en-US" dirty="0"/>
              <a:t>列向量组合得到</a:t>
            </a:r>
            <a:r>
              <a:rPr lang="zh-CN" altLang="en-US" dirty="0" smtClean="0"/>
              <a:t>结果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8650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电平映射模块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50376"/>
            <a:ext cx="8596668" cy="3880773"/>
          </a:xfrm>
        </p:spPr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卷积编码后的</a:t>
            </a:r>
            <a:r>
              <a:rPr lang="en-US" altLang="zh-CN" dirty="0"/>
              <a:t>01</a:t>
            </a:r>
            <a:r>
              <a:rPr lang="zh-CN" altLang="en-US" dirty="0"/>
              <a:t>序列</a:t>
            </a:r>
            <a:r>
              <a:rPr lang="en-US" altLang="zh-CN" dirty="0"/>
              <a:t>input</a:t>
            </a:r>
          </a:p>
          <a:p>
            <a:pPr lvl="1"/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电平映射模式</a:t>
            </a:r>
            <a:r>
              <a:rPr lang="en-US" altLang="zh-CN" dirty="0"/>
              <a:t>mode: 1:1bit/</a:t>
            </a:r>
            <a:r>
              <a:rPr lang="zh-CN" altLang="en-US" dirty="0"/>
              <a:t>符号   </a:t>
            </a:r>
            <a:r>
              <a:rPr lang="en-US" altLang="zh-CN" dirty="0"/>
              <a:t>2bit:</a:t>
            </a:r>
            <a:r>
              <a:rPr lang="zh-CN" altLang="en-US" dirty="0"/>
              <a:t>符号     </a:t>
            </a:r>
            <a:r>
              <a:rPr lang="en-US" altLang="zh-CN" dirty="0"/>
              <a:t>3bit:</a:t>
            </a:r>
            <a:r>
              <a:rPr lang="zh-CN" altLang="en-US" dirty="0"/>
              <a:t>符号</a:t>
            </a:r>
          </a:p>
          <a:p>
            <a:r>
              <a:rPr lang="zh-CN" altLang="en-US" dirty="0" smtClean="0"/>
              <a:t>输出</a:t>
            </a:r>
            <a:r>
              <a:rPr lang="en-US" altLang="zh-CN" dirty="0"/>
              <a:t>:</a:t>
            </a:r>
            <a:r>
              <a:rPr lang="zh-CN" altLang="en-US" dirty="0"/>
              <a:t>映射的电平符号序列</a:t>
            </a:r>
            <a:r>
              <a:rPr lang="en-US" altLang="zh-CN" dirty="0" smtClean="0"/>
              <a:t>output</a:t>
            </a:r>
          </a:p>
          <a:p>
            <a:endParaRPr lang="en-US" altLang="zh-CN" dirty="0"/>
          </a:p>
          <a:p>
            <a:r>
              <a:rPr lang="zh-CN" altLang="en-US" dirty="0" smtClean="0"/>
              <a:t>思路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G</a:t>
            </a:r>
            <a:r>
              <a:rPr lang="zh-CN" altLang="en-US" dirty="0"/>
              <a:t>代表从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2^bit-1</a:t>
            </a:r>
            <a:r>
              <a:rPr lang="zh-CN" altLang="en-US" dirty="0"/>
              <a:t>对应编号的电平值，将输入的序列每</a:t>
            </a:r>
            <a:r>
              <a:rPr lang="en-US" altLang="zh-CN" dirty="0"/>
              <a:t>mode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集合起来，查找对应的</a:t>
            </a:r>
            <a:r>
              <a:rPr lang="en-US" altLang="zh-CN" dirty="0"/>
              <a:t>G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电平</a:t>
            </a:r>
            <a:r>
              <a:rPr lang="zh-CN" altLang="en-US" dirty="0"/>
              <a:t>与编码的对应关系见星座图</a:t>
            </a:r>
            <a:r>
              <a:rPr lang="en-US" altLang="zh-CN" dirty="0"/>
              <a:t>.</a:t>
            </a:r>
            <a:r>
              <a:rPr lang="en-US" altLang="zh-CN" dirty="0" err="1"/>
              <a:t>png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3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发端星座图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56066" y="1428304"/>
            <a:ext cx="11229942" cy="56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收端星座图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0816" y="1074692"/>
            <a:ext cx="12384001" cy="618886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91597" y="4918229"/>
            <a:ext cx="5211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3200" dirty="0" smtClean="0"/>
              <a:t>Φ</a:t>
            </a:r>
            <a:r>
              <a:rPr lang="en-US" altLang="zh-CN" sz="3200" dirty="0" smtClean="0"/>
              <a:t>=π/6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σ=0.1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467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信道模块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电平映射后的符号序列</a:t>
            </a:r>
            <a:r>
              <a:rPr lang="en-US" altLang="zh-CN" dirty="0" smtClean="0"/>
              <a:t>input</a:t>
            </a:r>
            <a:endParaRPr lang="en-US" altLang="zh-CN" dirty="0"/>
          </a:p>
          <a:p>
            <a:pPr lvl="1"/>
            <a:r>
              <a:rPr lang="en-US" altLang="zh-CN" dirty="0" smtClean="0"/>
              <a:t>2. </a:t>
            </a:r>
            <a:r>
              <a:rPr lang="en-US" altLang="zh-CN" dirty="0"/>
              <a:t>mode: 1</a:t>
            </a:r>
            <a:r>
              <a:rPr lang="zh-CN" altLang="en-US" dirty="0"/>
              <a:t>表示场景</a:t>
            </a:r>
            <a:r>
              <a:rPr lang="en-US" altLang="zh-CN" dirty="0"/>
              <a:t>1:</a:t>
            </a:r>
            <a:r>
              <a:rPr lang="zh-CN" altLang="en-US" dirty="0"/>
              <a:t>即依次通信过程中</a:t>
            </a:r>
            <a:r>
              <a:rPr lang="en-US" altLang="zh-CN" dirty="0"/>
              <a:t>φ</a:t>
            </a:r>
            <a:r>
              <a:rPr lang="zh-CN" altLang="en-US" dirty="0"/>
              <a:t>不变，每次通信有独立的</a:t>
            </a:r>
            <a:r>
              <a:rPr lang="en-US" altLang="zh-CN" dirty="0" smtClean="0"/>
              <a:t>φ;2</a:t>
            </a:r>
            <a:r>
              <a:rPr lang="zh-CN" altLang="en-US" dirty="0"/>
              <a:t>表示场景</a:t>
            </a:r>
            <a:r>
              <a:rPr lang="en-US" altLang="zh-CN" dirty="0"/>
              <a:t>2:</a:t>
            </a:r>
            <a:r>
              <a:rPr lang="zh-CN" altLang="en-US" dirty="0" smtClean="0"/>
              <a:t>即</a:t>
            </a:r>
            <a:r>
              <a:rPr lang="zh-CN" altLang="en-US" dirty="0"/>
              <a:t>在</a:t>
            </a:r>
            <a:r>
              <a:rPr lang="zh-CN" altLang="en-US" dirty="0" smtClean="0"/>
              <a:t>一</a:t>
            </a:r>
            <a:r>
              <a:rPr lang="zh-CN" altLang="en-US" dirty="0"/>
              <a:t>次通信过程中，每次信道使用</a:t>
            </a:r>
            <a:r>
              <a:rPr lang="en-US" altLang="zh-CN" dirty="0"/>
              <a:t>φ</a:t>
            </a:r>
            <a:r>
              <a:rPr lang="zh-CN" altLang="en-US" dirty="0"/>
              <a:t>均独立变化</a:t>
            </a:r>
          </a:p>
          <a:p>
            <a:pPr lvl="1"/>
            <a:r>
              <a:rPr lang="en-US" altLang="zh-CN" dirty="0" smtClean="0"/>
              <a:t>3. </a:t>
            </a:r>
            <a:r>
              <a:rPr lang="en-US" altLang="zh-CN" dirty="0"/>
              <a:t>theta: </a:t>
            </a:r>
            <a:r>
              <a:rPr lang="zh-CN" altLang="en-US" dirty="0"/>
              <a:t>即</a:t>
            </a:r>
            <a:r>
              <a:rPr lang="en-US" altLang="zh-CN" dirty="0"/>
              <a:t>θ</a:t>
            </a:r>
            <a:r>
              <a:rPr lang="zh-CN" altLang="en-US" dirty="0"/>
              <a:t>，收发端已知参数</a:t>
            </a:r>
          </a:p>
          <a:p>
            <a:pPr lvl="1"/>
            <a:r>
              <a:rPr lang="en-US" altLang="zh-CN" dirty="0" smtClean="0"/>
              <a:t>4. sigma</a:t>
            </a:r>
            <a:r>
              <a:rPr lang="en-US" altLang="zh-CN" dirty="0"/>
              <a:t>: </a:t>
            </a:r>
            <a:r>
              <a:rPr lang="zh-CN" altLang="en-US" dirty="0"/>
              <a:t>即</a:t>
            </a:r>
            <a:r>
              <a:rPr lang="en-US" altLang="zh-CN" dirty="0"/>
              <a:t>σ</a:t>
            </a:r>
            <a:r>
              <a:rPr lang="zh-CN" altLang="en-US" dirty="0"/>
              <a:t>，收发端已知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输出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经</a:t>
            </a:r>
            <a:r>
              <a:rPr lang="en-US" altLang="zh-CN" dirty="0"/>
              <a:t>y=</a:t>
            </a:r>
            <a:r>
              <a:rPr lang="en-US" altLang="zh-CN" dirty="0" err="1"/>
              <a:t>xexp</a:t>
            </a:r>
            <a:r>
              <a:rPr lang="en-US" altLang="zh-CN" dirty="0"/>
              <a:t>(j</a:t>
            </a:r>
            <a:r>
              <a:rPr lang="el-GR" altLang="zh-CN" dirty="0"/>
              <a:t>φ)+</a:t>
            </a:r>
            <a:r>
              <a:rPr lang="en-US" altLang="zh-CN" dirty="0" smtClean="0"/>
              <a:t>n</a:t>
            </a:r>
            <a:r>
              <a:rPr lang="zh-CN" altLang="en-US" dirty="0" smtClean="0"/>
              <a:t>变换后的信号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。其中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φ~U</a:t>
            </a:r>
            <a:r>
              <a:rPr lang="en-US" altLang="zh-CN" dirty="0" smtClean="0"/>
              <a:t>(0,theta)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是复高斯噪声。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2.phi: </a:t>
            </a:r>
            <a:r>
              <a:rPr lang="zh-CN" altLang="en-US" dirty="0" smtClean="0"/>
              <a:t>即</a:t>
            </a:r>
            <a:r>
              <a:rPr lang="en-US" altLang="zh-CN" dirty="0" smtClean="0"/>
              <a:t>φ</a:t>
            </a:r>
            <a:r>
              <a:rPr lang="zh-CN" altLang="en-US" dirty="0" smtClean="0"/>
              <a:t>，考虑有种情况下</a:t>
            </a:r>
            <a:r>
              <a:rPr lang="en-US" altLang="zh-CN" dirty="0" smtClean="0"/>
              <a:t>φ</a:t>
            </a:r>
            <a:r>
              <a:rPr lang="zh-CN" altLang="en-US" dirty="0" smtClean="0"/>
              <a:t>已知。根据</a:t>
            </a:r>
            <a:r>
              <a:rPr lang="en-US" altLang="zh-CN" dirty="0" smtClean="0"/>
              <a:t>mode</a:t>
            </a:r>
            <a:r>
              <a:rPr lang="zh-CN" altLang="en-US" dirty="0" smtClean="0"/>
              <a:t>的不同，</a:t>
            </a:r>
            <a:r>
              <a:rPr lang="en-US" altLang="zh-CN" dirty="0" smtClean="0"/>
              <a:t>φ</a:t>
            </a:r>
            <a:r>
              <a:rPr lang="zh-CN" altLang="en-US" dirty="0" smtClean="0"/>
              <a:t>可能是一串相同的值，也可能是一串不同的值。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9231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95</TotalTime>
  <Words>396</Words>
  <Application>Microsoft Office PowerPoint</Application>
  <PresentationFormat>宽屏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方正姚体</vt:lpstr>
      <vt:lpstr>华文新魏</vt:lpstr>
      <vt:lpstr>Arial</vt:lpstr>
      <vt:lpstr>Trebuchet MS</vt:lpstr>
      <vt:lpstr>Wingdings 3</vt:lpstr>
      <vt:lpstr>平面</vt:lpstr>
      <vt:lpstr>PowerPoint 演示文稿</vt:lpstr>
      <vt:lpstr>卷积编码模块</vt:lpstr>
      <vt:lpstr>电平映射模块</vt:lpstr>
      <vt:lpstr>发端星座图</vt:lpstr>
      <vt:lpstr>收端星座图</vt:lpstr>
      <vt:lpstr>信道模块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zeng rui</dc:creator>
  <cp:lastModifiedBy>zeng rui</cp:lastModifiedBy>
  <cp:revision>30</cp:revision>
  <dcterms:created xsi:type="dcterms:W3CDTF">2019-10-15T14:25:56Z</dcterms:created>
  <dcterms:modified xsi:type="dcterms:W3CDTF">2019-10-18T16:24:44Z</dcterms:modified>
</cp:coreProperties>
</file>