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5" r:id="rId10"/>
    <p:sldId id="268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3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267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3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5909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305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1198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417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433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93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05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20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142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97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339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11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131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17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340BC-220D-458C-8A54-D798291E717C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369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486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凿孔模块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在传送数据时，由于对信道的使用次数有限制，有时会出现数据传送不完的情况，此时需要在待传送的数据中凿孔，即删去部分比特，以满足传送的需要。</a:t>
            </a:r>
            <a:endParaRPr lang="en-US" altLang="zh-CN" dirty="0"/>
          </a:p>
          <a:p>
            <a:r>
              <a:rPr lang="zh-CN" altLang="en-US" dirty="0"/>
              <a:t>凿孔会损失部分信息，但由于是对卷积后的信息序列凿孔，本身序列就有冗余，因此仍然可以恢复出原序列</a:t>
            </a:r>
            <a:endParaRPr lang="en-US" altLang="zh-CN" dirty="0"/>
          </a:p>
          <a:p>
            <a:r>
              <a:rPr lang="zh-CN" altLang="en-US" dirty="0"/>
              <a:t>每隔同样的距离凿掉一个点，这样更能够根据前后的信息恢复出原序列，隔多少距离则由使用信道次数的要求来决定</a:t>
            </a:r>
            <a:endParaRPr lang="en-US" altLang="zh-CN" dirty="0"/>
          </a:p>
          <a:p>
            <a:r>
              <a:rPr lang="zh-CN" altLang="en-US" dirty="0"/>
              <a:t>收端和发端都已知在哪里凿了孔，收端在收到序列进行维特比译码时，被凿孔的位置是</a:t>
            </a:r>
            <a:r>
              <a:rPr lang="en-US" altLang="zh-CN" dirty="0"/>
              <a:t>0</a:t>
            </a:r>
            <a:r>
              <a:rPr lang="zh-CN" altLang="en-US" dirty="0"/>
              <a:t>或者</a:t>
            </a:r>
            <a:r>
              <a:rPr lang="en-US" altLang="zh-CN" dirty="0"/>
              <a:t>1</a:t>
            </a:r>
            <a:r>
              <a:rPr lang="zh-CN" altLang="en-US"/>
              <a:t>的可能性相同，不计入权重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4019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译码器模块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01867" y="1270000"/>
                <a:ext cx="9714899" cy="490274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未知</a:t>
                </a:r>
                <a:r>
                  <a:rPr lang="en-US" altLang="zh-CN" dirty="0"/>
                  <a:t>φ</a:t>
                </a:r>
                <a:r>
                  <a:rPr lang="zh-CN" altLang="en-US" dirty="0"/>
                  <a:t>，每次信道使用的</a:t>
                </a:r>
                <a:r>
                  <a:rPr lang="en-US" altLang="zh-CN" dirty="0"/>
                  <a:t>φ</a:t>
                </a:r>
                <a:r>
                  <a:rPr lang="zh-CN" altLang="en-US" dirty="0"/>
                  <a:t>均独立变化 </a:t>
                </a:r>
                <a:r>
                  <a:rPr lang="en-US" altLang="zh-CN" dirty="0"/>
                  <a:t>:</a:t>
                </a:r>
              </a:p>
              <a:p>
                <a:pPr lvl="1"/>
                <a:r>
                  <a:rPr lang="zh-CN" altLang="en-US" dirty="0"/>
                  <a:t>采取极大似然准则下的后验概率译码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dirty="0"/>
                  <a:t>在给定</a:t>
                </a:r>
                <a:r>
                  <a:rPr lang="en-US" altLang="zh-CN" dirty="0"/>
                  <a:t>φ</a:t>
                </a:r>
                <a:r>
                  <a:rPr lang="zh-CN" altLang="en-US" dirty="0"/>
                  <a:t>的情况下，则只需将许用电平</a:t>
                </a:r>
                <a:r>
                  <a:rPr lang="en-US" altLang="zh-CN" dirty="0"/>
                  <a:t>xi</a:t>
                </a:r>
                <a:r>
                  <a:rPr lang="zh-CN" altLang="en-US" dirty="0"/>
                  <a:t>旋转</a:t>
                </a:r>
                <a:r>
                  <a:rPr lang="en-US" altLang="zh-CN" dirty="0"/>
                  <a:t>φ</a:t>
                </a:r>
                <a:r>
                  <a:rPr lang="zh-CN" altLang="en-US" dirty="0"/>
                  <a:t>得到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</m:sup>
                    </m:sSup>
                  </m:oMath>
                </a14:m>
                <a:r>
                  <a:rPr lang="zh-CN" altLang="en-US" dirty="0"/>
                  <a:t>得到等效的许用电平便可以消除其影响，因此只需考虑高斯噪声</a:t>
                </a:r>
                <a:r>
                  <a:rPr lang="en-US" altLang="zh-CN" dirty="0"/>
                  <a:t>n</a:t>
                </a:r>
              </a:p>
              <a:p>
                <a:pPr lvl="1"/>
                <a:r>
                  <a:rPr lang="zh-CN" altLang="en-US" dirty="0"/>
                  <a:t>接收到的电平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是由等效许用电平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𝑥𝑖</m:t>
                    </m:r>
                    <m:sSup>
                      <m:sSupPr>
                        <m:ctrlPr>
                          <a:rPr lang="zh-CN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dirty="0"/>
                  <a:t>n</a:t>
                </a:r>
                <a:r>
                  <a:rPr lang="zh-CN" altLang="en-US" dirty="0"/>
                  <a:t>得到的概率密度为</a:t>
                </a:r>
                <a:r>
                  <a:rPr lang="en-US" altLang="zh-CN" dirty="0"/>
                  <a:t>f(</a:t>
                </a:r>
                <a:r>
                  <a:rPr lang="en-US" altLang="zh-CN" dirty="0" err="1"/>
                  <a:t>φ|y,xi</a:t>
                </a:r>
                <a:r>
                  <a:rPr lang="zh-CN" altLang="en-US" dirty="0"/>
                  <a:t>）</a:t>
                </a:r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𝑥𝑖</m:t>
                                        </m:r>
                                        <m:sSup>
                                          <m:sSupPr>
                                            <m:ctrlPr>
                                              <a:rPr lang="zh-CN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，因此去掉常数系数，用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φ</a:t>
                </a:r>
                <a:r>
                  <a:rPr lang="zh-CN" altLang="en-US" dirty="0"/>
                  <a:t>，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）</a:t>
                </a:r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𝑥𝑖</m:t>
                                    </m:r>
                                    <m:sSup>
                                      <m:sSup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zh-CN" altLang="en-US" dirty="0"/>
                  <a:t>作为其概率密度的一个衡量标准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dirty="0"/>
                  <a:t>由于</a:t>
                </a:r>
                <a:r>
                  <a:rPr lang="en-US" altLang="zh-CN" dirty="0"/>
                  <a:t>φ</a:t>
                </a:r>
                <a:r>
                  <a:rPr lang="zh-CN" altLang="en-US" dirty="0"/>
                  <a:t>服从（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θ</a:t>
                </a:r>
                <a:r>
                  <a:rPr lang="zh-CN" altLang="en-US" dirty="0"/>
                  <a:t>）的均匀分布，在其中取值概率均等，因此只需将上述的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φ</a:t>
                </a:r>
                <a:r>
                  <a:rPr lang="zh-CN" altLang="en-US" dirty="0"/>
                  <a:t>，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）从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θ</a:t>
                </a:r>
                <a:r>
                  <a:rPr lang="zh-CN" altLang="en-US" dirty="0"/>
                  <a:t>进行积分，便可得到接收到的电平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是由等效许用电平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𝑥𝑖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dirty="0"/>
                  <a:t>n</a:t>
                </a:r>
                <a:r>
                  <a:rPr lang="zh-CN" altLang="en-US" dirty="0"/>
                  <a:t>得到的概率的一个有效度量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（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）。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（"/>
                        <m:endChr m:val="）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  <m:e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𝑥𝑖</m:t>
                                </m:r>
                                <m:sSup>
                                  <m:s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 </m:t>
                    </m:r>
                  </m:oMath>
                </a14:m>
                <a:r>
                  <a:rPr lang="zh-CN" altLang="en-US" dirty="0"/>
                  <a:t> 我们可以根据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（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） 这一指标进行软硬判决，通过</a:t>
                </a:r>
                <a:r>
                  <a:rPr lang="en-US" altLang="zh-CN" dirty="0" err="1"/>
                  <a:t>matlab</a:t>
                </a:r>
                <a:r>
                  <a:rPr lang="zh-CN" altLang="en-US" dirty="0"/>
                  <a:t>进行数值计算上式并不困难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1867" y="1270000"/>
                <a:ext cx="9714899" cy="4902740"/>
              </a:xfrm>
              <a:blipFill>
                <a:blip r:embed="rId2"/>
                <a:stretch>
                  <a:fillRect l="-188" t="-870" r="-2447" b="-5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8744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译码器模块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0" y="1270000"/>
                <a:ext cx="10713756" cy="490274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未知</a:t>
                </a:r>
                <a:r>
                  <a:rPr lang="en-US" altLang="zh-CN" dirty="0"/>
                  <a:t>φ</a:t>
                </a:r>
                <a:r>
                  <a:rPr lang="zh-CN" altLang="en-US" dirty="0"/>
                  <a:t>，且一次通信过程中的</a:t>
                </a:r>
                <a:r>
                  <a:rPr lang="en-US" altLang="zh-CN" dirty="0"/>
                  <a:t>φ</a:t>
                </a:r>
                <a:r>
                  <a:rPr lang="zh-CN" altLang="en-US" dirty="0"/>
                  <a:t>是独立的</a:t>
                </a:r>
                <a:r>
                  <a:rPr lang="en-US" altLang="zh-CN" dirty="0"/>
                  <a:t>:</a:t>
                </a:r>
              </a:p>
              <a:p>
                <a:pPr lvl="1"/>
                <a:r>
                  <a:rPr lang="zh-CN" altLang="en-US" dirty="0"/>
                  <a:t>需要首先对</a:t>
                </a:r>
                <a:r>
                  <a:rPr lang="en-US" altLang="zh-CN" dirty="0"/>
                  <a:t>φ</a:t>
                </a:r>
                <a:r>
                  <a:rPr lang="zh-CN" altLang="en-US" dirty="0"/>
                  <a:t>进行估计，利用最大似然准则算出一个最概然的</a:t>
                </a:r>
                <a:r>
                  <a:rPr lang="en-US" altLang="zh-CN" dirty="0"/>
                  <a:t>φ</a:t>
                </a:r>
                <a:r>
                  <a:rPr lang="zh-CN" altLang="en-US" dirty="0"/>
                  <a:t>，将问题转化为</a:t>
                </a:r>
                <a:r>
                  <a:rPr lang="en-US" altLang="zh-CN" dirty="0"/>
                  <a:t>φ</a:t>
                </a:r>
                <a:r>
                  <a:rPr lang="zh-CN" altLang="en-US" dirty="0"/>
                  <a:t>已知的情况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dirty="0"/>
                  <a:t>在给定</a:t>
                </a:r>
                <a:r>
                  <a:rPr lang="en-US" altLang="zh-CN" dirty="0"/>
                  <a:t>φ</a:t>
                </a:r>
                <a:r>
                  <a:rPr lang="zh-CN" altLang="en-US" dirty="0"/>
                  <a:t>，和发送符号为</a:t>
                </a:r>
                <a:r>
                  <a:rPr lang="en-US" altLang="zh-CN" dirty="0"/>
                  <a:t>xi</a:t>
                </a:r>
                <a:r>
                  <a:rPr lang="zh-CN" altLang="en-US" dirty="0"/>
                  <a:t>的情况下收到一个符号</a:t>
                </a:r>
                <a:r>
                  <a:rPr lang="en-US" altLang="zh-CN" dirty="0" err="1"/>
                  <a:t>yk</a:t>
                </a:r>
                <a:r>
                  <a:rPr lang="zh-CN" altLang="en-US" dirty="0"/>
                  <a:t>的后验概率密度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𝑦𝑘</m:t>
                        </m:r>
                      </m: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𝑥𝑖</m:t>
                        </m:r>
                      </m:e>
                    </m:d>
                  </m:oMath>
                </a14:m>
                <a:r>
                  <a:rPr lang="en-US" altLang="zh-CN" dirty="0"/>
                  <a:t>=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𝑥𝑖</m:t>
                                        </m:r>
                                        <m:sSup>
                                          <m:sSupPr>
                                            <m:ctrlPr>
                                              <a:rPr lang="zh-CN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，用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（</a:t>
                </a:r>
                <a:r>
                  <a:rPr lang="en-US" altLang="zh-CN" dirty="0" err="1"/>
                  <a:t>φ,i,k</a:t>
                </a:r>
                <a:r>
                  <a:rPr lang="zh-CN" altLang="en-US" dirty="0"/>
                  <a:t>）</a:t>
                </a:r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𝑥𝑖</m:t>
                                    </m:r>
                                    <m:sSup>
                                      <m:sSup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zh-CN" altLang="en-US" dirty="0"/>
                  <a:t>作为其概率密度的一个衡量标准。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dirty="0"/>
                  <a:t>由于</a:t>
                </a:r>
                <a:r>
                  <a:rPr lang="en-US" altLang="zh-CN" dirty="0"/>
                  <a:t>f(</a:t>
                </a:r>
                <a:r>
                  <a:rPr lang="en-US" altLang="zh-CN" dirty="0" err="1"/>
                  <a:t>yk|φ</a:t>
                </a:r>
                <a:r>
                  <a:rPr lang="en-US" altLang="zh-CN" dirty="0"/>
                  <a:t>)=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𝑦𝑘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𝑥𝑖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因此</a:t>
                </a:r>
                <a:r>
                  <a:rPr lang="en-US" altLang="zh-CN" dirty="0"/>
                  <a:t>d’(</a:t>
                </a:r>
                <a:r>
                  <a:rPr lang="en-US" altLang="zh-CN" dirty="0" err="1"/>
                  <a:t>φ,k</a:t>
                </a:r>
                <a:r>
                  <a:rPr lang="en-US" altLang="zh-CN" dirty="0"/>
                  <a:t>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𝑒𝑥𝑝</m:t>
                            </m:r>
                          </m:fName>
                          <m:e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𝑦𝑘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𝑥𝑖</m:t>
                                        </m:r>
                                        <m:sSup>
                                          <m:sSupPr>
                                            <m:ctrlPr>
                                              <a:rPr lang="zh-CN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  <m:r>
                      <a:rPr lang="zh-CN" altLang="en-US" i="1">
                        <a:latin typeface="Cambria Math" panose="02040503050406030204" pitchFamily="18" charset="0"/>
                      </a:rPr>
                      <m:t>可以</m:t>
                    </m:r>
                  </m:oMath>
                </a14:m>
                <a:r>
                  <a:rPr lang="zh-CN" altLang="en-US" dirty="0"/>
                  <a:t>衡量</a:t>
                </a:r>
                <a:r>
                  <a:rPr lang="en-US" altLang="zh-CN" dirty="0"/>
                  <a:t>f(yk|φ)</a:t>
                </a:r>
                <a:r>
                  <a:rPr lang="zh-CN" altLang="en-US" dirty="0"/>
                  <a:t>，即在接受符号</a:t>
                </a:r>
                <a:r>
                  <a:rPr lang="en-US" altLang="zh-CN" dirty="0" err="1"/>
                  <a:t>yk</a:t>
                </a:r>
                <a:r>
                  <a:rPr lang="zh-CN" altLang="en-US" dirty="0"/>
                  <a:t>已知的情况下</a:t>
                </a:r>
                <a:r>
                  <a:rPr lang="en-US" altLang="zh-CN" dirty="0" err="1"/>
                  <a:t>fai</a:t>
                </a:r>
                <a:r>
                  <a:rPr lang="zh-CN" altLang="en-US" dirty="0"/>
                  <a:t>的后验概率分布。</a:t>
                </a:r>
                <a:endParaRPr lang="en-US" altLang="zh-CN" dirty="0"/>
              </a:p>
              <a:p>
                <a:pPr lvl="1"/>
                <a:endParaRPr lang="zh-CN" altLang="zh-CN" dirty="0"/>
              </a:p>
              <a:p>
                <a:pPr lvl="1"/>
                <a:r>
                  <a:rPr lang="zh-CN" altLang="en-US" dirty="0"/>
                  <a:t>因为</a:t>
                </a:r>
                <a:r>
                  <a:rPr lang="en-US" altLang="zh-CN" dirty="0" err="1"/>
                  <a:t>yk</a:t>
                </a:r>
                <a:r>
                  <a:rPr lang="zh-CN" altLang="en-US" dirty="0"/>
                  <a:t>之间是独立的，设共接收了因此有</a:t>
                </a:r>
                <a:r>
                  <a:rPr lang="en-US" altLang="zh-CN" dirty="0"/>
                  <a:t>f(y1,y2,…,</a:t>
                </a:r>
                <a:r>
                  <a:rPr lang="en-US" altLang="zh-CN" dirty="0" err="1"/>
                  <a:t>ym|φ</a:t>
                </a:r>
                <a:r>
                  <a:rPr lang="en-US" altLang="zh-CN" dirty="0"/>
                  <a:t>)=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 dirty="0"/>
                  <a:t>，因此可以用</a:t>
                </a: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/>
                  <a:t>     P(φ)=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’(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func>
                              <m:func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𝑒𝑥𝑝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zh-CN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𝑦𝑘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𝑥𝑖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zh-CN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𝜑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e>
                        </m:nary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zh-CN" altLang="en-US" i="1">
                        <a:latin typeface="Cambria Math" panose="02040503050406030204" pitchFamily="18" charset="0"/>
                      </a:rPr>
                      <m:t>来</m:t>
                    </m:r>
                  </m:oMath>
                </a14:m>
                <a:r>
                  <a:rPr lang="zh-CN" altLang="en-US" dirty="0"/>
                  <a:t>衡量，因此寻找最概然的</a:t>
                </a:r>
                <a:r>
                  <a:rPr lang="en-US" altLang="zh-CN" dirty="0"/>
                  <a:t>φ</a:t>
                </a:r>
                <a:r>
                  <a:rPr lang="zh-CN" altLang="en-US" dirty="0"/>
                  <a:t>，即</a:t>
                </a:r>
                <a:r>
                  <a:rPr lang="en-US" altLang="zh-CN" dirty="0"/>
                  <a:t>f(y1,y2,…,</a:t>
                </a:r>
                <a:r>
                  <a:rPr lang="en-US" altLang="zh-CN" dirty="0" err="1"/>
                  <a:t>ym|φ</a:t>
                </a:r>
                <a:r>
                  <a:rPr lang="en-US" altLang="zh-CN" dirty="0"/>
                  <a:t>)  </a:t>
                </a:r>
                <a:r>
                  <a:rPr lang="zh-CN" altLang="en-US" dirty="0"/>
                  <a:t>取最大的</a:t>
                </a:r>
                <a:r>
                  <a:rPr lang="en-US" altLang="zh-CN" dirty="0"/>
                  <a:t>φ</a:t>
                </a:r>
                <a:r>
                  <a:rPr lang="zh-CN" altLang="en-US" dirty="0"/>
                  <a:t>，只需求</a:t>
                </a:r>
                <a:r>
                  <a:rPr lang="en-US" altLang="zh-CN" dirty="0"/>
                  <a:t>P(φ)</a:t>
                </a:r>
                <a:r>
                  <a:rPr lang="zh-CN" altLang="en-US" dirty="0"/>
                  <a:t>的最大值即可，通过</a:t>
                </a:r>
                <a:r>
                  <a:rPr lang="en-US" altLang="zh-CN" dirty="0" err="1"/>
                  <a:t>matlab</a:t>
                </a:r>
                <a:r>
                  <a:rPr lang="zh-CN" altLang="en-US" dirty="0"/>
                  <a:t>进行数值计算并不困难</a:t>
                </a:r>
                <a:endParaRPr lang="zh-CN" altLang="zh-CN" dirty="0"/>
              </a:p>
              <a:p>
                <a:pPr marL="457200" lvl="1" indent="0">
                  <a:buNone/>
                </a:pPr>
                <a:endParaRPr lang="zh-CN" altLang="zh-CN" dirty="0"/>
              </a:p>
              <a:p>
                <a:pPr lvl="1"/>
                <a:endParaRPr lang="zh-CN" altLang="zh-CN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70000"/>
                <a:ext cx="10713756" cy="4902740"/>
              </a:xfrm>
              <a:blipFill>
                <a:blip r:embed="rId2"/>
                <a:stretch>
                  <a:fillRect l="-114" t="-870" r="-2162" b="-4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6460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卷积编码模块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>
            <a:noAutofit/>
          </a:bodyPr>
          <a:lstStyle/>
          <a:p>
            <a:r>
              <a:rPr lang="zh-CN" altLang="en-US" dirty="0"/>
              <a:t>输入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1.</a:t>
            </a:r>
            <a:r>
              <a:rPr lang="zh-CN" altLang="en-US" dirty="0"/>
              <a:t>有限长</a:t>
            </a:r>
            <a:r>
              <a:rPr lang="en-US" altLang="zh-CN" dirty="0"/>
              <a:t>01</a:t>
            </a:r>
            <a:r>
              <a:rPr lang="zh-CN" altLang="en-US" dirty="0"/>
              <a:t>序列</a:t>
            </a:r>
            <a:r>
              <a:rPr lang="en-US" altLang="zh-CN" dirty="0"/>
              <a:t>input</a:t>
            </a:r>
          </a:p>
          <a:p>
            <a:pPr lvl="1"/>
            <a:r>
              <a:rPr lang="en-US" altLang="zh-CN" dirty="0"/>
              <a:t>2.</a:t>
            </a:r>
            <a:r>
              <a:rPr lang="zh-CN" altLang="en-US" dirty="0"/>
              <a:t>卷积编码效率</a:t>
            </a:r>
            <a:r>
              <a:rPr lang="en-US" altLang="zh-CN" dirty="0"/>
              <a:t>eff: 2</a:t>
            </a:r>
            <a:r>
              <a:rPr lang="zh-CN" altLang="en-US" dirty="0"/>
              <a:t>代表</a:t>
            </a:r>
            <a:r>
              <a:rPr lang="en-US" altLang="zh-CN" dirty="0"/>
              <a:t>1/2,3</a:t>
            </a:r>
            <a:r>
              <a:rPr lang="zh-CN" altLang="en-US" dirty="0"/>
              <a:t>代表</a:t>
            </a:r>
            <a:r>
              <a:rPr lang="en-US" altLang="zh-CN" dirty="0"/>
              <a:t>1/3</a:t>
            </a:r>
          </a:p>
          <a:p>
            <a:pPr lvl="1"/>
            <a:r>
              <a:rPr lang="en-US" altLang="zh-CN" dirty="0"/>
              <a:t>3.</a:t>
            </a:r>
            <a:r>
              <a:rPr lang="zh-CN" altLang="en-US" dirty="0"/>
              <a:t>收尾</a:t>
            </a:r>
            <a:r>
              <a:rPr lang="en-US" altLang="zh-CN" dirty="0"/>
              <a:t>tail  1</a:t>
            </a:r>
            <a:r>
              <a:rPr lang="zh-CN" altLang="en-US" dirty="0"/>
              <a:t>代表收尾，</a:t>
            </a:r>
            <a:r>
              <a:rPr lang="en-US" altLang="zh-CN" dirty="0"/>
              <a:t>0</a:t>
            </a:r>
            <a:r>
              <a:rPr lang="zh-CN" altLang="en-US" dirty="0"/>
              <a:t>代表不收尾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输出</a:t>
            </a:r>
            <a:r>
              <a:rPr lang="en-US" altLang="zh-CN" dirty="0"/>
              <a:t>:</a:t>
            </a:r>
            <a:r>
              <a:rPr lang="zh-CN" altLang="en-US" dirty="0"/>
              <a:t>有限长</a:t>
            </a:r>
            <a:r>
              <a:rPr lang="en-US" altLang="zh-CN" dirty="0"/>
              <a:t>01</a:t>
            </a:r>
            <a:r>
              <a:rPr lang="zh-CN" altLang="en-US" dirty="0"/>
              <a:t>序列</a:t>
            </a:r>
            <a:r>
              <a:rPr lang="en-US" altLang="zh-CN" dirty="0"/>
              <a:t>output</a:t>
            </a:r>
          </a:p>
          <a:p>
            <a:endParaRPr lang="en-US" altLang="zh-CN" dirty="0"/>
          </a:p>
          <a:p>
            <a:r>
              <a:rPr lang="zh-CN" altLang="en-US" dirty="0"/>
              <a:t>思路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定义输入</a:t>
            </a:r>
            <a:r>
              <a:rPr lang="en-US" altLang="zh-CN" dirty="0"/>
              <a:t>input=[1,1,0,0];</a:t>
            </a:r>
            <a:r>
              <a:rPr lang="zh-CN" altLang="en-US" dirty="0"/>
              <a:t>将其写成</a:t>
            </a:r>
            <a:r>
              <a:rPr lang="en-US" altLang="zh-CN" dirty="0"/>
              <a:t>[0,0,0,1;0,0,1,1;0,1,1,0;1,1,0,0;]</a:t>
            </a:r>
            <a:r>
              <a:rPr lang="zh-CN" altLang="en-US" dirty="0"/>
              <a:t>的形式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其中最后一行是输入，即为卷积编码器传入了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bit</a:t>
            </a:r>
            <a:r>
              <a:rPr lang="zh-CN" altLang="en-US" dirty="0"/>
              <a:t>的情况</a:t>
            </a:r>
            <a:endParaRPr lang="en-US" altLang="zh-CN" dirty="0"/>
          </a:p>
          <a:p>
            <a:pPr lvl="1"/>
            <a:r>
              <a:rPr lang="zh-CN" altLang="en-US" dirty="0"/>
              <a:t>第三行是取</a:t>
            </a:r>
            <a:r>
              <a:rPr lang="en-US" altLang="zh-CN" dirty="0"/>
              <a:t>{0,[1,1,0]}</a:t>
            </a:r>
            <a:r>
              <a:rPr lang="zh-CN" altLang="en-US" dirty="0"/>
              <a:t>，即为卷积编码器只传入了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bit</a:t>
            </a:r>
            <a:r>
              <a:rPr lang="zh-CN" altLang="en-US" dirty="0"/>
              <a:t>的情况</a:t>
            </a:r>
            <a:endParaRPr lang="en-US" altLang="zh-CN" dirty="0"/>
          </a:p>
          <a:p>
            <a:pPr lvl="1"/>
            <a:r>
              <a:rPr lang="zh-CN" altLang="en-US" dirty="0"/>
              <a:t>第二行是取</a:t>
            </a:r>
            <a:r>
              <a:rPr lang="en-US" altLang="zh-CN" dirty="0"/>
              <a:t>{0,0,[1,1]}</a:t>
            </a:r>
            <a:r>
              <a:rPr lang="zh-CN" altLang="en-US" dirty="0"/>
              <a:t>，即为卷积编码器只传入了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bit</a:t>
            </a:r>
            <a:r>
              <a:rPr lang="zh-CN" altLang="en-US" dirty="0"/>
              <a:t>的情况</a:t>
            </a:r>
            <a:endParaRPr lang="en-US" altLang="zh-CN" dirty="0"/>
          </a:p>
          <a:p>
            <a:pPr lvl="1"/>
            <a:r>
              <a:rPr lang="zh-CN" altLang="en-US" dirty="0"/>
              <a:t>第一行是取</a:t>
            </a:r>
            <a:r>
              <a:rPr lang="en-US" altLang="zh-CN" dirty="0"/>
              <a:t>{0,0,0,[1]}</a:t>
            </a:r>
            <a:r>
              <a:rPr lang="zh-CN" altLang="en-US" dirty="0"/>
              <a:t>，即为卷积编码器只传入了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bit</a:t>
            </a:r>
            <a:r>
              <a:rPr lang="zh-CN" altLang="en-US" dirty="0"/>
              <a:t>的情况</a:t>
            </a:r>
            <a:endParaRPr lang="en-US" altLang="zh-CN" dirty="0"/>
          </a:p>
          <a:p>
            <a:r>
              <a:rPr lang="zh-CN" altLang="en-US" dirty="0"/>
              <a:t>定义对应的卷积编码矩阵为</a:t>
            </a:r>
            <a:r>
              <a:rPr lang="en-US" altLang="zh-CN" dirty="0"/>
              <a:t>G=[1,0,1;1,1,1];G*input=[1,1,1;1,0,0];</a:t>
            </a:r>
          </a:p>
          <a:p>
            <a:r>
              <a:rPr lang="en-US" altLang="zh-CN" dirty="0"/>
              <a:t> </a:t>
            </a:r>
            <a:r>
              <a:rPr lang="zh-CN" altLang="en-US" dirty="0"/>
              <a:t>按列向量组合得到结果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86505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电平映射模块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50376"/>
            <a:ext cx="8596668" cy="3880773"/>
          </a:xfrm>
        </p:spPr>
        <p:txBody>
          <a:bodyPr/>
          <a:lstStyle/>
          <a:p>
            <a:r>
              <a:rPr lang="zh-CN" altLang="en-US" dirty="0"/>
              <a:t>输入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1.</a:t>
            </a:r>
            <a:r>
              <a:rPr lang="zh-CN" altLang="en-US" dirty="0"/>
              <a:t>卷积编码后的</a:t>
            </a:r>
            <a:r>
              <a:rPr lang="en-US" altLang="zh-CN" dirty="0"/>
              <a:t>01</a:t>
            </a:r>
            <a:r>
              <a:rPr lang="zh-CN" altLang="en-US" dirty="0"/>
              <a:t>序列</a:t>
            </a:r>
            <a:r>
              <a:rPr lang="en-US" altLang="zh-CN" dirty="0"/>
              <a:t>input</a:t>
            </a:r>
          </a:p>
          <a:p>
            <a:pPr lvl="1"/>
            <a:r>
              <a:rPr lang="en-US" altLang="zh-CN" dirty="0"/>
              <a:t>2.</a:t>
            </a:r>
            <a:r>
              <a:rPr lang="zh-CN" altLang="en-US" dirty="0"/>
              <a:t>电平映射模式</a:t>
            </a:r>
            <a:r>
              <a:rPr lang="en-US" altLang="zh-CN" dirty="0"/>
              <a:t>mode: 1:1bit/</a:t>
            </a:r>
            <a:r>
              <a:rPr lang="zh-CN" altLang="en-US" dirty="0"/>
              <a:t>符号   </a:t>
            </a:r>
            <a:r>
              <a:rPr lang="en-US" altLang="zh-CN" dirty="0"/>
              <a:t>2bit:</a:t>
            </a:r>
            <a:r>
              <a:rPr lang="zh-CN" altLang="en-US" dirty="0"/>
              <a:t>符号     </a:t>
            </a:r>
            <a:r>
              <a:rPr lang="en-US" altLang="zh-CN" dirty="0"/>
              <a:t>3bit:</a:t>
            </a:r>
            <a:r>
              <a:rPr lang="zh-CN" altLang="en-US" dirty="0"/>
              <a:t>符号</a:t>
            </a:r>
          </a:p>
          <a:p>
            <a:r>
              <a:rPr lang="zh-CN" altLang="en-US" dirty="0"/>
              <a:t>输出</a:t>
            </a:r>
            <a:r>
              <a:rPr lang="en-US" altLang="zh-CN" dirty="0"/>
              <a:t>:</a:t>
            </a:r>
            <a:r>
              <a:rPr lang="zh-CN" altLang="en-US" dirty="0"/>
              <a:t>映射的电平符号序列</a:t>
            </a:r>
            <a:r>
              <a:rPr lang="en-US" altLang="zh-CN" dirty="0"/>
              <a:t>output</a:t>
            </a:r>
          </a:p>
          <a:p>
            <a:endParaRPr lang="en-US" altLang="zh-CN" dirty="0"/>
          </a:p>
          <a:p>
            <a:r>
              <a:rPr lang="zh-CN" altLang="en-US" dirty="0"/>
              <a:t>思路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G</a:t>
            </a:r>
            <a:r>
              <a:rPr lang="zh-CN" altLang="en-US" dirty="0"/>
              <a:t>代表从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2^bit-1</a:t>
            </a:r>
            <a:r>
              <a:rPr lang="zh-CN" altLang="en-US" dirty="0"/>
              <a:t>对应编号的电平值，将输入的序列每</a:t>
            </a:r>
            <a:r>
              <a:rPr lang="en-US" altLang="zh-CN" dirty="0"/>
              <a:t>mode</a:t>
            </a:r>
            <a:r>
              <a:rPr lang="zh-CN" altLang="en-US" dirty="0"/>
              <a:t>个</a:t>
            </a:r>
            <a:r>
              <a:rPr lang="en-US" altLang="zh-CN" dirty="0"/>
              <a:t>bit</a:t>
            </a:r>
            <a:r>
              <a:rPr lang="zh-CN" altLang="en-US" dirty="0"/>
              <a:t>集合起来，查找对应的</a:t>
            </a:r>
            <a:r>
              <a:rPr lang="en-US" altLang="zh-CN" dirty="0"/>
              <a:t>G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电平与编码的对应关系见星座图</a:t>
            </a:r>
            <a:r>
              <a:rPr lang="en-US" altLang="zh-CN" dirty="0"/>
              <a:t>.</a:t>
            </a:r>
            <a:r>
              <a:rPr lang="en-US" altLang="zh-CN" dirty="0" err="1"/>
              <a:t>png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2315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发端星座图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956066" y="1428304"/>
            <a:ext cx="11229942" cy="561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411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收端星座图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60816" y="1074692"/>
            <a:ext cx="12384001" cy="618886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891597" y="4918229"/>
            <a:ext cx="5211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3200" dirty="0"/>
              <a:t>Φ</a:t>
            </a:r>
            <a:r>
              <a:rPr lang="en-US" altLang="zh-CN" sz="3200" dirty="0"/>
              <a:t>=π/6</a:t>
            </a:r>
            <a:r>
              <a:rPr lang="zh-CN" altLang="en-US" sz="3200" dirty="0"/>
              <a:t>，</a:t>
            </a:r>
            <a:r>
              <a:rPr lang="en-US" altLang="zh-CN" sz="3200" dirty="0"/>
              <a:t>σ=0.1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4677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信道模块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输入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1.</a:t>
            </a:r>
            <a:r>
              <a:rPr lang="zh-CN" altLang="en-US" dirty="0"/>
              <a:t>电平映射后的符号序列</a:t>
            </a:r>
            <a:r>
              <a:rPr lang="en-US" altLang="zh-CN" dirty="0"/>
              <a:t>input</a:t>
            </a:r>
          </a:p>
          <a:p>
            <a:pPr lvl="1"/>
            <a:r>
              <a:rPr lang="en-US" altLang="zh-CN" dirty="0"/>
              <a:t>2. mode: 1</a:t>
            </a:r>
            <a:r>
              <a:rPr lang="zh-CN" altLang="en-US" dirty="0"/>
              <a:t>表示场景</a:t>
            </a:r>
            <a:r>
              <a:rPr lang="en-US" altLang="zh-CN" dirty="0"/>
              <a:t>1:</a:t>
            </a:r>
            <a:r>
              <a:rPr lang="zh-CN" altLang="en-US" dirty="0"/>
              <a:t>即依次通信过程中</a:t>
            </a:r>
            <a:r>
              <a:rPr lang="en-US" altLang="zh-CN" dirty="0"/>
              <a:t>φ</a:t>
            </a:r>
            <a:r>
              <a:rPr lang="zh-CN" altLang="en-US" dirty="0"/>
              <a:t>不变，每次通信有独立的</a:t>
            </a:r>
            <a:r>
              <a:rPr lang="en-US" altLang="zh-CN" dirty="0"/>
              <a:t>φ;2</a:t>
            </a:r>
            <a:r>
              <a:rPr lang="zh-CN" altLang="en-US" dirty="0"/>
              <a:t>表示场景</a:t>
            </a:r>
            <a:r>
              <a:rPr lang="en-US" altLang="zh-CN" dirty="0"/>
              <a:t>2:</a:t>
            </a:r>
            <a:r>
              <a:rPr lang="zh-CN" altLang="en-US" dirty="0"/>
              <a:t>即在一次通信过程中，每次信道使用</a:t>
            </a:r>
            <a:r>
              <a:rPr lang="en-US" altLang="zh-CN" dirty="0"/>
              <a:t>φ</a:t>
            </a:r>
            <a:r>
              <a:rPr lang="zh-CN" altLang="en-US" dirty="0"/>
              <a:t>均独立变化</a:t>
            </a:r>
          </a:p>
          <a:p>
            <a:pPr lvl="1"/>
            <a:r>
              <a:rPr lang="en-US" altLang="zh-CN" dirty="0"/>
              <a:t>3. theta: </a:t>
            </a:r>
            <a:r>
              <a:rPr lang="zh-CN" altLang="en-US" dirty="0"/>
              <a:t>即</a:t>
            </a:r>
            <a:r>
              <a:rPr lang="en-US" altLang="zh-CN" dirty="0"/>
              <a:t>θ</a:t>
            </a:r>
            <a:r>
              <a:rPr lang="zh-CN" altLang="en-US" dirty="0"/>
              <a:t>，收发端已知参数</a:t>
            </a:r>
          </a:p>
          <a:p>
            <a:pPr lvl="1"/>
            <a:r>
              <a:rPr lang="en-US" altLang="zh-CN" dirty="0"/>
              <a:t>4. sigma: </a:t>
            </a:r>
            <a:r>
              <a:rPr lang="zh-CN" altLang="en-US" dirty="0"/>
              <a:t>即</a:t>
            </a:r>
            <a:r>
              <a:rPr lang="en-US" altLang="zh-CN" dirty="0"/>
              <a:t>σ</a:t>
            </a:r>
            <a:r>
              <a:rPr lang="zh-CN" altLang="en-US" dirty="0"/>
              <a:t>，收发端已知参数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输出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1.</a:t>
            </a:r>
            <a:r>
              <a:rPr lang="zh-CN" altLang="en-US" dirty="0"/>
              <a:t>经</a:t>
            </a:r>
            <a:r>
              <a:rPr lang="en-US" altLang="zh-CN" dirty="0"/>
              <a:t>y=</a:t>
            </a:r>
            <a:r>
              <a:rPr lang="en-US" altLang="zh-CN" dirty="0" err="1"/>
              <a:t>xexp</a:t>
            </a:r>
            <a:r>
              <a:rPr lang="en-US" altLang="zh-CN" dirty="0"/>
              <a:t>(j</a:t>
            </a:r>
            <a:r>
              <a:rPr lang="el-GR" altLang="zh-CN" dirty="0"/>
              <a:t>φ)+</a:t>
            </a:r>
            <a:r>
              <a:rPr lang="en-US" altLang="zh-CN" dirty="0"/>
              <a:t>n</a:t>
            </a:r>
            <a:r>
              <a:rPr lang="zh-CN" altLang="en-US" dirty="0"/>
              <a:t>变换后的信号</a:t>
            </a:r>
            <a:r>
              <a:rPr lang="en-US" altLang="zh-CN" dirty="0"/>
              <a:t>output</a:t>
            </a:r>
            <a:r>
              <a:rPr lang="zh-CN" altLang="en-US" dirty="0"/>
              <a:t>。其中</a:t>
            </a:r>
            <a:r>
              <a:rPr lang="en-US" altLang="zh-CN" dirty="0"/>
              <a:t>x</a:t>
            </a:r>
            <a:r>
              <a:rPr lang="zh-CN" altLang="en-US" dirty="0"/>
              <a:t>为</a:t>
            </a:r>
            <a:r>
              <a:rPr lang="en-US" altLang="zh-CN" dirty="0"/>
              <a:t>input</a:t>
            </a:r>
            <a:r>
              <a:rPr lang="zh-CN" altLang="en-US" dirty="0"/>
              <a:t>，</a:t>
            </a:r>
            <a:r>
              <a:rPr lang="en-US" altLang="zh-CN" dirty="0" err="1"/>
              <a:t>φ~U</a:t>
            </a:r>
            <a:r>
              <a:rPr lang="en-US" altLang="zh-CN" dirty="0"/>
              <a:t>(0,theta)</a:t>
            </a:r>
            <a:r>
              <a:rPr lang="zh-CN" altLang="en-US" dirty="0"/>
              <a:t>，</a:t>
            </a:r>
            <a:r>
              <a:rPr lang="en-US" altLang="zh-CN" dirty="0"/>
              <a:t>n</a:t>
            </a:r>
            <a:r>
              <a:rPr lang="zh-CN" altLang="en-US" dirty="0"/>
              <a:t>是复高斯噪声。</a:t>
            </a:r>
            <a:endParaRPr lang="en-US" altLang="zh-CN" dirty="0"/>
          </a:p>
          <a:p>
            <a:pPr lvl="1"/>
            <a:r>
              <a:rPr lang="en-US" altLang="zh-CN" dirty="0"/>
              <a:t>2.phi: </a:t>
            </a:r>
            <a:r>
              <a:rPr lang="zh-CN" altLang="en-US" dirty="0"/>
              <a:t>即</a:t>
            </a:r>
            <a:r>
              <a:rPr lang="en-US" altLang="zh-CN" dirty="0"/>
              <a:t>φ</a:t>
            </a:r>
            <a:r>
              <a:rPr lang="zh-CN" altLang="en-US" dirty="0"/>
              <a:t>，考虑有种情况下</a:t>
            </a:r>
            <a:r>
              <a:rPr lang="en-US" altLang="zh-CN" dirty="0"/>
              <a:t>φ</a:t>
            </a:r>
            <a:r>
              <a:rPr lang="zh-CN" altLang="en-US" dirty="0"/>
              <a:t>已知。根据</a:t>
            </a:r>
            <a:r>
              <a:rPr lang="en-US" altLang="zh-CN" dirty="0"/>
              <a:t>mode</a:t>
            </a:r>
            <a:r>
              <a:rPr lang="zh-CN" altLang="en-US" dirty="0"/>
              <a:t>的不同，</a:t>
            </a:r>
            <a:r>
              <a:rPr lang="en-US" altLang="zh-CN" dirty="0"/>
              <a:t>φ</a:t>
            </a:r>
            <a:r>
              <a:rPr lang="zh-CN" altLang="en-US" dirty="0"/>
              <a:t>可能是一串相同的值，也可能是一串不同的值。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592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信道模块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输入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1.</a:t>
            </a:r>
            <a:r>
              <a:rPr lang="zh-CN" altLang="en-US" dirty="0"/>
              <a:t>电平映射后的符号序列</a:t>
            </a:r>
            <a:r>
              <a:rPr lang="en-US" altLang="zh-CN" dirty="0"/>
              <a:t>input</a:t>
            </a:r>
          </a:p>
          <a:p>
            <a:pPr lvl="1"/>
            <a:r>
              <a:rPr lang="en-US" altLang="zh-CN" dirty="0"/>
              <a:t>2. mode: 1</a:t>
            </a:r>
            <a:r>
              <a:rPr lang="zh-CN" altLang="en-US" dirty="0"/>
              <a:t>表示场景</a:t>
            </a:r>
            <a:r>
              <a:rPr lang="en-US" altLang="zh-CN" dirty="0"/>
              <a:t>1:</a:t>
            </a:r>
            <a:r>
              <a:rPr lang="zh-CN" altLang="en-US" dirty="0"/>
              <a:t>即依次通信过程中</a:t>
            </a:r>
            <a:r>
              <a:rPr lang="en-US" altLang="zh-CN" dirty="0"/>
              <a:t>φ</a:t>
            </a:r>
            <a:r>
              <a:rPr lang="zh-CN" altLang="en-US" dirty="0"/>
              <a:t>不变，每次通信有独立的</a:t>
            </a:r>
            <a:r>
              <a:rPr lang="en-US" altLang="zh-CN" dirty="0"/>
              <a:t>φ;2</a:t>
            </a:r>
            <a:r>
              <a:rPr lang="zh-CN" altLang="en-US" dirty="0"/>
              <a:t>表示场景</a:t>
            </a:r>
            <a:r>
              <a:rPr lang="en-US" altLang="zh-CN" dirty="0"/>
              <a:t>2:</a:t>
            </a:r>
            <a:r>
              <a:rPr lang="zh-CN" altLang="en-US" dirty="0"/>
              <a:t>即在一次通信过程中，每次信道使用</a:t>
            </a:r>
            <a:r>
              <a:rPr lang="en-US" altLang="zh-CN" dirty="0"/>
              <a:t>φ</a:t>
            </a:r>
            <a:r>
              <a:rPr lang="zh-CN" altLang="en-US" dirty="0"/>
              <a:t>均独立变化</a:t>
            </a:r>
          </a:p>
          <a:p>
            <a:pPr lvl="1"/>
            <a:r>
              <a:rPr lang="en-US" altLang="zh-CN" dirty="0"/>
              <a:t>3. theta: </a:t>
            </a:r>
            <a:r>
              <a:rPr lang="zh-CN" altLang="en-US" dirty="0"/>
              <a:t>即</a:t>
            </a:r>
            <a:r>
              <a:rPr lang="en-US" altLang="zh-CN" dirty="0"/>
              <a:t>θ</a:t>
            </a:r>
            <a:r>
              <a:rPr lang="zh-CN" altLang="en-US" dirty="0"/>
              <a:t>，收发端已知参数</a:t>
            </a:r>
          </a:p>
          <a:p>
            <a:pPr lvl="1"/>
            <a:r>
              <a:rPr lang="en-US" altLang="zh-CN" dirty="0"/>
              <a:t>4. sigma: </a:t>
            </a:r>
            <a:r>
              <a:rPr lang="zh-CN" altLang="en-US" dirty="0"/>
              <a:t>即</a:t>
            </a:r>
            <a:r>
              <a:rPr lang="en-US" altLang="zh-CN" dirty="0"/>
              <a:t>σ</a:t>
            </a:r>
            <a:r>
              <a:rPr lang="zh-CN" altLang="en-US" dirty="0"/>
              <a:t>，收发端已知参数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输出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1.</a:t>
            </a:r>
            <a:r>
              <a:rPr lang="zh-CN" altLang="en-US" dirty="0"/>
              <a:t>经</a:t>
            </a:r>
            <a:r>
              <a:rPr lang="en-US" altLang="zh-CN" dirty="0"/>
              <a:t>y=</a:t>
            </a:r>
            <a:r>
              <a:rPr lang="en-US" altLang="zh-CN" dirty="0" err="1"/>
              <a:t>xexp</a:t>
            </a:r>
            <a:r>
              <a:rPr lang="en-US" altLang="zh-CN" dirty="0"/>
              <a:t>(j</a:t>
            </a:r>
            <a:r>
              <a:rPr lang="el-GR" altLang="zh-CN" dirty="0"/>
              <a:t>φ)+</a:t>
            </a:r>
            <a:r>
              <a:rPr lang="en-US" altLang="zh-CN" dirty="0"/>
              <a:t>n</a:t>
            </a:r>
            <a:r>
              <a:rPr lang="zh-CN" altLang="en-US" dirty="0"/>
              <a:t>变换后的信号</a:t>
            </a:r>
            <a:r>
              <a:rPr lang="en-US" altLang="zh-CN" dirty="0"/>
              <a:t>output</a:t>
            </a:r>
            <a:r>
              <a:rPr lang="zh-CN" altLang="en-US" dirty="0"/>
              <a:t>。其中</a:t>
            </a:r>
            <a:r>
              <a:rPr lang="en-US" altLang="zh-CN" dirty="0"/>
              <a:t>x</a:t>
            </a:r>
            <a:r>
              <a:rPr lang="zh-CN" altLang="en-US" dirty="0"/>
              <a:t>为</a:t>
            </a:r>
            <a:r>
              <a:rPr lang="en-US" altLang="zh-CN" dirty="0"/>
              <a:t>input</a:t>
            </a:r>
            <a:r>
              <a:rPr lang="zh-CN" altLang="en-US" dirty="0"/>
              <a:t>，</a:t>
            </a:r>
            <a:r>
              <a:rPr lang="en-US" altLang="zh-CN" dirty="0" err="1"/>
              <a:t>φ~U</a:t>
            </a:r>
            <a:r>
              <a:rPr lang="en-US" altLang="zh-CN" dirty="0"/>
              <a:t>(0,theta)</a:t>
            </a:r>
            <a:r>
              <a:rPr lang="zh-CN" altLang="en-US" dirty="0"/>
              <a:t>，</a:t>
            </a:r>
            <a:r>
              <a:rPr lang="en-US" altLang="zh-CN" dirty="0"/>
              <a:t>n</a:t>
            </a:r>
            <a:r>
              <a:rPr lang="zh-CN" altLang="en-US" dirty="0"/>
              <a:t>是复高斯噪声。</a:t>
            </a:r>
            <a:endParaRPr lang="en-US" altLang="zh-CN" dirty="0"/>
          </a:p>
          <a:p>
            <a:pPr lvl="1"/>
            <a:r>
              <a:rPr lang="en-US" altLang="zh-CN" dirty="0"/>
              <a:t>2.phi: </a:t>
            </a:r>
            <a:r>
              <a:rPr lang="zh-CN" altLang="en-US" dirty="0"/>
              <a:t>即</a:t>
            </a:r>
            <a:r>
              <a:rPr lang="en-US" altLang="zh-CN" dirty="0"/>
              <a:t>φ</a:t>
            </a:r>
            <a:r>
              <a:rPr lang="zh-CN" altLang="en-US" dirty="0"/>
              <a:t>，考虑有种情况下</a:t>
            </a:r>
            <a:r>
              <a:rPr lang="en-US" altLang="zh-CN" dirty="0"/>
              <a:t>φ</a:t>
            </a:r>
            <a:r>
              <a:rPr lang="zh-CN" altLang="en-US" dirty="0"/>
              <a:t>已知。根据</a:t>
            </a:r>
            <a:r>
              <a:rPr lang="en-US" altLang="zh-CN" dirty="0"/>
              <a:t>mode</a:t>
            </a:r>
            <a:r>
              <a:rPr lang="zh-CN" altLang="en-US" dirty="0"/>
              <a:t>的不同，</a:t>
            </a:r>
            <a:r>
              <a:rPr lang="en-US" altLang="zh-CN" dirty="0"/>
              <a:t>φ</a:t>
            </a:r>
            <a:r>
              <a:rPr lang="zh-CN" altLang="en-US" dirty="0"/>
              <a:t>可能是一串相同的值，也可能是一串不同的值。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9767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CRC</a:t>
            </a:r>
            <a:r>
              <a:rPr lang="zh-CN" altLang="en-US" dirty="0"/>
              <a:t>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202" y="1580192"/>
            <a:ext cx="8596668" cy="4727525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CRC</a:t>
            </a:r>
            <a:r>
              <a:rPr lang="zh-CN" altLang="en-US" dirty="0"/>
              <a:t>校验：给定一</a:t>
            </a:r>
            <a:r>
              <a:rPr lang="en-US" altLang="zh-CN" dirty="0"/>
              <a:t>m</a:t>
            </a:r>
            <a:r>
              <a:rPr lang="zh-CN" altLang="en-US" dirty="0"/>
              <a:t>次生成多项式</a:t>
            </a:r>
            <a:r>
              <a:rPr lang="en-US" altLang="zh-CN" dirty="0"/>
              <a:t>g(x)</a:t>
            </a:r>
            <a:r>
              <a:rPr lang="zh-CN" altLang="en-US" dirty="0"/>
              <a:t>，对于给定的信息序列，将其写成信息多项式</a:t>
            </a:r>
            <a:r>
              <a:rPr lang="en-US" altLang="zh-CN" dirty="0"/>
              <a:t>d(x)</a:t>
            </a:r>
            <a:r>
              <a:rPr lang="zh-CN" altLang="en-US" dirty="0"/>
              <a:t>的形式，在其后面添加校验位</a:t>
            </a:r>
            <a:r>
              <a:rPr lang="en-US" altLang="zh-CN" dirty="0"/>
              <a:t>r(x)</a:t>
            </a:r>
            <a:r>
              <a:rPr lang="zh-CN" altLang="en-US" dirty="0"/>
              <a:t>，使得</a:t>
            </a:r>
            <a:r>
              <a:rPr lang="en-US" altLang="zh-CN" dirty="0"/>
              <a:t>d(x)</a:t>
            </a:r>
            <a:r>
              <a:rPr lang="en-US" altLang="zh-CN" dirty="0" err="1"/>
              <a:t>x</a:t>
            </a:r>
            <a:r>
              <a:rPr lang="en-US" altLang="zh-CN" baseline="30000" dirty="0" err="1"/>
              <a:t>m</a:t>
            </a:r>
            <a:r>
              <a:rPr lang="en-US" altLang="zh-CN" dirty="0" err="1"/>
              <a:t>+r</a:t>
            </a:r>
            <a:r>
              <a:rPr lang="en-US" altLang="zh-CN" dirty="0"/>
              <a:t>(x)</a:t>
            </a:r>
            <a:r>
              <a:rPr lang="zh-CN" altLang="en-US" dirty="0"/>
              <a:t>能被</a:t>
            </a:r>
            <a:r>
              <a:rPr lang="en-US" altLang="zh-CN" dirty="0"/>
              <a:t>g(x)</a:t>
            </a:r>
            <a:r>
              <a:rPr lang="zh-CN" altLang="en-US" dirty="0"/>
              <a:t>整除</a:t>
            </a:r>
            <a:endParaRPr lang="en-US" altLang="zh-CN" dirty="0"/>
          </a:p>
          <a:p>
            <a:pPr lvl="1"/>
            <a:r>
              <a:rPr lang="zh-CN" altLang="en-US" dirty="0"/>
              <a:t>显然有以下式子成立：</a:t>
            </a:r>
            <a:r>
              <a:rPr lang="en-US" altLang="zh-CN" dirty="0"/>
              <a:t>r(x)=-d(x)</a:t>
            </a:r>
            <a:r>
              <a:rPr lang="en-US" altLang="zh-CN" dirty="0" err="1"/>
              <a:t>x</a:t>
            </a:r>
            <a:r>
              <a:rPr lang="en-US" altLang="zh-CN" baseline="30000" dirty="0" err="1"/>
              <a:t>m</a:t>
            </a:r>
            <a:r>
              <a:rPr lang="en-US" altLang="zh-CN" dirty="0" err="1"/>
              <a:t>mod</a:t>
            </a:r>
            <a:r>
              <a:rPr lang="en-US" altLang="zh-CN" dirty="0"/>
              <a:t> g(x)</a:t>
            </a:r>
          </a:p>
          <a:p>
            <a:r>
              <a:rPr lang="zh-CN" altLang="en-US" dirty="0"/>
              <a:t>在</a:t>
            </a:r>
            <a:r>
              <a:rPr lang="en-US" altLang="zh-CN" dirty="0" err="1"/>
              <a:t>matlab</a:t>
            </a:r>
            <a:r>
              <a:rPr lang="zh-CN" altLang="en-US" dirty="0"/>
              <a:t>中，用序列的卷积</a:t>
            </a:r>
            <a:r>
              <a:rPr lang="en-US" altLang="zh-CN" dirty="0"/>
              <a:t>conv</a:t>
            </a:r>
            <a:r>
              <a:rPr lang="zh-CN" altLang="en-US" dirty="0"/>
              <a:t>和解卷解</a:t>
            </a:r>
            <a:r>
              <a:rPr lang="en-US" altLang="zh-CN" dirty="0" err="1"/>
              <a:t>deconv</a:t>
            </a:r>
            <a:r>
              <a:rPr lang="zh-CN" altLang="en-US" dirty="0"/>
              <a:t>可以很方便的完成多项式的乘除法并求出除法的余式</a:t>
            </a:r>
            <a:r>
              <a:rPr lang="en-US" altLang="zh-CN" dirty="0"/>
              <a:t>r(x)</a:t>
            </a:r>
          </a:p>
          <a:p>
            <a:pPr lvl="1"/>
            <a:r>
              <a:rPr lang="zh-CN" altLang="en-US" dirty="0"/>
              <a:t>由于本次实验中序列的基为</a:t>
            </a:r>
            <a:r>
              <a:rPr lang="en-US" altLang="zh-CN" dirty="0"/>
              <a:t>2</a:t>
            </a:r>
            <a:r>
              <a:rPr lang="zh-CN" altLang="en-US" dirty="0"/>
              <a:t>，因此计算出来的</a:t>
            </a:r>
            <a:r>
              <a:rPr lang="en-US" altLang="zh-CN" dirty="0"/>
              <a:t>r(x)</a:t>
            </a:r>
            <a:r>
              <a:rPr lang="zh-CN" altLang="en-US" dirty="0"/>
              <a:t>还应该膜</a:t>
            </a:r>
            <a:r>
              <a:rPr lang="en-US" altLang="zh-CN" dirty="0"/>
              <a:t>2</a:t>
            </a:r>
            <a:r>
              <a:rPr lang="zh-CN" altLang="en-US" dirty="0"/>
              <a:t>操作</a:t>
            </a:r>
            <a:endParaRPr lang="en-US" altLang="zh-CN" dirty="0"/>
          </a:p>
          <a:p>
            <a:pPr lvl="1"/>
            <a:r>
              <a:rPr lang="en-US" altLang="zh-CN" dirty="0" err="1"/>
              <a:t>Matlab</a:t>
            </a:r>
            <a:r>
              <a:rPr lang="zh-CN" altLang="en-US" dirty="0"/>
              <a:t>中求校验位的代码如下：</a:t>
            </a:r>
            <a:endParaRPr lang="en-US" altLang="zh-CN" dirty="0"/>
          </a:p>
          <a:p>
            <a:pPr lvl="2"/>
            <a:r>
              <a:rPr lang="en-US" altLang="zh-CN" dirty="0"/>
              <a:t> [</a:t>
            </a:r>
            <a:r>
              <a:rPr lang="en-US" altLang="zh-CN" dirty="0" err="1"/>
              <a:t>q,r</a:t>
            </a:r>
            <a:r>
              <a:rPr lang="en-US" altLang="zh-CN" dirty="0"/>
              <a:t>]=</a:t>
            </a:r>
            <a:r>
              <a:rPr lang="en-US" altLang="zh-CN" dirty="0" err="1"/>
              <a:t>deconv</a:t>
            </a:r>
            <a:r>
              <a:rPr lang="en-US" altLang="zh-CN" dirty="0"/>
              <a:t>([</a:t>
            </a:r>
            <a:r>
              <a:rPr lang="en-US" altLang="zh-CN" dirty="0" err="1"/>
              <a:t>d,zeros</a:t>
            </a:r>
            <a:r>
              <a:rPr lang="en-US" altLang="zh-CN" dirty="0"/>
              <a:t>(1,check_len)],g);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%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通过解卷积计算多项式除法，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为余数</a:t>
            </a:r>
          </a:p>
          <a:p>
            <a:pPr lvl="2"/>
            <a:r>
              <a:rPr lang="zh-CN" altLang="en-US" dirty="0"/>
              <a:t>  </a:t>
            </a:r>
            <a:r>
              <a:rPr lang="en-US" altLang="zh-CN" dirty="0"/>
              <a:t>r=mod(r,2);                       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%2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元域，需要模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2</a:t>
            </a:r>
          </a:p>
          <a:p>
            <a:r>
              <a:rPr lang="zh-CN" altLang="en-US" dirty="0"/>
              <a:t>生成多项式的选取：通过查找资料，选取了以下几个典型的生成多项式：</a:t>
            </a:r>
            <a:endParaRPr lang="en-US" altLang="zh-CN" dirty="0"/>
          </a:p>
          <a:p>
            <a:pPr lvl="1"/>
            <a:r>
              <a:rPr lang="en-US" altLang="zh-CN" dirty="0"/>
              <a:t>x4+x+1</a:t>
            </a:r>
          </a:p>
          <a:p>
            <a:pPr lvl="1"/>
            <a:r>
              <a:rPr lang="en-US" altLang="zh-CN" dirty="0"/>
              <a:t>x8+x5+x4+1</a:t>
            </a:r>
          </a:p>
          <a:p>
            <a:pPr lvl="1"/>
            <a:r>
              <a:rPr lang="en-US" altLang="zh-CN" dirty="0"/>
              <a:t>x12+x11+x3+x2+x+1</a:t>
            </a:r>
          </a:p>
          <a:p>
            <a:pPr lvl="1"/>
            <a:r>
              <a:rPr lang="en-US" altLang="zh-CN" dirty="0"/>
              <a:t>x16+x15+x2+1</a:t>
            </a:r>
          </a:p>
          <a:p>
            <a:pPr lvl="1"/>
            <a:r>
              <a:rPr lang="zh-CN" altLang="en-US" dirty="0"/>
              <a:t>分别代表</a:t>
            </a:r>
            <a:r>
              <a:rPr lang="en-US" altLang="zh-CN" dirty="0"/>
              <a:t>r(x)</a:t>
            </a:r>
            <a:r>
              <a:rPr lang="zh-CN" altLang="en-US" dirty="0"/>
              <a:t>有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12</a:t>
            </a:r>
            <a:r>
              <a:rPr lang="zh-CN" altLang="en-US" dirty="0"/>
              <a:t>、</a:t>
            </a:r>
            <a:r>
              <a:rPr lang="en-US" altLang="zh-CN" dirty="0"/>
              <a:t>16</a:t>
            </a:r>
            <a:r>
              <a:rPr lang="zh-CN" altLang="en-US" dirty="0"/>
              <a:t>位的情况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24120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CRC</a:t>
            </a:r>
            <a:r>
              <a:rPr lang="zh-CN" altLang="en-US" dirty="0"/>
              <a:t>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CRC</a:t>
            </a:r>
            <a:r>
              <a:rPr lang="zh-CN" altLang="en-US" dirty="0"/>
              <a:t>统计误码率：将收到的信息序列每</a:t>
            </a:r>
            <a:r>
              <a:rPr lang="en-US" altLang="zh-CN" dirty="0"/>
              <a:t>(</a:t>
            </a:r>
            <a:r>
              <a:rPr lang="en-US" altLang="zh-CN" dirty="0" err="1"/>
              <a:t>k+m</a:t>
            </a:r>
            <a:r>
              <a:rPr lang="en-US" altLang="zh-CN" dirty="0"/>
              <a:t>)</a:t>
            </a:r>
            <a:r>
              <a:rPr lang="zh-CN" altLang="en-US" dirty="0"/>
              <a:t>位分成一组，其中</a:t>
            </a:r>
            <a:r>
              <a:rPr lang="en-US" altLang="zh-CN" dirty="0"/>
              <a:t>k</a:t>
            </a:r>
            <a:r>
              <a:rPr lang="zh-CN" altLang="en-US" dirty="0"/>
              <a:t>为信息序列长度，</a:t>
            </a:r>
            <a:r>
              <a:rPr lang="en-US" altLang="zh-CN" dirty="0"/>
              <a:t>m</a:t>
            </a:r>
            <a:r>
              <a:rPr lang="zh-CN" altLang="en-US" dirty="0"/>
              <a:t>为校验位长度，将每组写成多项式的形式，再除以约定好的生成多项式，如果余数不为</a:t>
            </a:r>
            <a:r>
              <a:rPr lang="en-US" altLang="zh-CN" dirty="0"/>
              <a:t>0</a:t>
            </a:r>
            <a:r>
              <a:rPr lang="zh-CN" altLang="en-US" dirty="0"/>
              <a:t>，说明传输过程中发生了误码。最后用发生误码的组数除以总的组数得到误码率。</a:t>
            </a:r>
            <a:endParaRPr lang="en-US" altLang="zh-CN" dirty="0"/>
          </a:p>
          <a:p>
            <a:pPr lvl="1"/>
            <a:r>
              <a:rPr lang="zh-CN" altLang="en-US" dirty="0"/>
              <a:t>如果余式不为</a:t>
            </a:r>
            <a:r>
              <a:rPr lang="en-US" altLang="zh-CN" dirty="0"/>
              <a:t>0</a:t>
            </a:r>
            <a:r>
              <a:rPr lang="zh-CN" altLang="en-US" dirty="0"/>
              <a:t>，不一定说明没有发生误码，可能是发生的误码恰好使得余式依旧为</a:t>
            </a:r>
            <a:r>
              <a:rPr lang="en-US" altLang="zh-CN" dirty="0"/>
              <a:t>0</a:t>
            </a:r>
          </a:p>
          <a:p>
            <a:pPr lvl="1"/>
            <a:r>
              <a:rPr lang="zh-CN" altLang="en-US" dirty="0"/>
              <a:t>但是校验位越长，它的校验效果越好，余数为</a:t>
            </a:r>
            <a:r>
              <a:rPr lang="en-US" altLang="zh-CN" dirty="0"/>
              <a:t>0</a:t>
            </a:r>
            <a:r>
              <a:rPr lang="zh-CN" altLang="en-US" dirty="0"/>
              <a:t>时发生误码的可能性越高，因此校验位越长，其检测到的误码越多，获得的误码率也会越高。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74993679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平面</Template>
  <TotalTime>1365</TotalTime>
  <Words>1541</Words>
  <Application>Microsoft Office PowerPoint</Application>
  <PresentationFormat>宽屏</PresentationFormat>
  <Paragraphs>91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Arial</vt:lpstr>
      <vt:lpstr>Cambria Math</vt:lpstr>
      <vt:lpstr>Trebuchet MS</vt:lpstr>
      <vt:lpstr>Wingdings 3</vt:lpstr>
      <vt:lpstr>平面</vt:lpstr>
      <vt:lpstr>PowerPoint 演示文稿</vt:lpstr>
      <vt:lpstr>卷积编码模块</vt:lpstr>
      <vt:lpstr>电平映射模块</vt:lpstr>
      <vt:lpstr>发端星座图</vt:lpstr>
      <vt:lpstr>收端星座图</vt:lpstr>
      <vt:lpstr>信道模块</vt:lpstr>
      <vt:lpstr>信道模块</vt:lpstr>
      <vt:lpstr>CRC模块</vt:lpstr>
      <vt:lpstr>CRC模块</vt:lpstr>
      <vt:lpstr>凿孔模块</vt:lpstr>
      <vt:lpstr>译码器模块</vt:lpstr>
      <vt:lpstr>译码器模块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zeng rui</dc:creator>
  <cp:lastModifiedBy>雷</cp:lastModifiedBy>
  <cp:revision>61</cp:revision>
  <dcterms:created xsi:type="dcterms:W3CDTF">2019-10-15T14:25:56Z</dcterms:created>
  <dcterms:modified xsi:type="dcterms:W3CDTF">2019-10-20T08:47:34Z</dcterms:modified>
</cp:coreProperties>
</file>