
<file path=[Content_Types].xml><?xml version="1.0" encoding="utf-8"?>
<Types xmlns="http://schemas.openxmlformats.org/package/2006/content-types">
  <Default Extension="tmp" ContentType="image/png"/>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4"/>
  </p:notesMasterIdLst>
  <p:sldIdLst>
    <p:sldId id="256" r:id="rId2"/>
    <p:sldId id="268" r:id="rId3"/>
    <p:sldId id="275" r:id="rId4"/>
    <p:sldId id="269" r:id="rId5"/>
    <p:sldId id="289" r:id="rId6"/>
    <p:sldId id="290" r:id="rId7"/>
    <p:sldId id="291" r:id="rId8"/>
    <p:sldId id="292" r:id="rId9"/>
    <p:sldId id="293" r:id="rId10"/>
    <p:sldId id="294" r:id="rId11"/>
    <p:sldId id="295" r:id="rId12"/>
    <p:sldId id="296" r:id="rId13"/>
    <p:sldId id="297" r:id="rId14"/>
    <p:sldId id="298" r:id="rId15"/>
    <p:sldId id="299" r:id="rId16"/>
    <p:sldId id="300" r:id="rId17"/>
    <p:sldId id="258" r:id="rId18"/>
    <p:sldId id="257" r:id="rId19"/>
    <p:sldId id="259" r:id="rId20"/>
    <p:sldId id="260" r:id="rId21"/>
    <p:sldId id="261" r:id="rId22"/>
    <p:sldId id="266" r:id="rId23"/>
    <p:sldId id="267" r:id="rId24"/>
    <p:sldId id="262" r:id="rId25"/>
    <p:sldId id="263" r:id="rId26"/>
    <p:sldId id="264" r:id="rId27"/>
    <p:sldId id="265" r:id="rId28"/>
    <p:sldId id="273" r:id="rId29"/>
    <p:sldId id="281" r:id="rId30"/>
    <p:sldId id="271" r:id="rId31"/>
    <p:sldId id="278" r:id="rId32"/>
    <p:sldId id="280" r:id="rId33"/>
    <p:sldId id="279" r:id="rId34"/>
    <p:sldId id="282" r:id="rId35"/>
    <p:sldId id="283" r:id="rId36"/>
    <p:sldId id="284" r:id="rId37"/>
    <p:sldId id="285" r:id="rId38"/>
    <p:sldId id="286" r:id="rId39"/>
    <p:sldId id="287" r:id="rId40"/>
    <p:sldId id="288" r:id="rId41"/>
    <p:sldId id="277" r:id="rId42"/>
    <p:sldId id="27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74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B99F0F-43BE-487F-B4DF-1008F3E735D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2F2B02B7-B9A4-4F04-970B-301FA3F6057C}">
      <dgm:prSet phldrT="[文本]"/>
      <dgm:spPr/>
      <dgm:t>
        <a:bodyPr/>
        <a:lstStyle/>
        <a:p>
          <a:r>
            <a:rPr lang="zh-CN" altLang="en-US" dirty="0"/>
            <a:t>一、调制与信道传输</a:t>
          </a:r>
          <a:r>
            <a:rPr lang="en-US" altLang="zh-CN" dirty="0"/>
            <a:t>:</a:t>
          </a:r>
          <a:r>
            <a:rPr lang="zh-CN" altLang="en-US" dirty="0"/>
            <a:t>王传瑞</a:t>
          </a:r>
        </a:p>
      </dgm:t>
    </dgm:pt>
    <dgm:pt modelId="{35B80775-01CF-48B6-9E51-5587605E307D}" type="parTrans" cxnId="{4563D2A0-92FD-40E5-93C9-26B621D53341}">
      <dgm:prSet/>
      <dgm:spPr/>
      <dgm:t>
        <a:bodyPr/>
        <a:lstStyle/>
        <a:p>
          <a:endParaRPr lang="zh-CN" altLang="en-US"/>
        </a:p>
      </dgm:t>
    </dgm:pt>
    <dgm:pt modelId="{7A17C8DB-F5C2-47B8-BFF5-2BF70AA7C56A}" type="sibTrans" cxnId="{4563D2A0-92FD-40E5-93C9-26B621D53341}">
      <dgm:prSet/>
      <dgm:spPr/>
      <dgm:t>
        <a:bodyPr/>
        <a:lstStyle/>
        <a:p>
          <a:endParaRPr lang="zh-CN" altLang="en-US"/>
        </a:p>
      </dgm:t>
    </dgm:pt>
    <dgm:pt modelId="{E7670E26-F6EE-458D-B466-52C8E5E81CDA}">
      <dgm:prSet phldrT="[文本]"/>
      <dgm:spPr/>
      <dgm:t>
        <a:bodyPr/>
        <a:lstStyle/>
        <a:p>
          <a:r>
            <a:rPr lang="zh-CN" altLang="en-US" dirty="0"/>
            <a:t>二、</a:t>
          </a:r>
          <a:r>
            <a:rPr lang="en-US" altLang="zh-CN" dirty="0"/>
            <a:t>RSA</a:t>
          </a:r>
          <a:r>
            <a:rPr lang="zh-CN" altLang="en-US" dirty="0"/>
            <a:t>加密算法</a:t>
          </a:r>
          <a:r>
            <a:rPr lang="en-US" altLang="zh-CN" dirty="0"/>
            <a:t>:</a:t>
          </a:r>
          <a:r>
            <a:rPr lang="zh-CN" altLang="en-US" dirty="0"/>
            <a:t>曾睿</a:t>
          </a:r>
        </a:p>
      </dgm:t>
    </dgm:pt>
    <dgm:pt modelId="{3703529C-F607-407E-9FCB-8900D331FF03}" type="parTrans" cxnId="{F3A6FC6E-4E7F-48B5-8FD0-024482D181F8}">
      <dgm:prSet/>
      <dgm:spPr/>
      <dgm:t>
        <a:bodyPr/>
        <a:lstStyle/>
        <a:p>
          <a:endParaRPr lang="zh-CN" altLang="en-US"/>
        </a:p>
      </dgm:t>
    </dgm:pt>
    <dgm:pt modelId="{2F624BB6-8808-48E3-8B90-F263B4BE183C}" type="sibTrans" cxnId="{F3A6FC6E-4E7F-48B5-8FD0-024482D181F8}">
      <dgm:prSet/>
      <dgm:spPr/>
      <dgm:t>
        <a:bodyPr/>
        <a:lstStyle/>
        <a:p>
          <a:endParaRPr lang="zh-CN" altLang="en-US"/>
        </a:p>
      </dgm:t>
    </dgm:pt>
    <dgm:pt modelId="{77438846-E362-4A72-A2C7-7890F6543E07}">
      <dgm:prSet phldrT="[文本]"/>
      <dgm:spPr/>
      <dgm:t>
        <a:bodyPr/>
        <a:lstStyle/>
        <a:p>
          <a:r>
            <a:rPr lang="zh-CN" altLang="en-US" dirty="0"/>
            <a:t>四、</a:t>
          </a:r>
          <a:r>
            <a:rPr lang="en-US" altLang="zh-CN" dirty="0"/>
            <a:t>AES</a:t>
          </a:r>
          <a:r>
            <a:rPr lang="zh-CN" altLang="en-US" dirty="0"/>
            <a:t>加密算法</a:t>
          </a:r>
          <a:r>
            <a:rPr lang="en-US" altLang="zh-CN" dirty="0"/>
            <a:t>:</a:t>
          </a:r>
          <a:r>
            <a:rPr lang="zh-CN" altLang="en-US" dirty="0"/>
            <a:t>雷城乐阳</a:t>
          </a:r>
        </a:p>
      </dgm:t>
    </dgm:pt>
    <dgm:pt modelId="{1CEE980B-D5EB-42B9-9D31-B7A5F3D6E344}" type="parTrans" cxnId="{7139AE6B-E757-4D4E-8D54-683E61C1B49F}">
      <dgm:prSet/>
      <dgm:spPr/>
      <dgm:t>
        <a:bodyPr/>
        <a:lstStyle/>
        <a:p>
          <a:endParaRPr lang="zh-CN" altLang="en-US"/>
        </a:p>
      </dgm:t>
    </dgm:pt>
    <dgm:pt modelId="{4A186ED8-C89D-439F-A79F-9A0C8E1A2736}" type="sibTrans" cxnId="{7139AE6B-E757-4D4E-8D54-683E61C1B49F}">
      <dgm:prSet/>
      <dgm:spPr/>
      <dgm:t>
        <a:bodyPr/>
        <a:lstStyle/>
        <a:p>
          <a:endParaRPr lang="zh-CN" altLang="en-US"/>
        </a:p>
      </dgm:t>
    </dgm:pt>
    <dgm:pt modelId="{7CA92D09-4451-43C0-8475-700FFB6173BA}">
      <dgm:prSet phldrT="[文本]"/>
      <dgm:spPr/>
      <dgm:t>
        <a:bodyPr/>
        <a:lstStyle/>
        <a:p>
          <a:r>
            <a:rPr lang="zh-CN" altLang="en-US" dirty="0"/>
            <a:t>三、</a:t>
          </a:r>
          <a:r>
            <a:rPr lang="en-US" altLang="zh-CN" dirty="0"/>
            <a:t>DES</a:t>
          </a:r>
          <a:r>
            <a:rPr lang="zh-CN" altLang="en-US" dirty="0"/>
            <a:t>加密算法</a:t>
          </a:r>
          <a:r>
            <a:rPr lang="en-US" altLang="zh-CN" dirty="0"/>
            <a:t>:</a:t>
          </a:r>
          <a:r>
            <a:rPr lang="zh-CN" altLang="en-US" dirty="0"/>
            <a:t>辜俊皓</a:t>
          </a:r>
        </a:p>
      </dgm:t>
    </dgm:pt>
    <dgm:pt modelId="{AFFE7DB2-79B3-4F9F-9CEC-6C8EC38CAF90}" type="parTrans" cxnId="{5401F3E7-DE89-4FDB-A697-C5E01C17794F}">
      <dgm:prSet/>
      <dgm:spPr/>
      <dgm:t>
        <a:bodyPr/>
        <a:lstStyle/>
        <a:p>
          <a:endParaRPr lang="zh-CN" altLang="en-US"/>
        </a:p>
      </dgm:t>
    </dgm:pt>
    <dgm:pt modelId="{CBF4276D-C359-476D-9C7D-3E165C962881}" type="sibTrans" cxnId="{5401F3E7-DE89-4FDB-A697-C5E01C17794F}">
      <dgm:prSet/>
      <dgm:spPr/>
      <dgm:t>
        <a:bodyPr/>
        <a:lstStyle/>
        <a:p>
          <a:endParaRPr lang="zh-CN" altLang="en-US"/>
        </a:p>
      </dgm:t>
    </dgm:pt>
    <dgm:pt modelId="{1E3CBFC1-3A25-476B-AD87-6E7F270D9974}">
      <dgm:prSet phldrT="[文本]"/>
      <dgm:spPr/>
      <dgm:t>
        <a:bodyPr/>
        <a:lstStyle/>
        <a:p>
          <a:r>
            <a:rPr lang="zh-CN" altLang="en-US" dirty="0"/>
            <a:t>五、联调与分析</a:t>
          </a:r>
        </a:p>
      </dgm:t>
    </dgm:pt>
    <dgm:pt modelId="{BBEA3F80-E8FB-468B-A623-4C89A6574F82}" type="parTrans" cxnId="{F168FD9E-9A57-4B17-86A9-87724125C8FC}">
      <dgm:prSet/>
      <dgm:spPr/>
      <dgm:t>
        <a:bodyPr/>
        <a:lstStyle/>
        <a:p>
          <a:endParaRPr lang="zh-CN" altLang="en-US"/>
        </a:p>
      </dgm:t>
    </dgm:pt>
    <dgm:pt modelId="{B77D9864-5538-4A72-BDE5-6542190AFD89}" type="sibTrans" cxnId="{F168FD9E-9A57-4B17-86A9-87724125C8FC}">
      <dgm:prSet/>
      <dgm:spPr/>
      <dgm:t>
        <a:bodyPr/>
        <a:lstStyle/>
        <a:p>
          <a:endParaRPr lang="zh-CN" altLang="en-US"/>
        </a:p>
      </dgm:t>
    </dgm:pt>
    <dgm:pt modelId="{3811FFE3-64FF-46FA-A511-34E2044D7180}" type="pres">
      <dgm:prSet presAssocID="{C8B99F0F-43BE-487F-B4DF-1008F3E735DD}" presName="Name0" presStyleCnt="0">
        <dgm:presLayoutVars>
          <dgm:chMax val="7"/>
          <dgm:chPref val="7"/>
          <dgm:dir/>
        </dgm:presLayoutVars>
      </dgm:prSet>
      <dgm:spPr/>
      <dgm:t>
        <a:bodyPr/>
        <a:lstStyle/>
        <a:p>
          <a:endParaRPr lang="zh-CN" altLang="en-US"/>
        </a:p>
      </dgm:t>
    </dgm:pt>
    <dgm:pt modelId="{03B61ECC-EEB9-4DE9-8C25-D0D15FE845F9}" type="pres">
      <dgm:prSet presAssocID="{C8B99F0F-43BE-487F-B4DF-1008F3E735DD}" presName="Name1" presStyleCnt="0"/>
      <dgm:spPr/>
    </dgm:pt>
    <dgm:pt modelId="{530D58DF-084E-414A-AFAC-625DCD6C8BFA}" type="pres">
      <dgm:prSet presAssocID="{C8B99F0F-43BE-487F-B4DF-1008F3E735DD}" presName="cycle" presStyleCnt="0"/>
      <dgm:spPr/>
    </dgm:pt>
    <dgm:pt modelId="{024569E8-C529-4215-97D5-951D64320356}" type="pres">
      <dgm:prSet presAssocID="{C8B99F0F-43BE-487F-B4DF-1008F3E735DD}" presName="srcNode" presStyleLbl="node1" presStyleIdx="0" presStyleCnt="5"/>
      <dgm:spPr/>
    </dgm:pt>
    <dgm:pt modelId="{1F04467C-D110-4262-AC39-036DF920FCA3}" type="pres">
      <dgm:prSet presAssocID="{C8B99F0F-43BE-487F-B4DF-1008F3E735DD}" presName="conn" presStyleLbl="parChTrans1D2" presStyleIdx="0" presStyleCnt="1"/>
      <dgm:spPr/>
      <dgm:t>
        <a:bodyPr/>
        <a:lstStyle/>
        <a:p>
          <a:endParaRPr lang="zh-CN" altLang="en-US"/>
        </a:p>
      </dgm:t>
    </dgm:pt>
    <dgm:pt modelId="{35A57891-67B1-40A1-9B96-DBC5B615563B}" type="pres">
      <dgm:prSet presAssocID="{C8B99F0F-43BE-487F-B4DF-1008F3E735DD}" presName="extraNode" presStyleLbl="node1" presStyleIdx="0" presStyleCnt="5"/>
      <dgm:spPr/>
    </dgm:pt>
    <dgm:pt modelId="{F4714A0E-975E-4C4A-B968-6D75F1D9C0BF}" type="pres">
      <dgm:prSet presAssocID="{C8B99F0F-43BE-487F-B4DF-1008F3E735DD}" presName="dstNode" presStyleLbl="node1" presStyleIdx="0" presStyleCnt="5"/>
      <dgm:spPr/>
    </dgm:pt>
    <dgm:pt modelId="{05B12D7E-7EFF-4528-A1A4-1AE748BE3A83}" type="pres">
      <dgm:prSet presAssocID="{2F2B02B7-B9A4-4F04-970B-301FA3F6057C}" presName="text_1" presStyleLbl="node1" presStyleIdx="0" presStyleCnt="5">
        <dgm:presLayoutVars>
          <dgm:bulletEnabled val="1"/>
        </dgm:presLayoutVars>
      </dgm:prSet>
      <dgm:spPr/>
      <dgm:t>
        <a:bodyPr/>
        <a:lstStyle/>
        <a:p>
          <a:endParaRPr lang="zh-CN" altLang="en-US"/>
        </a:p>
      </dgm:t>
    </dgm:pt>
    <dgm:pt modelId="{FA58CFF6-F379-429E-B806-B4EAFD5C0E06}" type="pres">
      <dgm:prSet presAssocID="{2F2B02B7-B9A4-4F04-970B-301FA3F6057C}" presName="accent_1" presStyleCnt="0"/>
      <dgm:spPr/>
    </dgm:pt>
    <dgm:pt modelId="{D7C7767C-E606-43C7-A57D-61E3FD9BAB79}" type="pres">
      <dgm:prSet presAssocID="{2F2B02B7-B9A4-4F04-970B-301FA3F6057C}" presName="accentRepeatNode" presStyleLbl="solidFgAcc1" presStyleIdx="0" presStyleCnt="5"/>
      <dgm:spPr/>
    </dgm:pt>
    <dgm:pt modelId="{0376AE73-522B-4590-BF99-814B98A789BC}" type="pres">
      <dgm:prSet presAssocID="{E7670E26-F6EE-458D-B466-52C8E5E81CDA}" presName="text_2" presStyleLbl="node1" presStyleIdx="1" presStyleCnt="5">
        <dgm:presLayoutVars>
          <dgm:bulletEnabled val="1"/>
        </dgm:presLayoutVars>
      </dgm:prSet>
      <dgm:spPr/>
      <dgm:t>
        <a:bodyPr/>
        <a:lstStyle/>
        <a:p>
          <a:endParaRPr lang="zh-CN" altLang="en-US"/>
        </a:p>
      </dgm:t>
    </dgm:pt>
    <dgm:pt modelId="{3116A14A-6A9D-41A4-B6C7-02A53874BA3F}" type="pres">
      <dgm:prSet presAssocID="{E7670E26-F6EE-458D-B466-52C8E5E81CDA}" presName="accent_2" presStyleCnt="0"/>
      <dgm:spPr/>
    </dgm:pt>
    <dgm:pt modelId="{6377B5DB-3CB4-47C7-82E2-802CFE1C1106}" type="pres">
      <dgm:prSet presAssocID="{E7670E26-F6EE-458D-B466-52C8E5E81CDA}" presName="accentRepeatNode" presStyleLbl="solidFgAcc1" presStyleIdx="1" presStyleCnt="5"/>
      <dgm:spPr/>
    </dgm:pt>
    <dgm:pt modelId="{196E261F-2B92-45C3-A8A5-30A8650670E5}" type="pres">
      <dgm:prSet presAssocID="{7CA92D09-4451-43C0-8475-700FFB6173BA}" presName="text_3" presStyleLbl="node1" presStyleIdx="2" presStyleCnt="5">
        <dgm:presLayoutVars>
          <dgm:bulletEnabled val="1"/>
        </dgm:presLayoutVars>
      </dgm:prSet>
      <dgm:spPr/>
      <dgm:t>
        <a:bodyPr/>
        <a:lstStyle/>
        <a:p>
          <a:endParaRPr lang="zh-CN" altLang="en-US"/>
        </a:p>
      </dgm:t>
    </dgm:pt>
    <dgm:pt modelId="{BAAD6B85-A8CB-4968-9BEA-12D4E82C7C3C}" type="pres">
      <dgm:prSet presAssocID="{7CA92D09-4451-43C0-8475-700FFB6173BA}" presName="accent_3" presStyleCnt="0"/>
      <dgm:spPr/>
    </dgm:pt>
    <dgm:pt modelId="{EDEEABAD-F777-4F03-9FB3-DC98554464BA}" type="pres">
      <dgm:prSet presAssocID="{7CA92D09-4451-43C0-8475-700FFB6173BA}" presName="accentRepeatNode" presStyleLbl="solidFgAcc1" presStyleIdx="2" presStyleCnt="5"/>
      <dgm:spPr/>
    </dgm:pt>
    <dgm:pt modelId="{868027F8-B51E-4892-AC75-6102288B82B4}" type="pres">
      <dgm:prSet presAssocID="{77438846-E362-4A72-A2C7-7890F6543E07}" presName="text_4" presStyleLbl="node1" presStyleIdx="3" presStyleCnt="5">
        <dgm:presLayoutVars>
          <dgm:bulletEnabled val="1"/>
        </dgm:presLayoutVars>
      </dgm:prSet>
      <dgm:spPr/>
      <dgm:t>
        <a:bodyPr/>
        <a:lstStyle/>
        <a:p>
          <a:endParaRPr lang="zh-CN" altLang="en-US"/>
        </a:p>
      </dgm:t>
    </dgm:pt>
    <dgm:pt modelId="{E61E9F88-823A-4CBF-857E-C73E7E7CA901}" type="pres">
      <dgm:prSet presAssocID="{77438846-E362-4A72-A2C7-7890F6543E07}" presName="accent_4" presStyleCnt="0"/>
      <dgm:spPr/>
    </dgm:pt>
    <dgm:pt modelId="{006A76F4-30A7-4394-9F5F-00AB4924B28D}" type="pres">
      <dgm:prSet presAssocID="{77438846-E362-4A72-A2C7-7890F6543E07}" presName="accentRepeatNode" presStyleLbl="solidFgAcc1" presStyleIdx="3" presStyleCnt="5"/>
      <dgm:spPr/>
    </dgm:pt>
    <dgm:pt modelId="{DB0D0782-48F0-42D7-B5DE-BA93639BCF5E}" type="pres">
      <dgm:prSet presAssocID="{1E3CBFC1-3A25-476B-AD87-6E7F270D9974}" presName="text_5" presStyleLbl="node1" presStyleIdx="4" presStyleCnt="5">
        <dgm:presLayoutVars>
          <dgm:bulletEnabled val="1"/>
        </dgm:presLayoutVars>
      </dgm:prSet>
      <dgm:spPr/>
      <dgm:t>
        <a:bodyPr/>
        <a:lstStyle/>
        <a:p>
          <a:endParaRPr lang="zh-CN" altLang="en-US"/>
        </a:p>
      </dgm:t>
    </dgm:pt>
    <dgm:pt modelId="{B36F189B-00EA-4044-BFB2-89ADA9B7D924}" type="pres">
      <dgm:prSet presAssocID="{1E3CBFC1-3A25-476B-AD87-6E7F270D9974}" presName="accent_5" presStyleCnt="0"/>
      <dgm:spPr/>
    </dgm:pt>
    <dgm:pt modelId="{4EAF751D-A68E-436E-854C-D85F338372F4}" type="pres">
      <dgm:prSet presAssocID="{1E3CBFC1-3A25-476B-AD87-6E7F270D9974}" presName="accentRepeatNode" presStyleLbl="solidFgAcc1" presStyleIdx="4" presStyleCnt="5"/>
      <dgm:spPr/>
    </dgm:pt>
  </dgm:ptLst>
  <dgm:cxnLst>
    <dgm:cxn modelId="{F3A6FC6E-4E7F-48B5-8FD0-024482D181F8}" srcId="{C8B99F0F-43BE-487F-B4DF-1008F3E735DD}" destId="{E7670E26-F6EE-458D-B466-52C8E5E81CDA}" srcOrd="1" destOrd="0" parTransId="{3703529C-F607-407E-9FCB-8900D331FF03}" sibTransId="{2F624BB6-8808-48E3-8B90-F263B4BE183C}"/>
    <dgm:cxn modelId="{D7126358-19DD-467C-84A8-0E248EEB18A6}" type="presOf" srcId="{77438846-E362-4A72-A2C7-7890F6543E07}" destId="{868027F8-B51E-4892-AC75-6102288B82B4}" srcOrd="0" destOrd="0" presId="urn:microsoft.com/office/officeart/2008/layout/VerticalCurvedList"/>
    <dgm:cxn modelId="{AA637021-4880-45D9-81D3-E6B651CC1F67}" type="presOf" srcId="{7CA92D09-4451-43C0-8475-700FFB6173BA}" destId="{196E261F-2B92-45C3-A8A5-30A8650670E5}" srcOrd="0" destOrd="0" presId="urn:microsoft.com/office/officeart/2008/layout/VerticalCurvedList"/>
    <dgm:cxn modelId="{4563D2A0-92FD-40E5-93C9-26B621D53341}" srcId="{C8B99F0F-43BE-487F-B4DF-1008F3E735DD}" destId="{2F2B02B7-B9A4-4F04-970B-301FA3F6057C}" srcOrd="0" destOrd="0" parTransId="{35B80775-01CF-48B6-9E51-5587605E307D}" sibTransId="{7A17C8DB-F5C2-47B8-BFF5-2BF70AA7C56A}"/>
    <dgm:cxn modelId="{D656433E-2867-46AF-892E-98DC90A91B2E}" type="presOf" srcId="{C8B99F0F-43BE-487F-B4DF-1008F3E735DD}" destId="{3811FFE3-64FF-46FA-A511-34E2044D7180}" srcOrd="0" destOrd="0" presId="urn:microsoft.com/office/officeart/2008/layout/VerticalCurvedList"/>
    <dgm:cxn modelId="{872AA007-59A7-4338-BD2C-D2EB253CBB50}" type="presOf" srcId="{2F2B02B7-B9A4-4F04-970B-301FA3F6057C}" destId="{05B12D7E-7EFF-4528-A1A4-1AE748BE3A83}" srcOrd="0" destOrd="0" presId="urn:microsoft.com/office/officeart/2008/layout/VerticalCurvedList"/>
    <dgm:cxn modelId="{5401F3E7-DE89-4FDB-A697-C5E01C17794F}" srcId="{C8B99F0F-43BE-487F-B4DF-1008F3E735DD}" destId="{7CA92D09-4451-43C0-8475-700FFB6173BA}" srcOrd="2" destOrd="0" parTransId="{AFFE7DB2-79B3-4F9F-9CEC-6C8EC38CAF90}" sibTransId="{CBF4276D-C359-476D-9C7D-3E165C962881}"/>
    <dgm:cxn modelId="{D7B02E0F-0C23-48EF-BC03-06736B9C046E}" type="presOf" srcId="{E7670E26-F6EE-458D-B466-52C8E5E81CDA}" destId="{0376AE73-522B-4590-BF99-814B98A789BC}" srcOrd="0" destOrd="0" presId="urn:microsoft.com/office/officeart/2008/layout/VerticalCurvedList"/>
    <dgm:cxn modelId="{B1CD0F5E-EDC7-494E-BB43-A46A39986968}" type="presOf" srcId="{7A17C8DB-F5C2-47B8-BFF5-2BF70AA7C56A}" destId="{1F04467C-D110-4262-AC39-036DF920FCA3}" srcOrd="0" destOrd="0" presId="urn:microsoft.com/office/officeart/2008/layout/VerticalCurvedList"/>
    <dgm:cxn modelId="{7139AE6B-E757-4D4E-8D54-683E61C1B49F}" srcId="{C8B99F0F-43BE-487F-B4DF-1008F3E735DD}" destId="{77438846-E362-4A72-A2C7-7890F6543E07}" srcOrd="3" destOrd="0" parTransId="{1CEE980B-D5EB-42B9-9D31-B7A5F3D6E344}" sibTransId="{4A186ED8-C89D-439F-A79F-9A0C8E1A2736}"/>
    <dgm:cxn modelId="{F168FD9E-9A57-4B17-86A9-87724125C8FC}" srcId="{C8B99F0F-43BE-487F-B4DF-1008F3E735DD}" destId="{1E3CBFC1-3A25-476B-AD87-6E7F270D9974}" srcOrd="4" destOrd="0" parTransId="{BBEA3F80-E8FB-468B-A623-4C89A6574F82}" sibTransId="{B77D9864-5538-4A72-BDE5-6542190AFD89}"/>
    <dgm:cxn modelId="{43A85851-630A-412D-9B38-A6252C8028FF}" type="presOf" srcId="{1E3CBFC1-3A25-476B-AD87-6E7F270D9974}" destId="{DB0D0782-48F0-42D7-B5DE-BA93639BCF5E}" srcOrd="0" destOrd="0" presId="urn:microsoft.com/office/officeart/2008/layout/VerticalCurvedList"/>
    <dgm:cxn modelId="{D1831AAC-50AF-4BF5-886E-E97A780787EC}" type="presParOf" srcId="{3811FFE3-64FF-46FA-A511-34E2044D7180}" destId="{03B61ECC-EEB9-4DE9-8C25-D0D15FE845F9}" srcOrd="0" destOrd="0" presId="urn:microsoft.com/office/officeart/2008/layout/VerticalCurvedList"/>
    <dgm:cxn modelId="{A467E3B8-2854-4BD5-BAC4-5062D85A162A}" type="presParOf" srcId="{03B61ECC-EEB9-4DE9-8C25-D0D15FE845F9}" destId="{530D58DF-084E-414A-AFAC-625DCD6C8BFA}" srcOrd="0" destOrd="0" presId="urn:microsoft.com/office/officeart/2008/layout/VerticalCurvedList"/>
    <dgm:cxn modelId="{2770EE98-926F-492F-B5A9-DD4E08A8E517}" type="presParOf" srcId="{530D58DF-084E-414A-AFAC-625DCD6C8BFA}" destId="{024569E8-C529-4215-97D5-951D64320356}" srcOrd="0" destOrd="0" presId="urn:microsoft.com/office/officeart/2008/layout/VerticalCurvedList"/>
    <dgm:cxn modelId="{DB17731B-9053-4D04-A520-8D6A0A2043CA}" type="presParOf" srcId="{530D58DF-084E-414A-AFAC-625DCD6C8BFA}" destId="{1F04467C-D110-4262-AC39-036DF920FCA3}" srcOrd="1" destOrd="0" presId="urn:microsoft.com/office/officeart/2008/layout/VerticalCurvedList"/>
    <dgm:cxn modelId="{B9FCF548-9B25-43FC-AE78-9483237F4E31}" type="presParOf" srcId="{530D58DF-084E-414A-AFAC-625DCD6C8BFA}" destId="{35A57891-67B1-40A1-9B96-DBC5B615563B}" srcOrd="2" destOrd="0" presId="urn:microsoft.com/office/officeart/2008/layout/VerticalCurvedList"/>
    <dgm:cxn modelId="{E723CF2F-5954-4532-AEA7-D4C03AD52901}" type="presParOf" srcId="{530D58DF-084E-414A-AFAC-625DCD6C8BFA}" destId="{F4714A0E-975E-4C4A-B968-6D75F1D9C0BF}" srcOrd="3" destOrd="0" presId="urn:microsoft.com/office/officeart/2008/layout/VerticalCurvedList"/>
    <dgm:cxn modelId="{8D282A06-CDE9-4C70-B312-A0AD5C988AAF}" type="presParOf" srcId="{03B61ECC-EEB9-4DE9-8C25-D0D15FE845F9}" destId="{05B12D7E-7EFF-4528-A1A4-1AE748BE3A83}" srcOrd="1" destOrd="0" presId="urn:microsoft.com/office/officeart/2008/layout/VerticalCurvedList"/>
    <dgm:cxn modelId="{1C16DA5D-A4B2-45F7-B7EA-2A2BB07F5DB9}" type="presParOf" srcId="{03B61ECC-EEB9-4DE9-8C25-D0D15FE845F9}" destId="{FA58CFF6-F379-429E-B806-B4EAFD5C0E06}" srcOrd="2" destOrd="0" presId="urn:microsoft.com/office/officeart/2008/layout/VerticalCurvedList"/>
    <dgm:cxn modelId="{58184E17-D90D-4D95-8D26-03CD9866A8AD}" type="presParOf" srcId="{FA58CFF6-F379-429E-B806-B4EAFD5C0E06}" destId="{D7C7767C-E606-43C7-A57D-61E3FD9BAB79}" srcOrd="0" destOrd="0" presId="urn:microsoft.com/office/officeart/2008/layout/VerticalCurvedList"/>
    <dgm:cxn modelId="{69302031-C44A-4DEB-AE20-74FFE1FD7DB7}" type="presParOf" srcId="{03B61ECC-EEB9-4DE9-8C25-D0D15FE845F9}" destId="{0376AE73-522B-4590-BF99-814B98A789BC}" srcOrd="3" destOrd="0" presId="urn:microsoft.com/office/officeart/2008/layout/VerticalCurvedList"/>
    <dgm:cxn modelId="{8DC42B04-2E84-4D7D-AAB2-A0A859090410}" type="presParOf" srcId="{03B61ECC-EEB9-4DE9-8C25-D0D15FE845F9}" destId="{3116A14A-6A9D-41A4-B6C7-02A53874BA3F}" srcOrd="4" destOrd="0" presId="urn:microsoft.com/office/officeart/2008/layout/VerticalCurvedList"/>
    <dgm:cxn modelId="{D25723EC-CD1B-4F3D-B7A1-13046913C01C}" type="presParOf" srcId="{3116A14A-6A9D-41A4-B6C7-02A53874BA3F}" destId="{6377B5DB-3CB4-47C7-82E2-802CFE1C1106}" srcOrd="0" destOrd="0" presId="urn:microsoft.com/office/officeart/2008/layout/VerticalCurvedList"/>
    <dgm:cxn modelId="{01A24C28-70E9-434D-BFC2-32A93D85CB8F}" type="presParOf" srcId="{03B61ECC-EEB9-4DE9-8C25-D0D15FE845F9}" destId="{196E261F-2B92-45C3-A8A5-30A8650670E5}" srcOrd="5" destOrd="0" presId="urn:microsoft.com/office/officeart/2008/layout/VerticalCurvedList"/>
    <dgm:cxn modelId="{9B598BBA-29E0-4216-9C8B-52FA3BB5275F}" type="presParOf" srcId="{03B61ECC-EEB9-4DE9-8C25-D0D15FE845F9}" destId="{BAAD6B85-A8CB-4968-9BEA-12D4E82C7C3C}" srcOrd="6" destOrd="0" presId="urn:microsoft.com/office/officeart/2008/layout/VerticalCurvedList"/>
    <dgm:cxn modelId="{FFA6505F-750C-4BD4-A22C-5F36134A39BB}" type="presParOf" srcId="{BAAD6B85-A8CB-4968-9BEA-12D4E82C7C3C}" destId="{EDEEABAD-F777-4F03-9FB3-DC98554464BA}" srcOrd="0" destOrd="0" presId="urn:microsoft.com/office/officeart/2008/layout/VerticalCurvedList"/>
    <dgm:cxn modelId="{343A0BBD-51D8-4521-BED4-EEE656121D35}" type="presParOf" srcId="{03B61ECC-EEB9-4DE9-8C25-D0D15FE845F9}" destId="{868027F8-B51E-4892-AC75-6102288B82B4}" srcOrd="7" destOrd="0" presId="urn:microsoft.com/office/officeart/2008/layout/VerticalCurvedList"/>
    <dgm:cxn modelId="{496C032B-9759-48CB-BAD6-91BB0F316C5B}" type="presParOf" srcId="{03B61ECC-EEB9-4DE9-8C25-D0D15FE845F9}" destId="{E61E9F88-823A-4CBF-857E-C73E7E7CA901}" srcOrd="8" destOrd="0" presId="urn:microsoft.com/office/officeart/2008/layout/VerticalCurvedList"/>
    <dgm:cxn modelId="{401EFD1B-0B3A-499E-A93F-4AB236FE46AB}" type="presParOf" srcId="{E61E9F88-823A-4CBF-857E-C73E7E7CA901}" destId="{006A76F4-30A7-4394-9F5F-00AB4924B28D}" srcOrd="0" destOrd="0" presId="urn:microsoft.com/office/officeart/2008/layout/VerticalCurvedList"/>
    <dgm:cxn modelId="{ECC01247-1C14-433C-9FA7-5B9AA6D58488}" type="presParOf" srcId="{03B61ECC-EEB9-4DE9-8C25-D0D15FE845F9}" destId="{DB0D0782-48F0-42D7-B5DE-BA93639BCF5E}" srcOrd="9" destOrd="0" presId="urn:microsoft.com/office/officeart/2008/layout/VerticalCurvedList"/>
    <dgm:cxn modelId="{C6D519EE-1E11-4FAC-981E-3CF20D751AC1}" type="presParOf" srcId="{03B61ECC-EEB9-4DE9-8C25-D0D15FE845F9}" destId="{B36F189B-00EA-4044-BFB2-89ADA9B7D924}" srcOrd="10" destOrd="0" presId="urn:microsoft.com/office/officeart/2008/layout/VerticalCurvedList"/>
    <dgm:cxn modelId="{62922A5A-398F-4A06-83C1-C73E81BEF500}" type="presParOf" srcId="{B36F189B-00EA-4044-BFB2-89ADA9B7D924}" destId="{4EAF751D-A68E-436E-854C-D85F338372F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4467C-D110-4262-AC39-036DF920FCA3}">
      <dsp:nvSpPr>
        <dsp:cNvPr id="0" name=""/>
        <dsp:cNvSpPr/>
      </dsp:nvSpPr>
      <dsp:spPr>
        <a:xfrm>
          <a:off x="-5223870" y="-800113"/>
          <a:ext cx="6220657" cy="6220657"/>
        </a:xfrm>
        <a:prstGeom prst="blockArc">
          <a:avLst>
            <a:gd name="adj1" fmla="val 18900000"/>
            <a:gd name="adj2" fmla="val 2700000"/>
            <a:gd name="adj3" fmla="val 347"/>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B12D7E-7EFF-4528-A1A4-1AE748BE3A83}">
      <dsp:nvSpPr>
        <dsp:cNvPr id="0" name=""/>
        <dsp:cNvSpPr/>
      </dsp:nvSpPr>
      <dsp:spPr>
        <a:xfrm>
          <a:off x="435955" y="288684"/>
          <a:ext cx="6429189"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一、调制与信道传输</a:t>
          </a:r>
          <a:r>
            <a:rPr lang="en-US" altLang="zh-CN" sz="2700" kern="1200" dirty="0"/>
            <a:t>:</a:t>
          </a:r>
          <a:r>
            <a:rPr lang="zh-CN" altLang="en-US" sz="2700" kern="1200" dirty="0"/>
            <a:t>王传瑞</a:t>
          </a:r>
        </a:p>
      </dsp:txBody>
      <dsp:txXfrm>
        <a:off x="435955" y="288684"/>
        <a:ext cx="6429189" cy="577738"/>
      </dsp:txXfrm>
    </dsp:sp>
    <dsp:sp modelId="{D7C7767C-E606-43C7-A57D-61E3FD9BAB79}">
      <dsp:nvSpPr>
        <dsp:cNvPr id="0" name=""/>
        <dsp:cNvSpPr/>
      </dsp:nvSpPr>
      <dsp:spPr>
        <a:xfrm>
          <a:off x="74869" y="216467"/>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76AE73-522B-4590-BF99-814B98A789BC}">
      <dsp:nvSpPr>
        <dsp:cNvPr id="0" name=""/>
        <dsp:cNvSpPr/>
      </dsp:nvSpPr>
      <dsp:spPr>
        <a:xfrm>
          <a:off x="849946" y="1155015"/>
          <a:ext cx="6015198"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二、</a:t>
          </a:r>
          <a:r>
            <a:rPr lang="en-US" altLang="zh-CN" sz="2700" kern="1200" dirty="0"/>
            <a:t>RSA</a:t>
          </a:r>
          <a:r>
            <a:rPr lang="zh-CN" altLang="en-US" sz="2700" kern="1200" dirty="0"/>
            <a:t>加密算法</a:t>
          </a:r>
          <a:r>
            <a:rPr lang="en-US" altLang="zh-CN" sz="2700" kern="1200" dirty="0"/>
            <a:t>:</a:t>
          </a:r>
          <a:r>
            <a:rPr lang="zh-CN" altLang="en-US" sz="2700" kern="1200" dirty="0"/>
            <a:t>曾睿</a:t>
          </a:r>
        </a:p>
      </dsp:txBody>
      <dsp:txXfrm>
        <a:off x="849946" y="1155015"/>
        <a:ext cx="6015198" cy="577738"/>
      </dsp:txXfrm>
    </dsp:sp>
    <dsp:sp modelId="{6377B5DB-3CB4-47C7-82E2-802CFE1C1106}">
      <dsp:nvSpPr>
        <dsp:cNvPr id="0" name=""/>
        <dsp:cNvSpPr/>
      </dsp:nvSpPr>
      <dsp:spPr>
        <a:xfrm>
          <a:off x="488859" y="1082797"/>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6E261F-2B92-45C3-A8A5-30A8650670E5}">
      <dsp:nvSpPr>
        <dsp:cNvPr id="0" name=""/>
        <dsp:cNvSpPr/>
      </dsp:nvSpPr>
      <dsp:spPr>
        <a:xfrm>
          <a:off x="977008" y="2021345"/>
          <a:ext cx="5888137"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三、</a:t>
          </a:r>
          <a:r>
            <a:rPr lang="en-US" altLang="zh-CN" sz="2700" kern="1200" dirty="0"/>
            <a:t>DES</a:t>
          </a:r>
          <a:r>
            <a:rPr lang="zh-CN" altLang="en-US" sz="2700" kern="1200" dirty="0"/>
            <a:t>加密算法</a:t>
          </a:r>
          <a:r>
            <a:rPr lang="en-US" altLang="zh-CN" sz="2700" kern="1200" dirty="0"/>
            <a:t>:</a:t>
          </a:r>
          <a:r>
            <a:rPr lang="zh-CN" altLang="en-US" sz="2700" kern="1200" dirty="0"/>
            <a:t>辜俊皓</a:t>
          </a:r>
        </a:p>
      </dsp:txBody>
      <dsp:txXfrm>
        <a:off x="977008" y="2021345"/>
        <a:ext cx="5888137" cy="577738"/>
      </dsp:txXfrm>
    </dsp:sp>
    <dsp:sp modelId="{EDEEABAD-F777-4F03-9FB3-DC98554464BA}">
      <dsp:nvSpPr>
        <dsp:cNvPr id="0" name=""/>
        <dsp:cNvSpPr/>
      </dsp:nvSpPr>
      <dsp:spPr>
        <a:xfrm>
          <a:off x="615921" y="1949128"/>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8027F8-B51E-4892-AC75-6102288B82B4}">
      <dsp:nvSpPr>
        <dsp:cNvPr id="0" name=""/>
        <dsp:cNvSpPr/>
      </dsp:nvSpPr>
      <dsp:spPr>
        <a:xfrm>
          <a:off x="849946" y="2887676"/>
          <a:ext cx="6015198"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四、</a:t>
          </a:r>
          <a:r>
            <a:rPr lang="en-US" altLang="zh-CN" sz="2700" kern="1200" dirty="0"/>
            <a:t>AES</a:t>
          </a:r>
          <a:r>
            <a:rPr lang="zh-CN" altLang="en-US" sz="2700" kern="1200" dirty="0"/>
            <a:t>加密算法</a:t>
          </a:r>
          <a:r>
            <a:rPr lang="en-US" altLang="zh-CN" sz="2700" kern="1200" dirty="0"/>
            <a:t>:</a:t>
          </a:r>
          <a:r>
            <a:rPr lang="zh-CN" altLang="en-US" sz="2700" kern="1200" dirty="0"/>
            <a:t>雷城乐阳</a:t>
          </a:r>
        </a:p>
      </dsp:txBody>
      <dsp:txXfrm>
        <a:off x="849946" y="2887676"/>
        <a:ext cx="6015198" cy="577738"/>
      </dsp:txXfrm>
    </dsp:sp>
    <dsp:sp modelId="{006A76F4-30A7-4394-9F5F-00AB4924B28D}">
      <dsp:nvSpPr>
        <dsp:cNvPr id="0" name=""/>
        <dsp:cNvSpPr/>
      </dsp:nvSpPr>
      <dsp:spPr>
        <a:xfrm>
          <a:off x="488859" y="2815459"/>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0D0782-48F0-42D7-B5DE-BA93639BCF5E}">
      <dsp:nvSpPr>
        <dsp:cNvPr id="0" name=""/>
        <dsp:cNvSpPr/>
      </dsp:nvSpPr>
      <dsp:spPr>
        <a:xfrm>
          <a:off x="435955" y="3754006"/>
          <a:ext cx="6429189"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五、联调与分析</a:t>
          </a:r>
        </a:p>
      </dsp:txBody>
      <dsp:txXfrm>
        <a:off x="435955" y="3754006"/>
        <a:ext cx="6429189" cy="577738"/>
      </dsp:txXfrm>
    </dsp:sp>
    <dsp:sp modelId="{4EAF751D-A68E-436E-854C-D85F338372F4}">
      <dsp:nvSpPr>
        <dsp:cNvPr id="0" name=""/>
        <dsp:cNvSpPr/>
      </dsp:nvSpPr>
      <dsp:spPr>
        <a:xfrm>
          <a:off x="74869" y="3681789"/>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C4659-B966-4F45-8722-BE2A40971674}" type="datetimeFigureOut">
              <a:rPr lang="zh-CN" altLang="en-US" smtClean="0"/>
              <a:t>2019/12/1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66BFF-1F29-435A-9A5D-68C69CF8FD9F}" type="slidenum">
              <a:rPr lang="zh-CN" altLang="en-US" smtClean="0"/>
              <a:t>‹#›</a:t>
            </a:fld>
            <a:endParaRPr lang="zh-CN" altLang="en-US"/>
          </a:p>
        </p:txBody>
      </p:sp>
    </p:spTree>
    <p:extLst>
      <p:ext uri="{BB962C8B-B14F-4D97-AF65-F5344CB8AC3E}">
        <p14:creationId xmlns:p14="http://schemas.microsoft.com/office/powerpoint/2010/main" val="104265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0B5262A1-BBB0-4C1D-B24B-A17475E309D3}"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2000"/>
            </a:lvl1pPr>
          </a:lstStyle>
          <a:p>
            <a:fld id="{61CF7123-22A5-4567-A5E1-BBA0CB862768}" type="slidenum">
              <a:rPr lang="zh-CN" altLang="en-US" smtClean="0"/>
              <a:pPr/>
              <a:t>‹#›</a:t>
            </a:fld>
            <a:endParaRPr lang="zh-CN" altLang="en-US" dirty="0"/>
          </a:p>
        </p:txBody>
      </p:sp>
    </p:spTree>
    <p:extLst>
      <p:ext uri="{BB962C8B-B14F-4D97-AF65-F5344CB8AC3E}">
        <p14:creationId xmlns:p14="http://schemas.microsoft.com/office/powerpoint/2010/main" val="97990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300D25C-9E56-4815-B126-F477E348A84B}"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303430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9808EBE-6BC3-4175-B4A0-4F64C25A476C}"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47289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1EF140-0B3F-4DC7-A9A3-B2C679E00E0F}"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4263250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981BB5D-EA9A-4860-8DD5-58A6633404BC}"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0494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0FF85C0-1095-4FFB-94C1-70CB4D918814}"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4144178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173D7E1-5BB8-483A-B4B0-7EAE6B224F58}"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798759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B590B97-A056-4C81-A650-204F13DD8936}"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3844881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F54B4F3-0B95-4222-9471-0346F240745B}"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3741777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E6BFC4D-5D8D-4D3A-B941-C3E03EA0944D}"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732448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5FBBB9-FE26-42A6-AE19-2140D520C355}" type="datetime1">
              <a:rPr lang="zh-CN" altLang="en-US" smtClean="0"/>
              <a:t>2019/12/1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95390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BC04FB6-A8B7-4B0B-AF43-DD1F5B5A0DF8}" type="datetime1">
              <a:rPr lang="zh-CN" altLang="en-US" smtClean="0"/>
              <a:t>2019/12/1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141227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8D44B26-A9FC-4B6E-8859-401E2686118C}" type="datetime1">
              <a:rPr lang="zh-CN" altLang="en-US" smtClean="0"/>
              <a:t>2019/12/1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874830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A1586-AFD4-4E60-811A-0CD4D64DFA4D}" type="datetime1">
              <a:rPr lang="zh-CN" altLang="en-US" smtClean="0"/>
              <a:t>2019/12/1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847509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C002E-9D7B-4926-843A-570DF38F1B50}" type="datetime1">
              <a:rPr lang="zh-CN" altLang="en-US" smtClean="0"/>
              <a:t>2019/12/1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528200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BD3EA07-5512-4129-815F-E1C87F26EDA3}" type="datetime1">
              <a:rPr lang="zh-CN" altLang="en-US" smtClean="0"/>
              <a:t>2019/12/1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52591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E79416-FAB2-4A2D-9FE1-1756C2E7CD30}" type="datetime1">
              <a:rPr lang="zh-CN" altLang="en-US" smtClean="0"/>
              <a:t>2019/12/1</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761811" y="6000962"/>
            <a:ext cx="1507548" cy="479079"/>
          </a:xfrm>
          <a:prstGeom prst="rect">
            <a:avLst/>
          </a:prstGeom>
        </p:spPr>
        <p:txBody>
          <a:bodyPr vert="horz" lIns="91440" tIns="45720" rIns="91440" bIns="45720" rtlCol="0" anchor="ctr"/>
          <a:lstStyle>
            <a:lvl1pPr algn="r">
              <a:defRPr sz="1800">
                <a:solidFill>
                  <a:schemeClr val="accent1"/>
                </a:solidFill>
              </a:defRPr>
            </a:lvl1pPr>
          </a:lstStyle>
          <a:p>
            <a:fld id="{61CF7123-22A5-4567-A5E1-BBA0CB862768}" type="slidenum">
              <a:rPr lang="zh-CN" altLang="en-US" smtClean="0"/>
              <a:pPr/>
              <a:t>‹#›</a:t>
            </a:fld>
            <a:r>
              <a:rPr lang="zh-CN" altLang="en-US" dirty="0"/>
              <a:t> </a:t>
            </a:r>
            <a:r>
              <a:rPr lang="en-US" altLang="zh-CN" dirty="0"/>
              <a:t>| 20</a:t>
            </a:r>
            <a:endParaRPr lang="zh-CN" altLang="en-US" dirty="0"/>
          </a:p>
        </p:txBody>
      </p:sp>
    </p:spTree>
    <p:extLst>
      <p:ext uri="{BB962C8B-B14F-4D97-AF65-F5344CB8AC3E}">
        <p14:creationId xmlns:p14="http://schemas.microsoft.com/office/powerpoint/2010/main" val="156469285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blog.csdn.net/gulang03/article/details/81175854"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第二次编程实验展示</a:t>
            </a:r>
          </a:p>
        </p:txBody>
      </p:sp>
      <p:sp>
        <p:nvSpPr>
          <p:cNvPr id="3" name="副标题 2"/>
          <p:cNvSpPr>
            <a:spLocks noGrp="1"/>
          </p:cNvSpPr>
          <p:nvPr>
            <p:ph type="subTitle" idx="1"/>
          </p:nvPr>
        </p:nvSpPr>
        <p:spPr/>
        <p:txBody>
          <a:bodyPr/>
          <a:lstStyle/>
          <a:p>
            <a:r>
              <a:rPr lang="zh-CN" altLang="en-US" dirty="0"/>
              <a:t>第</a:t>
            </a:r>
            <a:r>
              <a:rPr lang="en-US" altLang="zh-CN" dirty="0"/>
              <a:t>17</a:t>
            </a:r>
            <a:r>
              <a:rPr lang="zh-CN" altLang="en-US" dirty="0"/>
              <a:t>组</a:t>
            </a:r>
            <a:r>
              <a:rPr lang="en-US" altLang="zh-CN" dirty="0"/>
              <a:t>	      </a:t>
            </a:r>
            <a:r>
              <a:rPr lang="zh-CN" altLang="en-US" dirty="0"/>
              <a:t>无</a:t>
            </a:r>
            <a:r>
              <a:rPr lang="en-US" altLang="zh-CN" dirty="0"/>
              <a:t>73 </a:t>
            </a:r>
            <a:r>
              <a:rPr lang="zh-CN" altLang="en-US" dirty="0"/>
              <a:t>雷城乐阳，王传瑞，曾睿</a:t>
            </a:r>
            <a:r>
              <a:rPr lang="en-US" altLang="zh-CN" dirty="0"/>
              <a:t>	 </a:t>
            </a:r>
            <a:r>
              <a:rPr lang="zh-CN" altLang="en-US" dirty="0"/>
              <a:t>无</a:t>
            </a:r>
            <a:r>
              <a:rPr lang="en-US" altLang="zh-CN" dirty="0"/>
              <a:t>78 </a:t>
            </a:r>
            <a:r>
              <a:rPr lang="zh-CN" altLang="en-US" dirty="0"/>
              <a:t>辜俊皓</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1</a:t>
            </a:fld>
            <a:endParaRPr lang="zh-CN" altLang="en-US" dirty="0"/>
          </a:p>
        </p:txBody>
      </p:sp>
    </p:spTree>
    <p:extLst>
      <p:ext uri="{BB962C8B-B14F-4D97-AF65-F5344CB8AC3E}">
        <p14:creationId xmlns:p14="http://schemas.microsoft.com/office/powerpoint/2010/main" val="298798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滤波器设计</a:t>
            </a:r>
          </a:p>
        </p:txBody>
      </p:sp>
      <p:sp>
        <p:nvSpPr>
          <p:cNvPr id="3" name="内容占位符 2"/>
          <p:cNvSpPr>
            <a:spLocks noGrp="1"/>
          </p:cNvSpPr>
          <p:nvPr>
            <p:ph idx="1"/>
          </p:nvPr>
        </p:nvSpPr>
        <p:spPr>
          <a:xfrm>
            <a:off x="672691" y="1469926"/>
            <a:ext cx="8596668" cy="4814142"/>
          </a:xfrm>
        </p:spPr>
        <p:txBody>
          <a:bodyPr>
            <a:normAutofit/>
          </a:bodyPr>
          <a:lstStyle/>
          <a:p>
            <a:pPr marL="0" indent="0">
              <a:buNone/>
            </a:pPr>
            <a:r>
              <a:rPr lang="zh-CN" altLang="en-US" dirty="0"/>
              <a:t>我们不妨选择</a:t>
            </a:r>
            <a:r>
              <a:rPr lang="en-US" altLang="zh-CN" dirty="0" err="1" smtClean="0"/>
              <a:t>Rs</a:t>
            </a:r>
            <a:r>
              <a:rPr lang="en-US" altLang="zh-CN" dirty="0" smtClean="0"/>
              <a:t>=2000 </a:t>
            </a:r>
            <a:r>
              <a:rPr lang="en-US" altLang="zh-CN" dirty="0" err="1" smtClean="0"/>
              <a:t>sym</a:t>
            </a:r>
            <a:r>
              <a:rPr lang="en-US" altLang="zh-CN" dirty="0" smtClean="0"/>
              <a:t>/s</a:t>
            </a:r>
            <a:r>
              <a:rPr lang="zh-CN" altLang="en-US" dirty="0"/>
              <a:t>，</a:t>
            </a:r>
            <a:r>
              <a:rPr lang="zh-CN" altLang="en-US" dirty="0" smtClean="0"/>
              <a:t>此时有：</a:t>
            </a:r>
            <a:endParaRPr lang="en-US" altLang="zh-CN" dirty="0" smtClean="0"/>
          </a:p>
          <a:p>
            <a:pPr marL="0" indent="0">
              <a:buNone/>
            </a:pPr>
            <a:endParaRPr lang="en-US" altLang="zh-CN" dirty="0"/>
          </a:p>
          <a:p>
            <a:pPr marL="0" indent="0">
              <a:buNone/>
            </a:pPr>
            <a:r>
              <a:rPr lang="en-US" altLang="zh-CN" dirty="0" smtClean="0"/>
              <a:t>1.</a:t>
            </a:r>
            <a:r>
              <a:rPr lang="zh-CN" altLang="en-US" dirty="0" smtClean="0"/>
              <a:t> </a:t>
            </a:r>
            <a:r>
              <a:rPr lang="en-US" altLang="zh-CN" dirty="0" smtClean="0"/>
              <a:t>W=1500Hz</a:t>
            </a:r>
            <a:r>
              <a:rPr lang="en-US" altLang="zh-CN" dirty="0"/>
              <a:t>,</a:t>
            </a:r>
            <a:r>
              <a:rPr lang="zh-CN" altLang="en-US" dirty="0"/>
              <a:t>满足</a:t>
            </a:r>
            <a:r>
              <a:rPr lang="en-US" altLang="zh-CN" dirty="0"/>
              <a:t>W&lt;1550Hz</a:t>
            </a:r>
            <a:r>
              <a:rPr lang="zh-CN" altLang="en-US" dirty="0"/>
              <a:t>的条件</a:t>
            </a:r>
            <a:r>
              <a:rPr lang="zh-CN" altLang="en-US" dirty="0" smtClean="0"/>
              <a:t>。</a:t>
            </a:r>
            <a:endParaRPr lang="en-US" altLang="zh-CN" dirty="0" smtClean="0"/>
          </a:p>
          <a:p>
            <a:pPr marL="0" indent="0">
              <a:buNone/>
            </a:pPr>
            <a:endParaRPr lang="en-US" altLang="zh-CN" dirty="0"/>
          </a:p>
          <a:p>
            <a:pPr marL="0" indent="0">
              <a:buNone/>
            </a:pPr>
            <a:r>
              <a:rPr lang="en-US" altLang="zh-CN" dirty="0" smtClean="0"/>
              <a:t>2.</a:t>
            </a:r>
            <a:r>
              <a:rPr lang="zh-CN" altLang="en-US" dirty="0" smtClean="0"/>
              <a:t>传输时间</a:t>
            </a:r>
            <a:r>
              <a:rPr lang="en-US" altLang="zh-CN" dirty="0" smtClean="0"/>
              <a:t>t=2.048s.</a:t>
            </a:r>
            <a:r>
              <a:rPr lang="zh-CN" altLang="en-US" dirty="0" smtClean="0"/>
              <a:t>满足</a:t>
            </a:r>
            <a:r>
              <a:rPr lang="en-US" altLang="zh-CN" dirty="0" smtClean="0"/>
              <a:t>t&lt;5s</a:t>
            </a:r>
            <a:r>
              <a:rPr lang="zh-CN" altLang="en-US" dirty="0" smtClean="0"/>
              <a:t>的条件。</a:t>
            </a:r>
            <a:endParaRPr lang="en-US" altLang="zh-CN" dirty="0" smtClean="0"/>
          </a:p>
          <a:p>
            <a:pPr marL="0" indent="0">
              <a:buNone/>
            </a:pPr>
            <a:endParaRPr lang="en-US" altLang="zh-CN" dirty="0"/>
          </a:p>
          <a:p>
            <a:pPr marL="0" indent="0">
              <a:buNone/>
            </a:pPr>
            <a:r>
              <a:rPr lang="en-US" altLang="zh-CN" dirty="0" smtClean="0"/>
              <a:t>3.</a:t>
            </a:r>
            <a:r>
              <a:rPr lang="zh-CN" altLang="en-US" dirty="0" smtClean="0"/>
              <a:t>我们选择</a:t>
            </a:r>
            <a:r>
              <a:rPr lang="en-US" altLang="zh-CN" dirty="0" smtClean="0"/>
              <a:t>rate=10</a:t>
            </a:r>
            <a:r>
              <a:rPr lang="zh-CN" altLang="en-US" dirty="0" smtClean="0"/>
              <a:t>，则</a:t>
            </a:r>
            <a:r>
              <a:rPr lang="en-US" altLang="zh-CN" dirty="0" smtClean="0"/>
              <a:t>fs=10Rs=16000Hz</a:t>
            </a:r>
          </a:p>
          <a:p>
            <a:pPr marL="0" indent="0">
              <a:buNone/>
            </a:pPr>
            <a:endParaRPr lang="en-US" altLang="zh-CN" dirty="0"/>
          </a:p>
          <a:p>
            <a:pPr marL="0" indent="0">
              <a:buNone/>
            </a:pPr>
            <a:r>
              <a:rPr lang="zh-CN" altLang="en-US" dirty="0" smtClean="0"/>
              <a:t>因此有了如上数据，我们便可以利用</a:t>
            </a:r>
            <a:r>
              <a:rPr lang="en-US" altLang="zh-CN" dirty="0" err="1" smtClean="0"/>
              <a:t>matlab</a:t>
            </a:r>
            <a:r>
              <a:rPr lang="zh-CN" altLang="en-US" dirty="0" smtClean="0"/>
              <a:t>中的</a:t>
            </a:r>
            <a:r>
              <a:rPr lang="en-US" altLang="zh-CN" dirty="0" err="1" smtClean="0"/>
              <a:t>rcosfir</a:t>
            </a:r>
            <a:r>
              <a:rPr lang="zh-CN" altLang="en-US" dirty="0" smtClean="0"/>
              <a:t>函数选择参数</a:t>
            </a:r>
            <a:r>
              <a:rPr lang="en-US" altLang="zh-CN" dirty="0" smtClean="0"/>
              <a:t>α=0.5</a:t>
            </a:r>
            <a:r>
              <a:rPr lang="zh-CN" altLang="en-US" dirty="0" smtClean="0"/>
              <a:t>，</a:t>
            </a:r>
            <a:r>
              <a:rPr lang="en-US" altLang="zh-CN" dirty="0" smtClean="0"/>
              <a:t>delay=5</a:t>
            </a:r>
            <a:r>
              <a:rPr lang="zh-CN" altLang="en-US" dirty="0" smtClean="0"/>
              <a:t>，</a:t>
            </a:r>
            <a:r>
              <a:rPr lang="en-US" altLang="zh-CN" dirty="0" smtClean="0"/>
              <a:t>rate=10</a:t>
            </a:r>
            <a:r>
              <a:rPr lang="zh-CN" altLang="en-US" dirty="0" smtClean="0"/>
              <a:t>，</a:t>
            </a:r>
            <a:r>
              <a:rPr lang="en-US" altLang="zh-CN" dirty="0" smtClean="0"/>
              <a:t>fs=20000</a:t>
            </a:r>
            <a:r>
              <a:rPr lang="zh-CN" altLang="en-US" dirty="0" smtClean="0"/>
              <a:t>，形状为根号升余弦，设计一个满足我们上述需求的根号升余弦滤波器，以实现成型滤波和匹配滤波的功能。其时域波形如图所示。</a:t>
            </a: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10</a:t>
            </a:fld>
            <a:endParaRPr lang="zh-CN" altLang="en-US"/>
          </a:p>
        </p:txBody>
      </p:sp>
      <p:pic>
        <p:nvPicPr>
          <p:cNvPr id="6" name="图片 5"/>
          <p:cNvPicPr>
            <a:picLocks noChangeAspect="1"/>
          </p:cNvPicPr>
          <p:nvPr/>
        </p:nvPicPr>
        <p:blipFill>
          <a:blip r:embed="rId2"/>
          <a:stretch>
            <a:fillRect/>
          </a:stretch>
        </p:blipFill>
        <p:spPr>
          <a:xfrm>
            <a:off x="4827324" y="1093225"/>
            <a:ext cx="4541250" cy="3395001"/>
          </a:xfrm>
          <a:prstGeom prst="rect">
            <a:avLst/>
          </a:prstGeom>
        </p:spPr>
      </p:pic>
    </p:spTree>
    <p:extLst>
      <p:ext uri="{BB962C8B-B14F-4D97-AF65-F5344CB8AC3E}">
        <p14:creationId xmlns:p14="http://schemas.microsoft.com/office/powerpoint/2010/main" val="2934184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发射波形及功率</a:t>
            </a:r>
            <a:r>
              <a:rPr lang="zh-CN" altLang="en-US" dirty="0"/>
              <a:t>谱</a:t>
            </a:r>
          </a:p>
        </p:txBody>
      </p:sp>
      <p:sp>
        <p:nvSpPr>
          <p:cNvPr id="3" name="内容占位符 2"/>
          <p:cNvSpPr>
            <a:spLocks noGrp="1"/>
          </p:cNvSpPr>
          <p:nvPr>
            <p:ph idx="1"/>
          </p:nvPr>
        </p:nvSpPr>
        <p:spPr/>
        <p:txBody>
          <a:bodyPr/>
          <a:lstStyle/>
          <a:p>
            <a:r>
              <a:rPr lang="zh-CN" altLang="en-US" dirty="0" smtClean="0"/>
              <a:t>画出发射波形的细节图以及发射波形的功率谱如下图，可以从功率谱看出其确实是集中在</a:t>
            </a:r>
            <a:r>
              <a:rPr lang="en-US" altLang="zh-CN" dirty="0" smtClean="0"/>
              <a:t>300</a:t>
            </a:r>
            <a:r>
              <a:rPr lang="zh-CN" altLang="en-US" dirty="0" smtClean="0"/>
              <a:t>到</a:t>
            </a:r>
            <a:r>
              <a:rPr lang="en-US" altLang="zh-CN" dirty="0" smtClean="0"/>
              <a:t>3400Hz</a:t>
            </a:r>
            <a:r>
              <a:rPr lang="zh-CN" altLang="en-US" dirty="0" smtClean="0"/>
              <a:t>的范围之内的，满足信道条件。</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11</a:t>
            </a:fld>
            <a:endParaRPr lang="zh-CN" altLang="en-US"/>
          </a:p>
        </p:txBody>
      </p:sp>
      <p:pic>
        <p:nvPicPr>
          <p:cNvPr id="5" name="图片 4"/>
          <p:cNvPicPr>
            <a:picLocks noChangeAspect="1"/>
          </p:cNvPicPr>
          <p:nvPr/>
        </p:nvPicPr>
        <p:blipFill>
          <a:blip r:embed="rId2"/>
          <a:stretch>
            <a:fillRect/>
          </a:stretch>
        </p:blipFill>
        <p:spPr>
          <a:xfrm>
            <a:off x="284507" y="2646361"/>
            <a:ext cx="4541250" cy="3395001"/>
          </a:xfrm>
          <a:prstGeom prst="rect">
            <a:avLst/>
          </a:prstGeom>
        </p:spPr>
      </p:pic>
      <p:pic>
        <p:nvPicPr>
          <p:cNvPr id="6" name="图片 5"/>
          <p:cNvPicPr>
            <a:picLocks noChangeAspect="1"/>
          </p:cNvPicPr>
          <p:nvPr/>
        </p:nvPicPr>
        <p:blipFill>
          <a:blip r:embed="rId3"/>
          <a:stretch>
            <a:fillRect/>
          </a:stretch>
        </p:blipFill>
        <p:spPr>
          <a:xfrm>
            <a:off x="4331213" y="2650503"/>
            <a:ext cx="4541250" cy="3395001"/>
          </a:xfrm>
          <a:prstGeom prst="rect">
            <a:avLst/>
          </a:prstGeom>
        </p:spPr>
      </p:pic>
    </p:spTree>
    <p:extLst>
      <p:ext uri="{BB962C8B-B14F-4D97-AF65-F5344CB8AC3E}">
        <p14:creationId xmlns:p14="http://schemas.microsoft.com/office/powerpoint/2010/main" val="3871800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接受波形</a:t>
            </a:r>
            <a:r>
              <a:rPr lang="zh-CN" altLang="en-US" dirty="0"/>
              <a:t>及功率谱</a:t>
            </a:r>
          </a:p>
        </p:txBody>
      </p:sp>
      <p:sp>
        <p:nvSpPr>
          <p:cNvPr id="3" name="内容占位符 2"/>
          <p:cNvSpPr>
            <a:spLocks noGrp="1"/>
          </p:cNvSpPr>
          <p:nvPr>
            <p:ph idx="1"/>
          </p:nvPr>
        </p:nvSpPr>
        <p:spPr/>
        <p:txBody>
          <a:bodyPr/>
          <a:lstStyle/>
          <a:p>
            <a:r>
              <a:rPr lang="zh-CN" altLang="en-US" dirty="0" smtClean="0"/>
              <a:t>从接受波形图及其功率谱可以看出，由于噪声的原因接收波形和发送波形相比产生了一些偏差，但仍可以大致看出其功率集中在</a:t>
            </a:r>
            <a:r>
              <a:rPr lang="en-US" altLang="zh-CN" dirty="0" smtClean="0"/>
              <a:t>300</a:t>
            </a:r>
            <a:r>
              <a:rPr lang="zh-CN" altLang="en-US" dirty="0" smtClean="0"/>
              <a:t>到</a:t>
            </a:r>
            <a:r>
              <a:rPr lang="en-US" altLang="zh-CN" dirty="0" smtClean="0"/>
              <a:t>3400Hz</a:t>
            </a:r>
            <a:r>
              <a:rPr lang="zh-CN" altLang="en-US" dirty="0" smtClean="0"/>
              <a:t>之间。</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12</a:t>
            </a:fld>
            <a:endParaRPr lang="zh-CN" altLang="en-US"/>
          </a:p>
        </p:txBody>
      </p:sp>
      <p:pic>
        <p:nvPicPr>
          <p:cNvPr id="5" name="图片 4"/>
          <p:cNvPicPr>
            <a:picLocks noChangeAspect="1"/>
          </p:cNvPicPr>
          <p:nvPr/>
        </p:nvPicPr>
        <p:blipFill>
          <a:blip r:embed="rId2"/>
          <a:stretch>
            <a:fillRect/>
          </a:stretch>
        </p:blipFill>
        <p:spPr>
          <a:xfrm>
            <a:off x="245596" y="2845500"/>
            <a:ext cx="4541250" cy="3395001"/>
          </a:xfrm>
          <a:prstGeom prst="rect">
            <a:avLst/>
          </a:prstGeom>
        </p:spPr>
      </p:pic>
      <p:pic>
        <p:nvPicPr>
          <p:cNvPr id="6" name="图片 5"/>
          <p:cNvPicPr>
            <a:picLocks noChangeAspect="1"/>
          </p:cNvPicPr>
          <p:nvPr/>
        </p:nvPicPr>
        <p:blipFill>
          <a:blip r:embed="rId3"/>
          <a:stretch>
            <a:fillRect/>
          </a:stretch>
        </p:blipFill>
        <p:spPr>
          <a:xfrm>
            <a:off x="4486856" y="2845499"/>
            <a:ext cx="4541250" cy="3395001"/>
          </a:xfrm>
          <a:prstGeom prst="rect">
            <a:avLst/>
          </a:prstGeom>
        </p:spPr>
      </p:pic>
    </p:spTree>
    <p:extLst>
      <p:ext uri="{BB962C8B-B14F-4D97-AF65-F5344CB8AC3E}">
        <p14:creationId xmlns:p14="http://schemas.microsoft.com/office/powerpoint/2010/main" val="3801474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匹配滤波</a:t>
            </a:r>
            <a:endParaRPr lang="zh-CN" altLang="en-US" dirty="0"/>
          </a:p>
        </p:txBody>
      </p:sp>
      <p:sp>
        <p:nvSpPr>
          <p:cNvPr id="4" name="灯片编号占位符 3"/>
          <p:cNvSpPr>
            <a:spLocks noGrp="1"/>
          </p:cNvSpPr>
          <p:nvPr>
            <p:ph type="sldNum" sz="quarter" idx="12"/>
          </p:nvPr>
        </p:nvSpPr>
        <p:spPr>
          <a:xfrm>
            <a:off x="10435687" y="6195515"/>
            <a:ext cx="1507548" cy="479079"/>
          </a:xfrm>
        </p:spPr>
        <p:txBody>
          <a:bodyPr/>
          <a:lstStyle/>
          <a:p>
            <a:fld id="{61CF7123-22A5-4567-A5E1-BBA0CB862768}" type="slidenum">
              <a:rPr lang="zh-CN" altLang="en-US" smtClean="0">
                <a:solidFill>
                  <a:schemeClr val="bg1"/>
                </a:solidFill>
              </a:rPr>
              <a:t>13</a:t>
            </a:fld>
            <a:endParaRPr lang="zh-CN" altLang="en-US" dirty="0">
              <a:solidFill>
                <a:schemeClr val="bg1"/>
              </a:solidFill>
            </a:endParaRPr>
          </a:p>
        </p:txBody>
      </p:sp>
      <p:sp>
        <p:nvSpPr>
          <p:cNvPr id="7" name="内容占位符 2"/>
          <p:cNvSpPr txBox="1">
            <a:spLocks/>
          </p:cNvSpPr>
          <p:nvPr/>
        </p:nvSpPr>
        <p:spPr>
          <a:xfrm>
            <a:off x="459038" y="1467432"/>
            <a:ext cx="8596668" cy="5050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smtClean="0"/>
              <a:t>我们将匹配滤波后的连续波形与要发送的冲击串</a:t>
            </a:r>
            <a:r>
              <a:rPr lang="en-US" altLang="zh-CN" dirty="0" smtClean="0"/>
              <a:t>(</a:t>
            </a:r>
            <a:r>
              <a:rPr lang="zh-CN" altLang="en-US" dirty="0" smtClean="0"/>
              <a:t>经过延迟处理</a:t>
            </a:r>
            <a:r>
              <a:rPr lang="en-US" altLang="zh-CN" dirty="0" smtClean="0"/>
              <a:t>)</a:t>
            </a:r>
            <a:r>
              <a:rPr lang="zh-CN" altLang="en-US" dirty="0" smtClean="0"/>
              <a:t>绘制在一张图上</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可以看出无噪声的情况下冲击串的幅度与对应位置连续波形的符号完全吻合，验证了我们传输的正确性。在有较小噪声的情况下可以看出二者的重合情况仍然是较好的。</a:t>
            </a:r>
            <a:endParaRPr lang="en-US" altLang="zh-CN" dirty="0" smtClean="0"/>
          </a:p>
        </p:txBody>
      </p:sp>
      <p:pic>
        <p:nvPicPr>
          <p:cNvPr id="13" name="图片 12"/>
          <p:cNvPicPr>
            <a:picLocks noChangeAspect="1"/>
          </p:cNvPicPr>
          <p:nvPr/>
        </p:nvPicPr>
        <p:blipFill>
          <a:blip r:embed="rId2"/>
          <a:stretch>
            <a:fillRect/>
          </a:stretch>
        </p:blipFill>
        <p:spPr>
          <a:xfrm>
            <a:off x="4698871" y="1977465"/>
            <a:ext cx="4541250" cy="3395001"/>
          </a:xfrm>
          <a:prstGeom prst="rect">
            <a:avLst/>
          </a:prstGeom>
        </p:spPr>
      </p:pic>
      <p:pic>
        <p:nvPicPr>
          <p:cNvPr id="5" name="内容占位符 4"/>
          <p:cNvPicPr>
            <a:picLocks noGrp="1" noChangeAspect="1"/>
          </p:cNvPicPr>
          <p:nvPr>
            <p:ph idx="1"/>
          </p:nvPr>
        </p:nvPicPr>
        <p:blipFill>
          <a:blip r:embed="rId3"/>
          <a:stretch>
            <a:fillRect/>
          </a:stretch>
        </p:blipFill>
        <p:spPr>
          <a:xfrm>
            <a:off x="459038" y="1930400"/>
            <a:ext cx="4541250" cy="3395001"/>
          </a:xfrm>
          <a:prstGeom prst="rect">
            <a:avLst/>
          </a:prstGeom>
        </p:spPr>
      </p:pic>
    </p:spTree>
    <p:extLst>
      <p:ext uri="{BB962C8B-B14F-4D97-AF65-F5344CB8AC3E}">
        <p14:creationId xmlns:p14="http://schemas.microsoft.com/office/powerpoint/2010/main" val="1284081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卷积码</a:t>
            </a:r>
          </a:p>
        </p:txBody>
      </p:sp>
      <p:sp>
        <p:nvSpPr>
          <p:cNvPr id="3" name="内容占位符 2"/>
          <p:cNvSpPr>
            <a:spLocks noGrp="1"/>
          </p:cNvSpPr>
          <p:nvPr>
            <p:ph idx="1"/>
          </p:nvPr>
        </p:nvSpPr>
        <p:spPr>
          <a:xfrm>
            <a:off x="672691" y="1245139"/>
            <a:ext cx="8596668" cy="5359941"/>
          </a:xfrm>
        </p:spPr>
        <p:txBody>
          <a:bodyPr/>
          <a:lstStyle/>
          <a:p>
            <a:pPr marL="0" indent="0">
              <a:buNone/>
            </a:pPr>
            <a:r>
              <a:rPr lang="zh-CN" altLang="en-US" dirty="0" smtClean="0"/>
              <a:t>设卷积效率为</a:t>
            </a:r>
            <a:r>
              <a:rPr lang="en-US" altLang="zh-CN" dirty="0" smtClean="0"/>
              <a:t>1/eff,</a:t>
            </a:r>
            <a:r>
              <a:rPr lang="zh-CN" altLang="en-US" dirty="0" smtClean="0"/>
              <a:t>则此时要传输的符号数变为</a:t>
            </a:r>
            <a:r>
              <a:rPr lang="en-US" altLang="zh-CN" dirty="0" smtClean="0"/>
              <a:t>4096eff</a:t>
            </a:r>
            <a:r>
              <a:rPr lang="zh-CN" altLang="en-US" dirty="0" smtClean="0"/>
              <a:t>，经过与之前类似的推导，我们得到</a:t>
            </a:r>
            <a:r>
              <a:rPr lang="en-US" altLang="zh-CN" dirty="0" err="1" smtClean="0"/>
              <a:t>Rs</a:t>
            </a:r>
            <a:r>
              <a:rPr lang="zh-CN" altLang="en-US" dirty="0" smtClean="0"/>
              <a:t>需要满足的条件：</a:t>
            </a:r>
            <a:r>
              <a:rPr lang="en-US" altLang="zh-CN" dirty="0" smtClean="0"/>
              <a:t>819.2eff</a:t>
            </a:r>
            <a:r>
              <a:rPr lang="zh-CN" altLang="en-US" dirty="0" smtClean="0"/>
              <a:t>≤</a:t>
            </a:r>
            <a:r>
              <a:rPr lang="en-US" altLang="zh-CN" dirty="0" err="1"/>
              <a:t>Rs</a:t>
            </a:r>
            <a:r>
              <a:rPr lang="zh-CN" altLang="en-US" dirty="0"/>
              <a:t>≤ </a:t>
            </a:r>
            <a:r>
              <a:rPr lang="en-US" altLang="zh-CN" dirty="0"/>
              <a:t>2266. 7</a:t>
            </a:r>
            <a:r>
              <a:rPr lang="zh-CN" altLang="en-US" dirty="0" smtClean="0"/>
              <a:t>。</a:t>
            </a:r>
            <a:endParaRPr lang="en-US" altLang="zh-CN" dirty="0" smtClean="0"/>
          </a:p>
          <a:p>
            <a:pPr marL="0" indent="0">
              <a:buNone/>
            </a:pPr>
            <a:endParaRPr lang="zh-CN" altLang="en-US" dirty="0"/>
          </a:p>
          <a:p>
            <a:pPr marL="0" indent="0">
              <a:buNone/>
            </a:pPr>
            <a:r>
              <a:rPr lang="zh-CN" altLang="en-US" dirty="0" smtClean="0"/>
              <a:t>因此我们发现在选择</a:t>
            </a:r>
            <a:r>
              <a:rPr lang="en-US" altLang="zh-CN" dirty="0" smtClean="0"/>
              <a:t>QPSK</a:t>
            </a:r>
            <a:r>
              <a:rPr lang="zh-CN" altLang="en-US" dirty="0" smtClean="0"/>
              <a:t>的比特到符号映射的情况下，</a:t>
            </a:r>
            <a:r>
              <a:rPr lang="en-US" altLang="zh-CN" dirty="0" smtClean="0"/>
              <a:t>eff</a:t>
            </a:r>
            <a:r>
              <a:rPr lang="zh-CN" altLang="en-US" dirty="0" smtClean="0"/>
              <a:t>只能取值为</a:t>
            </a:r>
            <a:r>
              <a:rPr lang="en-US" altLang="zh-CN" dirty="0" smtClean="0"/>
              <a:t>2</a:t>
            </a:r>
            <a:r>
              <a:rPr lang="zh-CN" altLang="en-US" dirty="0" smtClean="0"/>
              <a:t>，此时有</a:t>
            </a:r>
            <a:endParaRPr lang="en-US" altLang="zh-CN" dirty="0" smtClean="0"/>
          </a:p>
          <a:p>
            <a:pPr marL="0" indent="0">
              <a:buNone/>
            </a:pPr>
            <a:r>
              <a:rPr lang="en-US" altLang="zh-CN" dirty="0" smtClean="0"/>
              <a:t>819.2eff</a:t>
            </a:r>
            <a:r>
              <a:rPr lang="zh-CN" altLang="en-US" dirty="0"/>
              <a:t>≤</a:t>
            </a:r>
            <a:r>
              <a:rPr lang="en-US" altLang="zh-CN" dirty="0" err="1"/>
              <a:t>Rs</a:t>
            </a:r>
            <a:r>
              <a:rPr lang="zh-CN" altLang="en-US" dirty="0"/>
              <a:t>≤ </a:t>
            </a:r>
            <a:r>
              <a:rPr lang="en-US" altLang="zh-CN" dirty="0"/>
              <a:t>2266. </a:t>
            </a:r>
            <a:r>
              <a:rPr lang="en-US" altLang="zh-CN" dirty="0" smtClean="0"/>
              <a:t>7</a:t>
            </a:r>
            <a:r>
              <a:rPr lang="zh-CN" altLang="en-US" dirty="0" smtClean="0"/>
              <a:t>，因此我们可以沿用之前的</a:t>
            </a:r>
            <a:r>
              <a:rPr lang="en-US" altLang="zh-CN" dirty="0" err="1" smtClean="0"/>
              <a:t>Rs</a:t>
            </a:r>
            <a:r>
              <a:rPr lang="en-US" altLang="zh-CN" dirty="0" smtClean="0"/>
              <a:t>=2000 </a:t>
            </a:r>
            <a:r>
              <a:rPr lang="en-US" altLang="zh-CN" dirty="0" err="1" smtClean="0"/>
              <a:t>sym</a:t>
            </a:r>
            <a:r>
              <a:rPr lang="en-US" altLang="zh-CN" dirty="0" smtClean="0"/>
              <a:t>/s</a:t>
            </a:r>
            <a:r>
              <a:rPr lang="zh-CN" altLang="en-US" dirty="0" smtClean="0"/>
              <a:t>的设计，其他参            数也因此可以保持不变。</a:t>
            </a:r>
            <a:endParaRPr lang="en-US" altLang="zh-CN" dirty="0" smtClean="0"/>
          </a:p>
          <a:p>
            <a:pPr marL="0" indent="0">
              <a:buNone/>
            </a:pPr>
            <a:endParaRPr lang="en-US" altLang="zh-CN" dirty="0"/>
          </a:p>
          <a:p>
            <a:pPr marL="0" indent="0">
              <a:buNone/>
            </a:pPr>
            <a:r>
              <a:rPr lang="en-US" altLang="zh-CN" dirty="0"/>
              <a:t>1.</a:t>
            </a:r>
            <a:r>
              <a:rPr lang="zh-CN" altLang="en-US" dirty="0"/>
              <a:t> </a:t>
            </a:r>
            <a:r>
              <a:rPr lang="en-US" altLang="zh-CN" dirty="0"/>
              <a:t>W=1500Hz,</a:t>
            </a:r>
            <a:r>
              <a:rPr lang="zh-CN" altLang="en-US" dirty="0"/>
              <a:t>满足</a:t>
            </a:r>
            <a:r>
              <a:rPr lang="en-US" altLang="zh-CN" dirty="0"/>
              <a:t>W&lt;1550Hz</a:t>
            </a:r>
            <a:r>
              <a:rPr lang="zh-CN" altLang="en-US" dirty="0"/>
              <a:t>的条件。</a:t>
            </a:r>
            <a:endParaRPr lang="en-US" altLang="zh-CN" dirty="0"/>
          </a:p>
          <a:p>
            <a:pPr marL="0" indent="0">
              <a:buNone/>
            </a:pPr>
            <a:endParaRPr lang="en-US" altLang="zh-CN" dirty="0"/>
          </a:p>
          <a:p>
            <a:pPr marL="0" indent="0">
              <a:buNone/>
            </a:pPr>
            <a:r>
              <a:rPr lang="en-US" altLang="zh-CN" dirty="0"/>
              <a:t>2.</a:t>
            </a:r>
            <a:r>
              <a:rPr lang="zh-CN" altLang="en-US" dirty="0"/>
              <a:t>传输时间</a:t>
            </a:r>
            <a:r>
              <a:rPr lang="en-US" altLang="zh-CN" dirty="0" smtClean="0"/>
              <a:t>t=4.096s</a:t>
            </a:r>
            <a:r>
              <a:rPr lang="en-US" altLang="zh-CN" dirty="0"/>
              <a:t>.</a:t>
            </a:r>
            <a:r>
              <a:rPr lang="zh-CN" altLang="en-US" dirty="0"/>
              <a:t>满足</a:t>
            </a:r>
            <a:r>
              <a:rPr lang="en-US" altLang="zh-CN" dirty="0"/>
              <a:t>t&lt;5s</a:t>
            </a:r>
            <a:r>
              <a:rPr lang="zh-CN" altLang="en-US" dirty="0"/>
              <a:t>的条件。</a:t>
            </a:r>
            <a:endParaRPr lang="en-US" altLang="zh-CN" dirty="0"/>
          </a:p>
          <a:p>
            <a:pPr marL="0" indent="0">
              <a:buNone/>
            </a:pPr>
            <a:endParaRPr lang="en-US" altLang="zh-CN" dirty="0"/>
          </a:p>
          <a:p>
            <a:pPr marL="0" indent="0">
              <a:buNone/>
            </a:pPr>
            <a:r>
              <a:rPr lang="en-US" altLang="zh-CN" dirty="0"/>
              <a:t>3</a:t>
            </a:r>
            <a:r>
              <a:rPr lang="en-US" altLang="zh-CN" dirty="0" smtClean="0"/>
              <a:t>.</a:t>
            </a:r>
            <a:r>
              <a:rPr lang="zh-CN" altLang="en-US" dirty="0" smtClean="0"/>
              <a:t> 选择</a:t>
            </a:r>
            <a:r>
              <a:rPr lang="en-US" altLang="zh-CN" dirty="0"/>
              <a:t>rate=10</a:t>
            </a:r>
            <a:r>
              <a:rPr lang="zh-CN" altLang="en-US" dirty="0"/>
              <a:t>，则</a:t>
            </a:r>
            <a:r>
              <a:rPr lang="en-US" altLang="zh-CN" dirty="0"/>
              <a:t>fs=10Rs=16000Hz</a:t>
            </a:r>
          </a:p>
          <a:p>
            <a:pPr marL="0" indent="0">
              <a:buNone/>
            </a:pP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14</a:t>
            </a:fld>
            <a:endParaRPr lang="zh-CN" altLang="en-US"/>
          </a:p>
        </p:txBody>
      </p:sp>
    </p:spTree>
    <p:extLst>
      <p:ext uri="{BB962C8B-B14F-4D97-AF65-F5344CB8AC3E}">
        <p14:creationId xmlns:p14="http://schemas.microsoft.com/office/powerpoint/2010/main" val="1949567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3" y="609600"/>
            <a:ext cx="9458887" cy="1320800"/>
          </a:xfrm>
        </p:spPr>
        <p:txBody>
          <a:bodyPr/>
          <a:lstStyle/>
          <a:p>
            <a:r>
              <a:rPr lang="zh-CN" altLang="en-US" dirty="0" smtClean="0"/>
              <a:t>卷积码情况下的发射</a:t>
            </a:r>
            <a:r>
              <a:rPr lang="en-US" altLang="zh-CN" dirty="0" smtClean="0"/>
              <a:t>/</a:t>
            </a:r>
            <a:r>
              <a:rPr lang="zh-CN" altLang="en-US" dirty="0" smtClean="0"/>
              <a:t>接收波形和功率谱密度</a:t>
            </a:r>
            <a:endParaRPr lang="zh-CN" altLang="en-US" dirty="0"/>
          </a:p>
        </p:txBody>
      </p:sp>
      <p:sp>
        <p:nvSpPr>
          <p:cNvPr id="3" name="内容占位符 2"/>
          <p:cNvSpPr>
            <a:spLocks noGrp="1"/>
          </p:cNvSpPr>
          <p:nvPr>
            <p:ph idx="1"/>
          </p:nvPr>
        </p:nvSpPr>
        <p:spPr>
          <a:xfrm>
            <a:off x="672691" y="1431015"/>
            <a:ext cx="8840960" cy="4094296"/>
          </a:xfrm>
        </p:spPr>
        <p:txBody>
          <a:bodyPr/>
          <a:lstStyle/>
          <a:p>
            <a:r>
              <a:rPr lang="zh-CN" altLang="en-US" dirty="0" smtClean="0"/>
              <a:t>可以看出引入卷积码</a:t>
            </a:r>
            <a:r>
              <a:rPr lang="zh-CN" altLang="en-US" dirty="0"/>
              <a:t>情况下的发射</a:t>
            </a:r>
            <a:r>
              <a:rPr lang="en-US" altLang="zh-CN" dirty="0"/>
              <a:t>/</a:t>
            </a:r>
            <a:r>
              <a:rPr lang="zh-CN" altLang="en-US" dirty="0"/>
              <a:t>接收波形和</a:t>
            </a:r>
            <a:r>
              <a:rPr lang="zh-CN" altLang="en-US" dirty="0" smtClean="0"/>
              <a:t>功率谱密度和无编码情况下相比基本一致，没有什么大的差别。</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15</a:t>
            </a:fld>
            <a:endParaRPr lang="zh-CN" altLang="en-US"/>
          </a:p>
        </p:txBody>
      </p:sp>
      <p:pic>
        <p:nvPicPr>
          <p:cNvPr id="5" name="图片 4"/>
          <p:cNvPicPr>
            <a:picLocks noChangeAspect="1"/>
          </p:cNvPicPr>
          <p:nvPr/>
        </p:nvPicPr>
        <p:blipFill>
          <a:blip r:embed="rId2"/>
          <a:stretch>
            <a:fillRect/>
          </a:stretch>
        </p:blipFill>
        <p:spPr>
          <a:xfrm>
            <a:off x="2087774" y="4307436"/>
            <a:ext cx="3178875" cy="2376501"/>
          </a:xfrm>
          <a:prstGeom prst="rect">
            <a:avLst/>
          </a:prstGeom>
        </p:spPr>
      </p:pic>
      <p:pic>
        <p:nvPicPr>
          <p:cNvPr id="6" name="图片 5"/>
          <p:cNvPicPr>
            <a:picLocks noChangeAspect="1"/>
          </p:cNvPicPr>
          <p:nvPr/>
        </p:nvPicPr>
        <p:blipFill>
          <a:blip r:embed="rId3"/>
          <a:stretch>
            <a:fillRect/>
          </a:stretch>
        </p:blipFill>
        <p:spPr>
          <a:xfrm>
            <a:off x="5407241" y="4346935"/>
            <a:ext cx="3178875" cy="2376501"/>
          </a:xfrm>
          <a:prstGeom prst="rect">
            <a:avLst/>
          </a:prstGeom>
        </p:spPr>
      </p:pic>
      <p:pic>
        <p:nvPicPr>
          <p:cNvPr id="7" name="图片 6"/>
          <p:cNvPicPr>
            <a:picLocks noChangeAspect="1"/>
          </p:cNvPicPr>
          <p:nvPr/>
        </p:nvPicPr>
        <p:blipFill>
          <a:blip r:embed="rId4"/>
          <a:stretch>
            <a:fillRect/>
          </a:stretch>
        </p:blipFill>
        <p:spPr>
          <a:xfrm>
            <a:off x="2087774" y="1960292"/>
            <a:ext cx="3175072" cy="2377036"/>
          </a:xfrm>
          <a:prstGeom prst="rect">
            <a:avLst/>
          </a:prstGeom>
        </p:spPr>
      </p:pic>
      <p:pic>
        <p:nvPicPr>
          <p:cNvPr id="8" name="图片 7"/>
          <p:cNvPicPr>
            <a:picLocks noChangeAspect="1"/>
          </p:cNvPicPr>
          <p:nvPr/>
        </p:nvPicPr>
        <p:blipFill>
          <a:blip r:embed="rId5"/>
          <a:stretch>
            <a:fillRect/>
          </a:stretch>
        </p:blipFill>
        <p:spPr>
          <a:xfrm>
            <a:off x="5406776" y="1930400"/>
            <a:ext cx="3179340" cy="2377036"/>
          </a:xfrm>
          <a:prstGeom prst="rect">
            <a:avLst/>
          </a:prstGeom>
        </p:spPr>
      </p:pic>
    </p:spTree>
    <p:extLst>
      <p:ext uri="{BB962C8B-B14F-4D97-AF65-F5344CB8AC3E}">
        <p14:creationId xmlns:p14="http://schemas.microsoft.com/office/powerpoint/2010/main" val="1127100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统计误比特率与</a:t>
            </a:r>
            <a:r>
              <a:rPr lang="en-US" altLang="zh-CN" dirty="0" err="1" smtClean="0"/>
              <a:t>Eb</a:t>
            </a:r>
            <a:r>
              <a:rPr lang="en-US" altLang="zh-CN" dirty="0" smtClean="0"/>
              <a:t>/n0</a:t>
            </a:r>
            <a:r>
              <a:rPr lang="zh-CN" altLang="en-US" dirty="0" smtClean="0"/>
              <a:t>关系</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16</a:t>
            </a:fld>
            <a:endParaRPr lang="zh-CN" altLang="en-US"/>
          </a:p>
        </p:txBody>
      </p:sp>
      <p:sp>
        <p:nvSpPr>
          <p:cNvPr id="7" name="内容占位符 2"/>
          <p:cNvSpPr txBox="1">
            <a:spLocks/>
          </p:cNvSpPr>
          <p:nvPr/>
        </p:nvSpPr>
        <p:spPr>
          <a:xfrm>
            <a:off x="672691" y="1245139"/>
            <a:ext cx="8596668" cy="53599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问题</a:t>
            </a:r>
            <a:r>
              <a:rPr lang="en-US" altLang="zh-CN" dirty="0" smtClean="0"/>
              <a:t>1</a:t>
            </a:r>
            <a:r>
              <a:rPr lang="zh-CN" altLang="en-US" dirty="0" smtClean="0"/>
              <a:t>：</a:t>
            </a:r>
            <a:r>
              <a:rPr lang="en-US" altLang="zh-CN" dirty="0" smtClean="0"/>
              <a:t>sigma</a:t>
            </a:r>
            <a:r>
              <a:rPr lang="zh-CN" altLang="en-US" dirty="0" smtClean="0"/>
              <a:t>和</a:t>
            </a:r>
            <a:r>
              <a:rPr lang="en-US" altLang="zh-CN" dirty="0" smtClean="0"/>
              <a:t>n0</a:t>
            </a:r>
            <a:r>
              <a:rPr lang="zh-CN" altLang="en-US" dirty="0" smtClean="0"/>
              <a:t>的关系，此图是</a:t>
            </a:r>
            <a:r>
              <a:rPr lang="en-US" altLang="zh-CN" dirty="0" smtClean="0"/>
              <a:t>A^2/sigma^2</a:t>
            </a:r>
            <a:r>
              <a:rPr lang="zh-CN" altLang="en-US" dirty="0" smtClean="0"/>
              <a:t>图，但要求</a:t>
            </a:r>
            <a:r>
              <a:rPr lang="en-US" altLang="zh-CN" dirty="0" err="1" smtClean="0"/>
              <a:t>Eb</a:t>
            </a:r>
            <a:r>
              <a:rPr lang="en-US" altLang="zh-CN" dirty="0" smtClean="0"/>
              <a:t>/no</a:t>
            </a:r>
            <a:r>
              <a:rPr lang="zh-CN" altLang="en-US" dirty="0" smtClean="0"/>
              <a:t>图</a:t>
            </a:r>
            <a:endParaRPr lang="en-US" altLang="zh-CN" dirty="0" smtClean="0"/>
          </a:p>
          <a:p>
            <a:pPr marL="0" indent="0">
              <a:buFont typeface="Wingdings 3" charset="2"/>
              <a:buNone/>
            </a:pPr>
            <a:r>
              <a:rPr lang="zh-CN" altLang="en-US" dirty="0" smtClean="0"/>
              <a:t>无编码（黄线）</a:t>
            </a:r>
            <a:r>
              <a:rPr lang="en-US" altLang="zh-CN" dirty="0" smtClean="0"/>
              <a:t>1/2</a:t>
            </a:r>
            <a:r>
              <a:rPr lang="zh-CN" altLang="en-US" dirty="0" smtClean="0"/>
              <a:t>效率卷积码的硬判决（蓝线）和软判决（红线）</a:t>
            </a:r>
            <a:endParaRPr lang="zh-CN" altLang="en-US" dirty="0"/>
          </a:p>
        </p:txBody>
      </p:sp>
      <p:pic>
        <p:nvPicPr>
          <p:cNvPr id="9" name="内容占位符 8"/>
          <p:cNvPicPr>
            <a:picLocks noGrp="1" noChangeAspect="1"/>
          </p:cNvPicPr>
          <p:nvPr>
            <p:ph idx="1"/>
          </p:nvPr>
        </p:nvPicPr>
        <p:blipFill>
          <a:blip r:embed="rId2"/>
          <a:stretch>
            <a:fillRect/>
          </a:stretch>
        </p:blipFill>
        <p:spPr>
          <a:xfrm>
            <a:off x="2530296" y="2332935"/>
            <a:ext cx="5226872" cy="3907566"/>
          </a:xfrm>
          <a:prstGeom prst="rect">
            <a:avLst/>
          </a:prstGeom>
        </p:spPr>
      </p:pic>
    </p:spTree>
    <p:extLst>
      <p:ext uri="{BB962C8B-B14F-4D97-AF65-F5344CB8AC3E}">
        <p14:creationId xmlns:p14="http://schemas.microsoft.com/office/powerpoint/2010/main" val="3517864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二、</a:t>
            </a:r>
            <a:r>
              <a:rPr lang="en-US" altLang="zh-CN" sz="6000" dirty="0"/>
              <a:t>RSA</a:t>
            </a:r>
            <a:r>
              <a:rPr lang="zh-CN" altLang="en-US" sz="6000" dirty="0"/>
              <a:t>算法实现</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17</a:t>
            </a:fld>
            <a:endParaRPr lang="zh-CN" altLang="en-US"/>
          </a:p>
        </p:txBody>
      </p:sp>
    </p:spTree>
    <p:extLst>
      <p:ext uri="{BB962C8B-B14F-4D97-AF65-F5344CB8AC3E}">
        <p14:creationId xmlns:p14="http://schemas.microsoft.com/office/powerpoint/2010/main" val="2938906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RSA</a:t>
            </a:r>
            <a:r>
              <a:rPr lang="zh-CN" altLang="en-US" dirty="0"/>
              <a:t>算法</a:t>
            </a:r>
          </a:p>
        </p:txBody>
      </p:sp>
      <p:pic>
        <p:nvPicPr>
          <p:cNvPr id="6" name="内容占位符 5"/>
          <p:cNvPicPr>
            <a:picLocks noGrp="1" noChangeAspect="1"/>
          </p:cNvPicPr>
          <p:nvPr>
            <p:ph idx="1"/>
          </p:nvPr>
        </p:nvPicPr>
        <p:blipFill>
          <a:blip r:embed="rId2"/>
          <a:stretch>
            <a:fillRect/>
          </a:stretch>
        </p:blipFill>
        <p:spPr>
          <a:xfrm>
            <a:off x="1302380" y="1838960"/>
            <a:ext cx="6552316" cy="4734100"/>
          </a:xfrm>
          <a:prstGeom prst="rect">
            <a:avLst/>
          </a:prstGeom>
        </p:spPr>
      </p:pic>
      <p:sp>
        <p:nvSpPr>
          <p:cNvPr id="7" name="文本框 6"/>
          <p:cNvSpPr txBox="1"/>
          <p:nvPr/>
        </p:nvSpPr>
        <p:spPr>
          <a:xfrm>
            <a:off x="804672" y="1673352"/>
            <a:ext cx="8284464" cy="369332"/>
          </a:xfrm>
          <a:prstGeom prst="rect">
            <a:avLst/>
          </a:prstGeom>
          <a:noFill/>
        </p:spPr>
        <p:txBody>
          <a:bodyPr wrap="square" rtlCol="0">
            <a:spAutoFit/>
          </a:bodyPr>
          <a:lstStyle/>
          <a:p>
            <a:r>
              <a:rPr lang="zh-CN" altLang="en-US" dirty="0"/>
              <a:t>回忆</a:t>
            </a:r>
            <a:r>
              <a:rPr lang="en-US" altLang="zh-CN" dirty="0"/>
              <a:t>PPT</a:t>
            </a:r>
            <a:r>
              <a:rPr lang="zh-CN" altLang="en-US" dirty="0"/>
              <a:t>第</a:t>
            </a:r>
            <a:r>
              <a:rPr lang="en-US" altLang="zh-CN" dirty="0"/>
              <a:t>7</a:t>
            </a:r>
            <a:r>
              <a:rPr lang="zh-CN" altLang="en-US" dirty="0"/>
              <a:t>讲</a:t>
            </a:r>
            <a:r>
              <a:rPr lang="en-US" altLang="zh-CN" dirty="0"/>
              <a:t>36</a:t>
            </a:r>
            <a:r>
              <a:rPr lang="zh-CN" altLang="en-US" dirty="0"/>
              <a:t>页</a:t>
            </a:r>
          </a:p>
        </p:txBody>
      </p:sp>
      <p:sp>
        <p:nvSpPr>
          <p:cNvPr id="2" name="灯片编号占位符 1"/>
          <p:cNvSpPr>
            <a:spLocks noGrp="1"/>
          </p:cNvSpPr>
          <p:nvPr>
            <p:ph type="sldNum" sz="quarter" idx="12"/>
          </p:nvPr>
        </p:nvSpPr>
        <p:spPr/>
        <p:txBody>
          <a:bodyPr/>
          <a:lstStyle/>
          <a:p>
            <a:fld id="{61CF7123-22A5-4567-A5E1-BBA0CB862768}" type="slidenum">
              <a:rPr lang="zh-CN" altLang="en-US" smtClean="0"/>
              <a:t>18</a:t>
            </a:fld>
            <a:endParaRPr lang="zh-CN" altLang="en-US"/>
          </a:p>
        </p:txBody>
      </p:sp>
    </p:spTree>
    <p:extLst>
      <p:ext uri="{BB962C8B-B14F-4D97-AF65-F5344CB8AC3E}">
        <p14:creationId xmlns:p14="http://schemas.microsoft.com/office/powerpoint/2010/main" val="685586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p:txBody>
          <a:bodyPr>
            <a:normAutofit/>
          </a:bodyPr>
          <a:lstStyle/>
          <a:p>
            <a:r>
              <a:rPr lang="zh-CN" altLang="en-US" sz="2800" dirty="0"/>
              <a:t>核心任务</a:t>
            </a:r>
            <a:r>
              <a:rPr lang="en-US" altLang="zh-CN" sz="2800" dirty="0"/>
              <a:t>:</a:t>
            </a:r>
          </a:p>
          <a:p>
            <a:pPr lvl="1"/>
            <a:r>
              <a:rPr lang="en-US" altLang="zh-CN" sz="2400" dirty="0"/>
              <a:t>1.</a:t>
            </a:r>
            <a:r>
              <a:rPr lang="zh-CN" altLang="en-US" sz="2400" dirty="0"/>
              <a:t>寻找两个大质数</a:t>
            </a:r>
            <a:endParaRPr lang="en-US" altLang="zh-CN" sz="2400" dirty="0"/>
          </a:p>
          <a:p>
            <a:pPr lvl="1"/>
            <a:r>
              <a:rPr lang="en-US" altLang="zh-CN" sz="2400" dirty="0"/>
              <a:t>2.</a:t>
            </a:r>
            <a:r>
              <a:rPr lang="zh-CN" altLang="en-US" sz="2400" dirty="0"/>
              <a:t>大数（高精度）运算</a:t>
            </a:r>
            <a:endParaRPr lang="en-US" altLang="zh-CN" sz="2400" dirty="0"/>
          </a:p>
          <a:p>
            <a:pPr lvl="1"/>
            <a:r>
              <a:rPr lang="en-US" altLang="zh-CN" sz="2400" dirty="0"/>
              <a:t>3.</a:t>
            </a:r>
            <a:r>
              <a:rPr lang="zh-CN" altLang="en-US" sz="2400" dirty="0"/>
              <a:t>寻找模</a:t>
            </a:r>
            <a:r>
              <a:rPr lang="en-US" altLang="zh-CN" sz="2400" dirty="0"/>
              <a:t>φ</a:t>
            </a:r>
            <a:r>
              <a:rPr lang="zh-CN" altLang="en-US" sz="2400" dirty="0"/>
              <a:t>（</a:t>
            </a:r>
            <a:r>
              <a:rPr lang="en-US" altLang="zh-CN" sz="2400" dirty="0"/>
              <a:t>n</a:t>
            </a:r>
            <a:r>
              <a:rPr lang="zh-CN" altLang="en-US" sz="2400" dirty="0"/>
              <a:t>）下的</a:t>
            </a:r>
            <a:r>
              <a:rPr lang="en-US" altLang="zh-CN" sz="2400" dirty="0"/>
              <a:t>d</a:t>
            </a:r>
            <a:r>
              <a:rPr lang="zh-CN" altLang="en-US" sz="2400" dirty="0"/>
              <a:t>及其逆元</a:t>
            </a:r>
            <a:r>
              <a:rPr lang="en-US" altLang="zh-CN" sz="2400" dirty="0"/>
              <a:t>e</a:t>
            </a:r>
          </a:p>
          <a:p>
            <a:pPr lvl="1"/>
            <a:endParaRPr lang="en-US" altLang="zh-CN" sz="2400" dirty="0"/>
          </a:p>
          <a:p>
            <a:r>
              <a:rPr lang="zh-CN" altLang="en-US" sz="2600" dirty="0"/>
              <a:t>实现</a:t>
            </a:r>
            <a:r>
              <a:rPr lang="en-US" altLang="zh-CN" sz="2600" dirty="0"/>
              <a:t>:</a:t>
            </a:r>
            <a:r>
              <a:rPr lang="en-US" altLang="zh-CN" sz="2600" dirty="0" err="1"/>
              <a:t>c++</a:t>
            </a:r>
            <a:r>
              <a:rPr lang="zh-CN" altLang="en-US" sz="2600" dirty="0"/>
              <a:t>和</a:t>
            </a:r>
            <a:r>
              <a:rPr lang="en-US" altLang="zh-CN" sz="2600" dirty="0"/>
              <a:t>Java</a:t>
            </a:r>
          </a:p>
          <a:p>
            <a:pPr lvl="1"/>
            <a:endParaRPr lang="zh-CN" altLang="en-US" sz="2400"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19</a:t>
            </a:fld>
            <a:endParaRPr lang="zh-CN" altLang="en-US"/>
          </a:p>
        </p:txBody>
      </p:sp>
    </p:spTree>
    <p:extLst>
      <p:ext uri="{BB962C8B-B14F-4D97-AF65-F5344CB8AC3E}">
        <p14:creationId xmlns:p14="http://schemas.microsoft.com/office/powerpoint/2010/main" val="341038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039844245"/>
              </p:ext>
            </p:extLst>
          </p:nvPr>
        </p:nvGraphicFramePr>
        <p:xfrm>
          <a:off x="2022856" y="1131147"/>
          <a:ext cx="6929120" cy="4620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860019" y="1798329"/>
            <a:ext cx="1210589" cy="2554545"/>
          </a:xfrm>
          <a:prstGeom prst="rect">
            <a:avLst/>
          </a:prstGeom>
          <a:noFill/>
        </p:spPr>
        <p:txBody>
          <a:bodyPr wrap="none" lIns="91440" tIns="45720" rIns="91440" bIns="45720">
            <a:spAutoFit/>
          </a:bodyPr>
          <a:lstStyle/>
          <a:p>
            <a:pPr algn="ctr"/>
            <a:r>
              <a:rPr lang="zh-CN" altLang="en-US" sz="8000" dirty="0">
                <a:ln w="0"/>
                <a:solidFill>
                  <a:schemeClr val="accent1"/>
                </a:solidFill>
                <a:effectLst>
                  <a:outerShdw blurRad="38100" dist="25400" dir="5400000" algn="ctr" rotWithShape="0">
                    <a:srgbClr val="6E747A">
                      <a:alpha val="43000"/>
                    </a:srgbClr>
                  </a:outerShdw>
                </a:effectLst>
              </a:rPr>
              <a:t>目</a:t>
            </a:r>
            <a:endParaRPr lang="en-US" altLang="zh-CN" sz="8000" dirty="0">
              <a:ln w="0"/>
              <a:solidFill>
                <a:schemeClr val="accent1"/>
              </a:solidFill>
              <a:effectLst>
                <a:outerShdw blurRad="38100" dist="25400" dir="5400000" algn="ctr" rotWithShape="0">
                  <a:srgbClr val="6E747A">
                    <a:alpha val="43000"/>
                  </a:srgbClr>
                </a:outerShdw>
              </a:effectLst>
            </a:endParaRPr>
          </a:p>
          <a:p>
            <a:pPr algn="ctr"/>
            <a:r>
              <a:rPr lang="zh-CN" altLang="en-US" sz="8000" dirty="0">
                <a:ln w="0"/>
                <a:solidFill>
                  <a:schemeClr val="accent1"/>
                </a:solidFill>
                <a:effectLst>
                  <a:outerShdw blurRad="38100" dist="25400" dir="5400000" algn="ctr" rotWithShape="0">
                    <a:srgbClr val="6E747A">
                      <a:alpha val="43000"/>
                    </a:srgbClr>
                  </a:outerShdw>
                </a:effectLst>
              </a:rPr>
              <a:t>录</a:t>
            </a:r>
          </a:p>
        </p:txBody>
      </p:sp>
      <p:sp>
        <p:nvSpPr>
          <p:cNvPr id="6" name="灯片编号占位符 5"/>
          <p:cNvSpPr>
            <a:spLocks noGrp="1"/>
          </p:cNvSpPr>
          <p:nvPr>
            <p:ph type="sldNum" sz="quarter" idx="12"/>
          </p:nvPr>
        </p:nvSpPr>
        <p:spPr/>
        <p:txBody>
          <a:bodyPr/>
          <a:lstStyle/>
          <a:p>
            <a:fld id="{61CF7123-22A5-4567-A5E1-BBA0CB862768}" type="slidenum">
              <a:rPr lang="zh-CN" altLang="en-US" smtClean="0"/>
              <a:t>2</a:t>
            </a:fld>
            <a:endParaRPr lang="zh-CN" altLang="en-US"/>
          </a:p>
        </p:txBody>
      </p:sp>
    </p:spTree>
    <p:extLst>
      <p:ext uri="{BB962C8B-B14F-4D97-AF65-F5344CB8AC3E}">
        <p14:creationId xmlns:p14="http://schemas.microsoft.com/office/powerpoint/2010/main" val="2907036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499617"/>
            <a:ext cx="8596668" cy="4541746"/>
          </a:xfrm>
        </p:spPr>
        <p:txBody>
          <a:bodyPr>
            <a:normAutofit/>
          </a:bodyPr>
          <a:lstStyle/>
          <a:p>
            <a:r>
              <a:rPr lang="zh-CN" altLang="en-US" sz="3200" b="1" dirty="0"/>
              <a:t>寻找两个大质数</a:t>
            </a:r>
            <a:r>
              <a:rPr lang="en-US" altLang="zh-CN" sz="3200" b="1" dirty="0"/>
              <a:t>:</a:t>
            </a:r>
          </a:p>
          <a:p>
            <a:r>
              <a:rPr lang="zh-CN" altLang="en-US" dirty="0"/>
              <a:t>基本思想如下</a:t>
            </a:r>
            <a:r>
              <a:rPr lang="en-US" altLang="zh-CN" dirty="0"/>
              <a:t>:</a:t>
            </a:r>
          </a:p>
          <a:p>
            <a:pPr lvl="1"/>
            <a:r>
              <a:rPr lang="en-US" altLang="zh-CN" dirty="0"/>
              <a:t>1.</a:t>
            </a:r>
            <a:r>
              <a:rPr lang="zh-CN" altLang="en-US" dirty="0"/>
              <a:t>指定质数的</a:t>
            </a:r>
            <a:r>
              <a:rPr lang="en-US" altLang="zh-CN" dirty="0"/>
              <a:t>bit</a:t>
            </a:r>
            <a:r>
              <a:rPr lang="zh-CN" altLang="en-US" dirty="0"/>
              <a:t>位数</a:t>
            </a:r>
            <a:r>
              <a:rPr lang="en-US" altLang="zh-CN" dirty="0"/>
              <a:t>n</a:t>
            </a:r>
          </a:p>
          <a:p>
            <a:pPr lvl="1"/>
            <a:r>
              <a:rPr lang="en-US" altLang="zh-CN" dirty="0"/>
              <a:t>2.</a:t>
            </a:r>
            <a:r>
              <a:rPr lang="zh-CN" altLang="en-US" dirty="0"/>
              <a:t>随机生成长度为</a:t>
            </a:r>
            <a:r>
              <a:rPr lang="en-US" altLang="zh-CN" dirty="0"/>
              <a:t>n</a:t>
            </a:r>
            <a:r>
              <a:rPr lang="zh-CN" altLang="en-US" dirty="0"/>
              <a:t>的</a:t>
            </a:r>
            <a:r>
              <a:rPr lang="en-US" altLang="zh-CN" dirty="0"/>
              <a:t>01bit</a:t>
            </a:r>
            <a:r>
              <a:rPr lang="zh-CN" altLang="en-US" dirty="0"/>
              <a:t>序列，并转化为十进制数</a:t>
            </a:r>
            <a:r>
              <a:rPr lang="en-US" altLang="zh-CN" dirty="0"/>
              <a:t>m</a:t>
            </a:r>
          </a:p>
          <a:p>
            <a:pPr lvl="1"/>
            <a:r>
              <a:rPr lang="en-US" altLang="zh-CN" dirty="0"/>
              <a:t>3.</a:t>
            </a:r>
            <a:r>
              <a:rPr lang="zh-CN" altLang="en-US" dirty="0"/>
              <a:t>通过线性筛素数的方法求出小于</a:t>
            </a:r>
            <a:r>
              <a:rPr lang="en-US" altLang="zh-CN" dirty="0"/>
              <a:t>m</a:t>
            </a:r>
            <a:r>
              <a:rPr lang="zh-CN" altLang="en-US" dirty="0"/>
              <a:t>的质数表（不用完全接近</a:t>
            </a:r>
            <a:r>
              <a:rPr lang="en-US" altLang="zh-CN" dirty="0"/>
              <a:t>m</a:t>
            </a:r>
            <a:r>
              <a:rPr lang="zh-CN" altLang="en-US" dirty="0"/>
              <a:t>，可以仅小于</a:t>
            </a:r>
            <a:r>
              <a:rPr lang="en-US" altLang="zh-CN" dirty="0"/>
              <a:t>m/2</a:t>
            </a:r>
            <a:r>
              <a:rPr lang="zh-CN" altLang="en-US" dirty="0"/>
              <a:t>）</a:t>
            </a:r>
            <a:endParaRPr lang="en-US" altLang="zh-CN" dirty="0"/>
          </a:p>
          <a:p>
            <a:pPr lvl="1"/>
            <a:r>
              <a:rPr lang="en-US" altLang="zh-CN" dirty="0"/>
              <a:t>4.</a:t>
            </a:r>
            <a:r>
              <a:rPr lang="zh-CN" altLang="en-US" dirty="0"/>
              <a:t>用蒙特卡洛算法，随机选取质数</a:t>
            </a:r>
            <a:r>
              <a:rPr lang="en-US" altLang="zh-CN" dirty="0"/>
              <a:t>q</a:t>
            </a:r>
            <a:r>
              <a:rPr lang="zh-CN" altLang="en-US" dirty="0"/>
              <a:t>，检测是否满足</a:t>
            </a:r>
            <a:r>
              <a:rPr lang="en-US" altLang="zh-CN" dirty="0" err="1"/>
              <a:t>q|m</a:t>
            </a:r>
            <a:r>
              <a:rPr lang="zh-CN" altLang="en-US" dirty="0"/>
              <a:t>。若满足，则</a:t>
            </a:r>
            <a:r>
              <a:rPr lang="en-US" altLang="zh-CN" dirty="0"/>
              <a:t>m</a:t>
            </a:r>
            <a:r>
              <a:rPr lang="zh-CN" altLang="en-US" dirty="0"/>
              <a:t>不是质数，需要重新生成。重复多次检测都不满足</a:t>
            </a:r>
            <a:r>
              <a:rPr lang="en-US" altLang="zh-CN" dirty="0" err="1"/>
              <a:t>q|m</a:t>
            </a:r>
            <a:r>
              <a:rPr lang="zh-CN" altLang="en-US" dirty="0"/>
              <a:t>时，在一定概率下可以认定</a:t>
            </a:r>
            <a:r>
              <a:rPr lang="en-US" altLang="zh-CN" dirty="0"/>
              <a:t>m</a:t>
            </a:r>
            <a:r>
              <a:rPr lang="zh-CN" altLang="en-US" dirty="0"/>
              <a:t>为质数。</a:t>
            </a:r>
            <a:endParaRPr lang="en-US" altLang="zh-CN" dirty="0"/>
          </a:p>
          <a:p>
            <a:pPr lvl="1"/>
            <a:endParaRPr lang="en-US" altLang="zh-CN" dirty="0"/>
          </a:p>
          <a:p>
            <a:r>
              <a:rPr lang="zh-CN" altLang="en-US" dirty="0"/>
              <a:t>但是，当位数</a:t>
            </a:r>
            <a:r>
              <a:rPr lang="en-US" altLang="zh-CN" dirty="0"/>
              <a:t>n</a:t>
            </a:r>
            <a:r>
              <a:rPr lang="zh-CN" altLang="en-US" dirty="0"/>
              <a:t>较大时，这样生成的效率较低。因此，我们采用了</a:t>
            </a:r>
            <a:r>
              <a:rPr lang="en-US" altLang="zh-CN" dirty="0"/>
              <a:t>Java</a:t>
            </a:r>
            <a:r>
              <a:rPr lang="zh-CN" altLang="en-US" dirty="0"/>
              <a:t>中的库函数</a:t>
            </a:r>
            <a:r>
              <a:rPr lang="en-US" altLang="zh-CN" dirty="0" err="1"/>
              <a:t>BigInteger.probablePrime</a:t>
            </a:r>
            <a:r>
              <a:rPr lang="en-US" altLang="zh-CN" dirty="0"/>
              <a:t>(</a:t>
            </a:r>
            <a:r>
              <a:rPr lang="en-US" altLang="zh-CN" dirty="0" err="1"/>
              <a:t>bitLength</a:t>
            </a:r>
            <a:r>
              <a:rPr lang="en-US" altLang="zh-CN" dirty="0"/>
              <a:t>, </a:t>
            </a:r>
            <a:r>
              <a:rPr lang="en-US" altLang="zh-CN" dirty="0" err="1"/>
              <a:t>rnd</a:t>
            </a:r>
            <a:r>
              <a:rPr lang="en-US" altLang="zh-CN" dirty="0"/>
              <a:t>)</a:t>
            </a:r>
            <a:r>
              <a:rPr lang="zh-CN" altLang="en-US" dirty="0"/>
              <a:t>，生成了</a:t>
            </a:r>
            <a:r>
              <a:rPr lang="en-US" altLang="zh-CN" dirty="0"/>
              <a:t>100</a:t>
            </a:r>
            <a:r>
              <a:rPr lang="zh-CN" altLang="en-US" dirty="0"/>
              <a:t>个质数并保存在文件</a:t>
            </a:r>
            <a:r>
              <a:rPr lang="en-US" altLang="zh-CN" dirty="0"/>
              <a:t>prime.txt</a:t>
            </a:r>
            <a:r>
              <a:rPr lang="zh-CN" altLang="en-US" dirty="0"/>
              <a:t>中。</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20</a:t>
            </a:fld>
            <a:endParaRPr lang="zh-CN" altLang="en-US"/>
          </a:p>
        </p:txBody>
      </p:sp>
    </p:spTree>
    <p:extLst>
      <p:ext uri="{BB962C8B-B14F-4D97-AF65-F5344CB8AC3E}">
        <p14:creationId xmlns:p14="http://schemas.microsoft.com/office/powerpoint/2010/main" val="449640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536193"/>
            <a:ext cx="8596668" cy="4505170"/>
          </a:xfrm>
        </p:spPr>
        <p:txBody>
          <a:bodyPr>
            <a:normAutofit/>
          </a:bodyPr>
          <a:lstStyle/>
          <a:p>
            <a:r>
              <a:rPr lang="zh-CN" altLang="en-US" sz="3200" b="1" dirty="0"/>
              <a:t>大数运算</a:t>
            </a:r>
            <a:r>
              <a:rPr lang="en-US" altLang="zh-CN" sz="3200" b="1" dirty="0"/>
              <a:t>:</a:t>
            </a:r>
          </a:p>
          <a:p>
            <a:endParaRPr lang="en-US" altLang="zh-CN" dirty="0"/>
          </a:p>
          <a:p>
            <a:r>
              <a:rPr lang="zh-CN" altLang="en-US" dirty="0"/>
              <a:t>用结构体封装一个高精度模板，实现了压位，重载</a:t>
            </a:r>
            <a:endParaRPr lang="en-US" altLang="zh-CN" dirty="0"/>
          </a:p>
          <a:p>
            <a:pPr marL="0" indent="0">
              <a:buNone/>
            </a:pPr>
            <a:r>
              <a:rPr lang="zh-CN" altLang="en-US" dirty="0"/>
              <a:t>加、减、乘、除、取模、快速幂、</a:t>
            </a:r>
            <a:r>
              <a:rPr lang="en-US" altLang="zh-CN" dirty="0"/>
              <a:t>&gt;</a:t>
            </a:r>
            <a:r>
              <a:rPr lang="zh-CN" altLang="en-US" dirty="0"/>
              <a:t>、</a:t>
            </a:r>
            <a:r>
              <a:rPr lang="en-US" altLang="zh-CN" dirty="0"/>
              <a:t>&lt;</a:t>
            </a:r>
            <a:r>
              <a:rPr lang="zh-CN" altLang="en-US" dirty="0"/>
              <a:t>、</a:t>
            </a:r>
            <a:r>
              <a:rPr lang="en-US" altLang="zh-CN" dirty="0"/>
              <a:t>==</a:t>
            </a:r>
            <a:r>
              <a:rPr lang="zh-CN" altLang="en-US" dirty="0"/>
              <a:t>等运算符，</a:t>
            </a:r>
            <a:endParaRPr lang="en-US" altLang="zh-CN" dirty="0"/>
          </a:p>
          <a:p>
            <a:pPr marL="0" indent="0">
              <a:buNone/>
            </a:pPr>
            <a:r>
              <a:rPr lang="zh-CN" altLang="en-US" dirty="0"/>
              <a:t>保存为头文件</a:t>
            </a:r>
            <a:r>
              <a:rPr lang="en-US" altLang="zh-CN" dirty="0" err="1"/>
              <a:t>bign.h</a:t>
            </a:r>
            <a:r>
              <a:rPr lang="zh-CN" altLang="en-US" dirty="0"/>
              <a:t>。</a:t>
            </a:r>
            <a:endParaRPr lang="en-US" altLang="zh-CN" dirty="0"/>
          </a:p>
          <a:p>
            <a:pPr marL="0" indent="0">
              <a:buNone/>
            </a:pPr>
            <a:endParaRPr lang="en-US" altLang="zh-CN" dirty="0"/>
          </a:p>
          <a:p>
            <a:endParaRPr lang="en-US" altLang="zh-CN" dirty="0"/>
          </a:p>
          <a:p>
            <a:r>
              <a:rPr lang="zh-CN" altLang="en-US" dirty="0"/>
              <a:t>使用时，只需</a:t>
            </a:r>
            <a:r>
              <a:rPr lang="en-US" altLang="zh-CN" dirty="0"/>
              <a:t>#</a:t>
            </a:r>
            <a:r>
              <a:rPr lang="en-US" altLang="zh-CN" dirty="0" err="1"/>
              <a:t>include”bign.h</a:t>
            </a:r>
            <a:r>
              <a:rPr lang="en-US" altLang="zh-CN" dirty="0"/>
              <a:t>”</a:t>
            </a:r>
            <a:r>
              <a:rPr lang="zh-CN" altLang="en-US" dirty="0"/>
              <a:t>，就可以使用</a:t>
            </a:r>
            <a:r>
              <a:rPr lang="en-US" altLang="zh-CN" dirty="0" err="1"/>
              <a:t>bign</a:t>
            </a:r>
            <a:endParaRPr lang="en-US" altLang="zh-CN" dirty="0"/>
          </a:p>
          <a:p>
            <a:pPr marL="0" indent="0">
              <a:buNone/>
            </a:pPr>
            <a:r>
              <a:rPr lang="zh-CN" altLang="en-US" dirty="0"/>
              <a:t>类型的结构体了。</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6181725" y="517967"/>
            <a:ext cx="6010275" cy="5972175"/>
          </a:xfrm>
          <a:prstGeom prst="rect">
            <a:avLst/>
          </a:prstGeom>
        </p:spPr>
      </p:pic>
      <p:sp>
        <p:nvSpPr>
          <p:cNvPr id="5" name="灯片编号占位符 4"/>
          <p:cNvSpPr>
            <a:spLocks noGrp="1"/>
          </p:cNvSpPr>
          <p:nvPr>
            <p:ph type="sldNum" sz="quarter" idx="12"/>
          </p:nvPr>
        </p:nvSpPr>
        <p:spPr/>
        <p:txBody>
          <a:bodyPr/>
          <a:lstStyle/>
          <a:p>
            <a:fld id="{61CF7123-22A5-4567-A5E1-BBA0CB862768}" type="slidenum">
              <a:rPr lang="zh-CN" altLang="en-US" smtClean="0"/>
              <a:t>21</a:t>
            </a:fld>
            <a:endParaRPr lang="zh-CN" altLang="en-US"/>
          </a:p>
        </p:txBody>
      </p:sp>
    </p:spTree>
    <p:extLst>
      <p:ext uri="{BB962C8B-B14F-4D97-AF65-F5344CB8AC3E}">
        <p14:creationId xmlns:p14="http://schemas.microsoft.com/office/powerpoint/2010/main" val="3357576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417321"/>
            <a:ext cx="8596668" cy="4624042"/>
          </a:xfrm>
        </p:spPr>
        <p:txBody>
          <a:bodyPr/>
          <a:lstStyle/>
          <a:p>
            <a:r>
              <a:rPr lang="zh-CN" altLang="en-US" sz="3200" b="1" dirty="0"/>
              <a:t>大数运算</a:t>
            </a:r>
            <a:r>
              <a:rPr lang="en-US" altLang="zh-CN" sz="3200" b="1" dirty="0"/>
              <a:t>:</a:t>
            </a:r>
          </a:p>
          <a:p>
            <a:r>
              <a:rPr lang="zh-CN" altLang="en-US" dirty="0"/>
              <a:t>加、减、乘运算的实现较为简单，基本思想是模拟手工计算的操作。但除法实现稍有不同。</a:t>
            </a:r>
            <a:endParaRPr lang="en-US" altLang="zh-CN" dirty="0"/>
          </a:p>
          <a:p>
            <a:r>
              <a:rPr lang="zh-CN" altLang="en-US" dirty="0"/>
              <a:t>如果我们用减法去模拟除法，那么商是多少就要做多少次减法，这样做的复杂度是难以接受的。</a:t>
            </a:r>
            <a:endParaRPr lang="en-US" altLang="zh-CN" dirty="0"/>
          </a:p>
          <a:p>
            <a:r>
              <a:rPr lang="zh-CN" altLang="en-US" dirty="0"/>
              <a:t>所以我们采用了二分试商的算法</a:t>
            </a:r>
            <a:r>
              <a:rPr lang="en-US" altLang="zh-CN" dirty="0"/>
              <a:t>:</a:t>
            </a:r>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235772" y="3729342"/>
            <a:ext cx="3838575" cy="3067050"/>
          </a:xfrm>
          <a:prstGeom prst="rect">
            <a:avLst/>
          </a:prstGeom>
        </p:spPr>
      </p:pic>
      <p:sp>
        <p:nvSpPr>
          <p:cNvPr id="5" name="灯片编号占位符 4"/>
          <p:cNvSpPr>
            <a:spLocks noGrp="1"/>
          </p:cNvSpPr>
          <p:nvPr>
            <p:ph type="sldNum" sz="quarter" idx="12"/>
          </p:nvPr>
        </p:nvSpPr>
        <p:spPr/>
        <p:txBody>
          <a:bodyPr/>
          <a:lstStyle/>
          <a:p>
            <a:fld id="{61CF7123-22A5-4567-A5E1-BBA0CB862768}" type="slidenum">
              <a:rPr lang="zh-CN" altLang="en-US" smtClean="0"/>
              <a:t>22</a:t>
            </a:fld>
            <a:endParaRPr lang="zh-CN" altLang="en-US"/>
          </a:p>
        </p:txBody>
      </p:sp>
    </p:spTree>
    <p:extLst>
      <p:ext uri="{BB962C8B-B14F-4D97-AF65-F5344CB8AC3E}">
        <p14:creationId xmlns:p14="http://schemas.microsoft.com/office/powerpoint/2010/main" val="738673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380745"/>
            <a:ext cx="8596668" cy="4660618"/>
          </a:xfrm>
        </p:spPr>
        <p:txBody>
          <a:bodyPr/>
          <a:lstStyle/>
          <a:p>
            <a:r>
              <a:rPr lang="zh-CN" altLang="en-US" sz="3200" b="1" dirty="0"/>
              <a:t>大数运算</a:t>
            </a:r>
            <a:r>
              <a:rPr lang="en-US" altLang="zh-CN" sz="3200" b="1" dirty="0"/>
              <a:t>:</a:t>
            </a:r>
          </a:p>
          <a:p>
            <a:r>
              <a:rPr lang="zh-CN" altLang="en-US" dirty="0"/>
              <a:t>在进行加密和解密的过程中，会涉及到求</a:t>
            </a:r>
            <a:r>
              <a:rPr lang="en-US" altLang="zh-CN" dirty="0" err="1"/>
              <a:t>a^b</a:t>
            </a:r>
            <a:r>
              <a:rPr lang="en-US" altLang="zh-CN" dirty="0"/>
              <a:t>(mod m)</a:t>
            </a:r>
            <a:r>
              <a:rPr lang="zh-CN" altLang="en-US" dirty="0"/>
              <a:t>的操作。直接计算</a:t>
            </a:r>
            <a:r>
              <a:rPr lang="en-US" altLang="zh-CN" dirty="0"/>
              <a:t>b</a:t>
            </a:r>
            <a:r>
              <a:rPr lang="zh-CN" altLang="en-US" dirty="0"/>
              <a:t>个</a:t>
            </a:r>
            <a:r>
              <a:rPr lang="en-US" altLang="zh-CN" dirty="0"/>
              <a:t>a</a:t>
            </a:r>
            <a:r>
              <a:rPr lang="zh-CN" altLang="en-US" dirty="0"/>
              <a:t>相乘，复杂度显然是难以接受的。</a:t>
            </a:r>
            <a:endParaRPr lang="en-US" altLang="zh-CN" dirty="0"/>
          </a:p>
          <a:p>
            <a:r>
              <a:rPr lang="zh-CN" altLang="en-US" dirty="0"/>
              <a:t>采用快速幂取模。在对</a:t>
            </a:r>
            <a:r>
              <a:rPr lang="en-US" altLang="zh-CN" dirty="0"/>
              <a:t>m</a:t>
            </a:r>
            <a:r>
              <a:rPr lang="zh-CN" altLang="en-US" dirty="0"/>
              <a:t>取模意义下，每次对指数减半，对底数平方。</a:t>
            </a:r>
            <a:endParaRPr lang="en-US" altLang="zh-CN" dirty="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099375" y="3135858"/>
            <a:ext cx="4543425" cy="3676650"/>
          </a:xfrm>
          <a:prstGeom prst="rect">
            <a:avLst/>
          </a:prstGeom>
        </p:spPr>
      </p:pic>
      <p:sp>
        <p:nvSpPr>
          <p:cNvPr id="5" name="灯片编号占位符 4"/>
          <p:cNvSpPr>
            <a:spLocks noGrp="1"/>
          </p:cNvSpPr>
          <p:nvPr>
            <p:ph type="sldNum" sz="quarter" idx="12"/>
          </p:nvPr>
        </p:nvSpPr>
        <p:spPr/>
        <p:txBody>
          <a:bodyPr/>
          <a:lstStyle/>
          <a:p>
            <a:fld id="{61CF7123-22A5-4567-A5E1-BBA0CB862768}" type="slidenum">
              <a:rPr lang="zh-CN" altLang="en-US" smtClean="0"/>
              <a:t>23</a:t>
            </a:fld>
            <a:endParaRPr lang="zh-CN" altLang="en-US"/>
          </a:p>
        </p:txBody>
      </p:sp>
    </p:spTree>
    <p:extLst>
      <p:ext uri="{BB962C8B-B14F-4D97-AF65-F5344CB8AC3E}">
        <p14:creationId xmlns:p14="http://schemas.microsoft.com/office/powerpoint/2010/main" val="2145356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472185"/>
            <a:ext cx="8596668" cy="4569178"/>
          </a:xfrm>
        </p:spPr>
        <p:txBody>
          <a:bodyPr>
            <a:normAutofit lnSpcReduction="10000"/>
          </a:bodyPr>
          <a:lstStyle/>
          <a:p>
            <a:r>
              <a:rPr lang="zh-CN" altLang="en-US" sz="3200" b="1" dirty="0"/>
              <a:t>寻找模</a:t>
            </a:r>
            <a:r>
              <a:rPr lang="en-US" altLang="zh-CN" sz="3200" b="1" dirty="0"/>
              <a:t>φ</a:t>
            </a:r>
            <a:r>
              <a:rPr lang="zh-CN" altLang="en-US" sz="3200" b="1" dirty="0"/>
              <a:t>（</a:t>
            </a:r>
            <a:r>
              <a:rPr lang="en-US" altLang="zh-CN" sz="3200" b="1" dirty="0"/>
              <a:t>n</a:t>
            </a:r>
            <a:r>
              <a:rPr lang="zh-CN" altLang="en-US" sz="3200" b="1" dirty="0"/>
              <a:t>）下的</a:t>
            </a:r>
            <a:r>
              <a:rPr lang="en-US" altLang="zh-CN" sz="3200" b="1" dirty="0"/>
              <a:t>d</a:t>
            </a:r>
            <a:r>
              <a:rPr lang="zh-CN" altLang="en-US" sz="3200" b="1" dirty="0"/>
              <a:t>及其逆元</a:t>
            </a:r>
            <a:r>
              <a:rPr lang="en-US" altLang="zh-CN" sz="3200" b="1" dirty="0"/>
              <a:t>e:</a:t>
            </a:r>
          </a:p>
          <a:p>
            <a:endParaRPr lang="en-US" altLang="zh-CN" dirty="0"/>
          </a:p>
          <a:p>
            <a:r>
              <a:rPr lang="zh-CN" altLang="en-US" dirty="0"/>
              <a:t>首先选取一个较大的与</a:t>
            </a:r>
            <a:r>
              <a:rPr lang="en-US" altLang="zh-CN" dirty="0"/>
              <a:t>φ</a:t>
            </a:r>
            <a:r>
              <a:rPr lang="zh-CN" altLang="en-US" dirty="0"/>
              <a:t>（</a:t>
            </a:r>
            <a:r>
              <a:rPr lang="en-US" altLang="zh-CN" dirty="0"/>
              <a:t>n</a:t>
            </a:r>
            <a:r>
              <a:rPr lang="zh-CN" altLang="en-US" dirty="0"/>
              <a:t>）互素的数</a:t>
            </a:r>
            <a:r>
              <a:rPr lang="en-US" altLang="zh-CN" dirty="0"/>
              <a:t>d</a:t>
            </a:r>
          </a:p>
          <a:p>
            <a:r>
              <a:rPr lang="zh-CN" altLang="en-US" dirty="0"/>
              <a:t>寻找</a:t>
            </a:r>
            <a:r>
              <a:rPr lang="en-US" altLang="zh-CN" dirty="0"/>
              <a:t>d</a:t>
            </a:r>
            <a:r>
              <a:rPr lang="zh-CN" altLang="en-US" dirty="0"/>
              <a:t>的逆元</a:t>
            </a:r>
            <a:r>
              <a:rPr lang="en-US" altLang="zh-CN" dirty="0"/>
              <a:t>e</a:t>
            </a:r>
            <a:r>
              <a:rPr lang="zh-CN" altLang="en-US" dirty="0"/>
              <a:t>，拓展欧几里得算法。</a:t>
            </a:r>
            <a:endParaRPr lang="en-US" altLang="zh-CN" dirty="0"/>
          </a:p>
          <a:p>
            <a:r>
              <a:rPr lang="zh-CN" altLang="en-US" dirty="0"/>
              <a:t>简单同余方程</a:t>
            </a:r>
            <a:r>
              <a:rPr lang="en-US" altLang="zh-CN" dirty="0"/>
              <a:t>a*</a:t>
            </a:r>
            <a:r>
              <a:rPr lang="en-US" altLang="zh-CN" dirty="0" err="1"/>
              <a:t>x+b</a:t>
            </a:r>
            <a:r>
              <a:rPr lang="en-US" altLang="zh-CN" dirty="0"/>
              <a:t>*y=1 </a:t>
            </a:r>
            <a:r>
              <a:rPr lang="zh-CN" altLang="en-US" dirty="0"/>
              <a:t>（</a:t>
            </a:r>
            <a:r>
              <a:rPr lang="en-US" altLang="zh-CN" dirty="0"/>
              <a:t>a*</a:t>
            </a:r>
            <a:r>
              <a:rPr lang="en-US" altLang="zh-CN" dirty="0" err="1"/>
              <a:t>x+b</a:t>
            </a:r>
            <a:r>
              <a:rPr lang="en-US" altLang="zh-CN" dirty="0"/>
              <a:t>*y=</a:t>
            </a:r>
            <a:r>
              <a:rPr lang="en-US" altLang="zh-CN" dirty="0" err="1"/>
              <a:t>gcd</a:t>
            </a:r>
            <a:r>
              <a:rPr lang="en-US" altLang="zh-CN" dirty="0"/>
              <a:t>(</a:t>
            </a:r>
            <a:r>
              <a:rPr lang="en-US" altLang="zh-CN" dirty="0" err="1"/>
              <a:t>a,b</a:t>
            </a:r>
            <a:r>
              <a:rPr lang="en-US" altLang="zh-CN" dirty="0"/>
              <a:t>)</a:t>
            </a:r>
            <a:r>
              <a:rPr lang="zh-CN" altLang="en-US" dirty="0"/>
              <a:t>）</a:t>
            </a:r>
            <a:br>
              <a:rPr lang="zh-CN" altLang="en-US" dirty="0"/>
            </a:br>
            <a:r>
              <a:rPr lang="en-US" altLang="zh-CN" dirty="0" err="1"/>
              <a:t>int</a:t>
            </a:r>
            <a:r>
              <a:rPr lang="en-US" altLang="zh-CN" dirty="0"/>
              <a:t> </a:t>
            </a:r>
            <a:r>
              <a:rPr lang="en-US" altLang="zh-CN" dirty="0" err="1"/>
              <a:t>exgcd</a:t>
            </a:r>
            <a:r>
              <a:rPr lang="en-US" altLang="zh-CN" dirty="0"/>
              <a:t>(</a:t>
            </a:r>
            <a:r>
              <a:rPr lang="en-US" altLang="zh-CN" dirty="0" err="1"/>
              <a:t>int</a:t>
            </a:r>
            <a:r>
              <a:rPr lang="en-US" altLang="zh-CN" dirty="0"/>
              <a:t> </a:t>
            </a:r>
            <a:r>
              <a:rPr lang="en-US" altLang="zh-CN" dirty="0" err="1"/>
              <a:t>a,int</a:t>
            </a:r>
            <a:r>
              <a:rPr lang="en-US" altLang="zh-CN" dirty="0"/>
              <a:t> </a:t>
            </a:r>
            <a:r>
              <a:rPr lang="en-US" altLang="zh-CN" dirty="0" err="1"/>
              <a:t>b,int</a:t>
            </a:r>
            <a:r>
              <a:rPr lang="en-US" altLang="zh-CN" dirty="0"/>
              <a:t> &amp;</a:t>
            </a:r>
            <a:r>
              <a:rPr lang="en-US" altLang="zh-CN" dirty="0" err="1"/>
              <a:t>x,int</a:t>
            </a:r>
            <a:r>
              <a:rPr lang="en-US" altLang="zh-CN" dirty="0"/>
              <a:t> &amp;y)</a:t>
            </a:r>
            <a:br>
              <a:rPr lang="en-US" altLang="zh-CN" dirty="0"/>
            </a:br>
            <a:r>
              <a:rPr lang="en-US" altLang="zh-CN" dirty="0"/>
              <a:t>{</a:t>
            </a:r>
            <a:br>
              <a:rPr lang="en-US" altLang="zh-CN" dirty="0"/>
            </a:br>
            <a:r>
              <a:rPr lang="en-US" altLang="zh-CN" dirty="0"/>
              <a:t>   if(b==0){x=1;y=0;return a; } </a:t>
            </a:r>
            <a:br>
              <a:rPr lang="en-US" altLang="zh-CN" dirty="0"/>
            </a:br>
            <a:r>
              <a:rPr lang="en-US" altLang="zh-CN" dirty="0"/>
              <a:t>   </a:t>
            </a:r>
            <a:r>
              <a:rPr lang="en-US" altLang="zh-CN" dirty="0" err="1"/>
              <a:t>int</a:t>
            </a:r>
            <a:r>
              <a:rPr lang="en-US" altLang="zh-CN" dirty="0"/>
              <a:t> d=</a:t>
            </a:r>
            <a:r>
              <a:rPr lang="en-US" altLang="zh-CN" dirty="0" err="1"/>
              <a:t>gcd</a:t>
            </a:r>
            <a:r>
              <a:rPr lang="en-US" altLang="zh-CN" dirty="0"/>
              <a:t>(</a:t>
            </a:r>
            <a:r>
              <a:rPr lang="en-US" altLang="zh-CN" dirty="0" err="1"/>
              <a:t>b,a%b,x,y</a:t>
            </a:r>
            <a:r>
              <a:rPr lang="en-US" altLang="zh-CN" dirty="0"/>
              <a:t>);//</a:t>
            </a:r>
            <a:r>
              <a:rPr lang="zh-CN" altLang="en-US" dirty="0"/>
              <a:t>先递归求解</a:t>
            </a:r>
            <a:br>
              <a:rPr lang="zh-CN" altLang="en-US" dirty="0"/>
            </a:br>
            <a:r>
              <a:rPr lang="zh-CN" altLang="en-US" dirty="0"/>
              <a:t>   </a:t>
            </a:r>
            <a:r>
              <a:rPr lang="en-US" altLang="zh-CN" dirty="0" err="1"/>
              <a:t>int</a:t>
            </a:r>
            <a:r>
              <a:rPr lang="en-US" altLang="zh-CN" dirty="0"/>
              <a:t> t=x;</a:t>
            </a:r>
            <a:br>
              <a:rPr lang="en-US" altLang="zh-CN" dirty="0"/>
            </a:br>
            <a:r>
              <a:rPr lang="en-US" altLang="zh-CN" dirty="0"/>
              <a:t>   x=y;</a:t>
            </a:r>
            <a:br>
              <a:rPr lang="en-US" altLang="zh-CN" dirty="0"/>
            </a:br>
            <a:r>
              <a:rPr lang="en-US" altLang="zh-CN" dirty="0"/>
              <a:t>   y=t-a/b*y;</a:t>
            </a:r>
            <a:br>
              <a:rPr lang="en-US" altLang="zh-CN" dirty="0"/>
            </a:br>
            <a:r>
              <a:rPr lang="en-US" altLang="zh-CN" dirty="0"/>
              <a:t>   return d;</a:t>
            </a:r>
            <a:br>
              <a:rPr lang="en-US" altLang="zh-CN" dirty="0"/>
            </a:br>
            <a:r>
              <a:rPr lang="en-US" altLang="zh-CN" dirty="0"/>
              <a:t>}</a:t>
            </a:r>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24</a:t>
            </a:fld>
            <a:endParaRPr lang="zh-CN" altLang="en-US"/>
          </a:p>
        </p:txBody>
      </p:sp>
    </p:spTree>
    <p:extLst>
      <p:ext uri="{BB962C8B-B14F-4D97-AF65-F5344CB8AC3E}">
        <p14:creationId xmlns:p14="http://schemas.microsoft.com/office/powerpoint/2010/main" val="2067290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280160"/>
            <a:ext cx="8596668" cy="5577839"/>
          </a:xfrm>
        </p:spPr>
        <p:txBody>
          <a:bodyPr>
            <a:normAutofit/>
          </a:bodyPr>
          <a:lstStyle/>
          <a:p>
            <a:r>
              <a:rPr lang="zh-CN" altLang="en-US" sz="2800" b="1" dirty="0"/>
              <a:t>拓展欧几里得算法的推导</a:t>
            </a:r>
            <a:r>
              <a:rPr lang="en-US" altLang="zh-CN" sz="2800" b="1" dirty="0"/>
              <a:t>:</a:t>
            </a:r>
          </a:p>
          <a:p>
            <a:pPr marL="0" indent="0">
              <a:buNone/>
            </a:pPr>
            <a:r>
              <a:rPr lang="en-US" altLang="zh-CN" dirty="0"/>
              <a:t>	</a:t>
            </a:r>
            <a:r>
              <a:rPr lang="zh-CN" altLang="en-US" dirty="0"/>
              <a:t>当前层方程 </a:t>
            </a:r>
            <a:r>
              <a:rPr lang="en-US" altLang="zh-CN" dirty="0"/>
              <a:t>a*x1+b*y1=</a:t>
            </a:r>
            <a:r>
              <a:rPr lang="en-US" altLang="zh-CN" dirty="0" err="1"/>
              <a:t>gcd</a:t>
            </a:r>
            <a:r>
              <a:rPr lang="en-US" altLang="zh-CN" dirty="0"/>
              <a:t>(</a:t>
            </a:r>
            <a:r>
              <a:rPr lang="en-US" altLang="zh-CN" dirty="0" err="1"/>
              <a:t>a,b</a:t>
            </a:r>
            <a:r>
              <a:rPr lang="en-US" altLang="zh-CN" dirty="0"/>
              <a:t>)              </a:t>
            </a:r>
          </a:p>
          <a:p>
            <a:pPr marL="0" indent="0">
              <a:buNone/>
            </a:pPr>
            <a:r>
              <a:rPr lang="en-US" altLang="zh-CN" dirty="0"/>
              <a:t>	</a:t>
            </a:r>
            <a:r>
              <a:rPr lang="zh-CN" altLang="en-US" dirty="0"/>
              <a:t>下一层</a:t>
            </a:r>
            <a:r>
              <a:rPr lang="en-US" altLang="zh-CN" dirty="0"/>
              <a:t>b*x2+(a mod b)*y2=</a:t>
            </a:r>
            <a:r>
              <a:rPr lang="en-US" altLang="zh-CN" dirty="0" err="1"/>
              <a:t>gcd</a:t>
            </a:r>
            <a:r>
              <a:rPr lang="en-US" altLang="zh-CN" dirty="0"/>
              <a:t>(</a:t>
            </a:r>
            <a:r>
              <a:rPr lang="en-US" altLang="zh-CN" dirty="0" err="1"/>
              <a:t>b,a%b</a:t>
            </a:r>
            <a:r>
              <a:rPr lang="en-US" altLang="zh-CN" dirty="0"/>
              <a:t>);</a:t>
            </a:r>
            <a:br>
              <a:rPr lang="en-US" altLang="zh-CN" dirty="0"/>
            </a:br>
            <a:r>
              <a:rPr lang="en-US" altLang="zh-CN" dirty="0"/>
              <a:t>	</a:t>
            </a:r>
            <a:r>
              <a:rPr lang="zh-CN" altLang="en-US" dirty="0"/>
              <a:t>由欧几里得定理（辗转相除法）</a:t>
            </a:r>
            <a:r>
              <a:rPr lang="en-US" altLang="zh-CN" dirty="0" err="1"/>
              <a:t>gcd</a:t>
            </a:r>
            <a:r>
              <a:rPr lang="en-US" altLang="zh-CN" dirty="0"/>
              <a:t>(</a:t>
            </a:r>
            <a:r>
              <a:rPr lang="en-US" altLang="zh-CN" dirty="0" err="1"/>
              <a:t>a,b</a:t>
            </a:r>
            <a:r>
              <a:rPr lang="en-US" altLang="zh-CN" dirty="0"/>
              <a:t>)=</a:t>
            </a:r>
            <a:r>
              <a:rPr lang="en-US" altLang="zh-CN" dirty="0" err="1"/>
              <a:t>gcd</a:t>
            </a:r>
            <a:r>
              <a:rPr lang="en-US" altLang="zh-CN" dirty="0"/>
              <a:t>(</a:t>
            </a:r>
            <a:r>
              <a:rPr lang="en-US" altLang="zh-CN" dirty="0" err="1"/>
              <a:t>b,a%b</a:t>
            </a:r>
            <a:r>
              <a:rPr lang="en-US" altLang="zh-CN" dirty="0"/>
              <a:t>)</a:t>
            </a:r>
            <a:br>
              <a:rPr lang="en-US" altLang="zh-CN" dirty="0"/>
            </a:br>
            <a:r>
              <a:rPr lang="en-US" altLang="zh-CN" dirty="0"/>
              <a:t>	</a:t>
            </a:r>
            <a:r>
              <a:rPr lang="zh-CN" altLang="en-US" dirty="0"/>
              <a:t>所以两等式联立为   </a:t>
            </a:r>
            <a:r>
              <a:rPr lang="en-US" altLang="zh-CN" dirty="0"/>
              <a:t>a*x1+b*y1=b*x2+(a mod b)*y2;</a:t>
            </a:r>
          </a:p>
          <a:p>
            <a:pPr marL="0" indent="0">
              <a:buNone/>
            </a:pPr>
            <a:r>
              <a:rPr lang="zh-CN" altLang="en-US" dirty="0"/>
              <a:t>当前层先进行递归调用求特殊解，那么</a:t>
            </a:r>
            <a:r>
              <a:rPr lang="en-US" altLang="zh-CN" dirty="0"/>
              <a:t>x2,y2</a:t>
            </a:r>
            <a:r>
              <a:rPr lang="zh-CN" altLang="en-US" dirty="0"/>
              <a:t>是已知的，现在只需要推，求解</a:t>
            </a:r>
            <a:r>
              <a:rPr lang="en-US" altLang="zh-CN" dirty="0"/>
              <a:t>x1,y1</a:t>
            </a:r>
            <a:r>
              <a:rPr lang="zh-CN" altLang="en-US" dirty="0"/>
              <a:t>。</a:t>
            </a:r>
            <a:r>
              <a:rPr lang="en-US" altLang="zh-CN" dirty="0"/>
              <a:t/>
            </a:r>
            <a:br>
              <a:rPr lang="en-US" altLang="zh-CN" dirty="0"/>
            </a:br>
            <a:r>
              <a:rPr lang="zh-CN" altLang="en-US" dirty="0"/>
              <a:t>因为实际上</a:t>
            </a:r>
            <a:r>
              <a:rPr lang="en-US" altLang="zh-CN" dirty="0" err="1"/>
              <a:t>a,b</a:t>
            </a:r>
            <a:r>
              <a:rPr lang="zh-CN" altLang="en-US" dirty="0"/>
              <a:t>相等，所以有</a:t>
            </a:r>
            <a:br>
              <a:rPr lang="zh-CN" altLang="en-US" dirty="0"/>
            </a:br>
            <a:r>
              <a:rPr lang="en-US" altLang="zh-CN" dirty="0"/>
              <a:t>		a*x1+b*y1=b*x2+(a-a/b*b)*y2;          </a:t>
            </a:r>
            <a:r>
              <a:rPr lang="zh-CN" altLang="en-US" dirty="0"/>
              <a:t/>
            </a:r>
            <a:br>
              <a:rPr lang="zh-CN" altLang="en-US" dirty="0"/>
            </a:br>
            <a:r>
              <a:rPr lang="en-US" altLang="zh-CN" dirty="0"/>
              <a:t>		a*x1+b*y1=b*x2+a*y2-b*a/b*y2;</a:t>
            </a:r>
            <a:br>
              <a:rPr lang="en-US" altLang="zh-CN" dirty="0"/>
            </a:br>
            <a:r>
              <a:rPr lang="en-US" altLang="zh-CN" dirty="0"/>
              <a:t>		a*x1+b*y1=a*y2+b*(x2-a/b*y2);</a:t>
            </a:r>
            <a:br>
              <a:rPr lang="en-US" altLang="zh-CN" dirty="0"/>
            </a:br>
            <a:r>
              <a:rPr lang="zh-CN" altLang="en-US" dirty="0"/>
              <a:t>这时后可以看出</a:t>
            </a:r>
            <a:r>
              <a:rPr lang="en-US" altLang="zh-CN" dirty="0"/>
              <a:t>x1=y2;  y1=x2-a/b*y2; </a:t>
            </a:r>
          </a:p>
          <a:p>
            <a:pPr marL="0" indent="0">
              <a:buNone/>
            </a:pPr>
            <a:r>
              <a:rPr lang="zh-CN" altLang="en-US" dirty="0"/>
              <a:t>这个就是我们要求的更新了 ！</a:t>
            </a:r>
            <a:endParaRPr lang="en-US" altLang="zh-CN" dirty="0"/>
          </a:p>
          <a:p>
            <a:r>
              <a:rPr lang="zh-CN" altLang="en-US" sz="2000" b="1" dirty="0"/>
              <a:t>然而，递归求解的拓展欧几里得算法递归的层数较多，在</a:t>
            </a:r>
            <a:r>
              <a:rPr lang="en-US" altLang="zh-CN" sz="2000" b="1" dirty="0" err="1"/>
              <a:t>c++</a:t>
            </a:r>
            <a:r>
              <a:rPr lang="zh-CN" altLang="en-US" sz="2000" b="1" dirty="0"/>
              <a:t>中面临爆栈的风险，因此我改写为了递推的形式！</a:t>
            </a:r>
            <a:endParaRPr lang="en-US" altLang="zh-CN" sz="2000" b="1" dirty="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25</a:t>
            </a:fld>
            <a:endParaRPr lang="zh-CN" altLang="en-US"/>
          </a:p>
        </p:txBody>
      </p:sp>
    </p:spTree>
    <p:extLst>
      <p:ext uri="{BB962C8B-B14F-4D97-AF65-F5344CB8AC3E}">
        <p14:creationId xmlns:p14="http://schemas.microsoft.com/office/powerpoint/2010/main" val="1798056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399032"/>
            <a:ext cx="8596668" cy="5349240"/>
          </a:xfrm>
        </p:spPr>
        <p:txBody>
          <a:bodyPr>
            <a:normAutofit/>
          </a:bodyPr>
          <a:lstStyle/>
          <a:p>
            <a:r>
              <a:rPr lang="zh-CN" altLang="en-US" sz="2400" b="1" dirty="0"/>
              <a:t>具体代码工作流程</a:t>
            </a:r>
            <a:r>
              <a:rPr lang="en-US" altLang="zh-CN" sz="2400" b="1" dirty="0"/>
              <a:t>:</a:t>
            </a:r>
          </a:p>
          <a:p>
            <a:pPr lvl="1"/>
            <a:r>
              <a:rPr lang="en-US" altLang="zh-CN" dirty="0"/>
              <a:t>1.</a:t>
            </a:r>
            <a:r>
              <a:rPr lang="zh-CN" altLang="en-US" dirty="0"/>
              <a:t>使用</a:t>
            </a:r>
            <a:r>
              <a:rPr lang="en-US" altLang="zh-CN" dirty="0"/>
              <a:t>prime</a:t>
            </a:r>
            <a:r>
              <a:rPr lang="zh-CN" altLang="en-US" dirty="0"/>
              <a:t>文件夹下的</a:t>
            </a:r>
            <a:r>
              <a:rPr lang="en-US" altLang="zh-CN" dirty="0"/>
              <a:t>Java</a:t>
            </a:r>
            <a:r>
              <a:rPr lang="zh-CN" altLang="en-US" dirty="0"/>
              <a:t>程序生成给定</a:t>
            </a:r>
            <a:r>
              <a:rPr lang="en-US" altLang="zh-CN" dirty="0"/>
              <a:t>bit</a:t>
            </a:r>
            <a:r>
              <a:rPr lang="zh-CN" altLang="en-US" dirty="0"/>
              <a:t>位数长度</a:t>
            </a:r>
            <a:r>
              <a:rPr lang="en-US" altLang="zh-CN" dirty="0"/>
              <a:t>(128)</a:t>
            </a:r>
            <a:r>
              <a:rPr lang="zh-CN" altLang="en-US" dirty="0"/>
              <a:t>的质数</a:t>
            </a:r>
            <a:r>
              <a:rPr lang="en-US" altLang="zh-CN" dirty="0"/>
              <a:t>100</a:t>
            </a:r>
            <a:r>
              <a:rPr lang="zh-CN" altLang="en-US" dirty="0"/>
              <a:t>个，保存在与</a:t>
            </a:r>
            <a:r>
              <a:rPr lang="en-US" altLang="zh-CN" dirty="0"/>
              <a:t>prime</a:t>
            </a:r>
            <a:r>
              <a:rPr lang="zh-CN" altLang="en-US" dirty="0"/>
              <a:t>同目录的文件</a:t>
            </a:r>
            <a:r>
              <a:rPr lang="en-US" altLang="zh-CN" dirty="0"/>
              <a:t>prime.txt</a:t>
            </a:r>
            <a:r>
              <a:rPr lang="zh-CN" altLang="en-US" dirty="0"/>
              <a:t>中。</a:t>
            </a:r>
            <a:endParaRPr lang="en-US" altLang="zh-CN" dirty="0"/>
          </a:p>
          <a:p>
            <a:pPr lvl="1"/>
            <a:r>
              <a:rPr lang="en-US" altLang="zh-CN" dirty="0"/>
              <a:t>2.</a:t>
            </a:r>
            <a:r>
              <a:rPr lang="zh-CN" altLang="en-US" dirty="0"/>
              <a:t>使用</a:t>
            </a:r>
            <a:r>
              <a:rPr lang="en-US" altLang="zh-CN" dirty="0"/>
              <a:t>RSA_creator.cpp</a:t>
            </a:r>
            <a:r>
              <a:rPr lang="zh-CN" altLang="en-US" dirty="0"/>
              <a:t>，选取两个质数</a:t>
            </a:r>
            <a:r>
              <a:rPr lang="en-US" altLang="zh-CN" dirty="0"/>
              <a:t>p</a:t>
            </a:r>
            <a:r>
              <a:rPr lang="zh-CN" altLang="en-US" dirty="0"/>
              <a:t>、</a:t>
            </a:r>
            <a:r>
              <a:rPr lang="en-US" altLang="zh-CN" dirty="0"/>
              <a:t>q</a:t>
            </a:r>
            <a:r>
              <a:rPr lang="zh-CN" altLang="en-US" dirty="0"/>
              <a:t>，计算</a:t>
            </a:r>
            <a:r>
              <a:rPr lang="en-US" altLang="zh-CN" dirty="0"/>
              <a:t>n</a:t>
            </a:r>
            <a:r>
              <a:rPr lang="zh-CN" altLang="en-US" dirty="0"/>
              <a:t>和</a:t>
            </a:r>
            <a:r>
              <a:rPr lang="en-US" altLang="zh-CN" dirty="0"/>
              <a:t>φ(n)</a:t>
            </a:r>
            <a:r>
              <a:rPr lang="zh-CN" altLang="en-US" dirty="0"/>
              <a:t>，选取另一个质数</a:t>
            </a:r>
            <a:r>
              <a:rPr lang="en-US" altLang="zh-CN" dirty="0"/>
              <a:t>d</a:t>
            </a:r>
            <a:r>
              <a:rPr lang="zh-CN" altLang="en-US" dirty="0"/>
              <a:t>，用扩展欧几里得算法求得</a:t>
            </a:r>
            <a:r>
              <a:rPr lang="en-US" altLang="zh-CN" dirty="0"/>
              <a:t>e</a:t>
            </a:r>
            <a:r>
              <a:rPr lang="zh-CN" altLang="en-US" dirty="0"/>
              <a:t>。将</a:t>
            </a:r>
            <a:r>
              <a:rPr lang="en-US" altLang="zh-CN" dirty="0"/>
              <a:t>n</a:t>
            </a:r>
            <a:r>
              <a:rPr lang="zh-CN" altLang="en-US" dirty="0"/>
              <a:t>、</a:t>
            </a:r>
            <a:r>
              <a:rPr lang="en-US" altLang="zh-CN" dirty="0"/>
              <a:t>d</a:t>
            </a:r>
            <a:r>
              <a:rPr lang="zh-CN" altLang="en-US" dirty="0"/>
              <a:t>、</a:t>
            </a:r>
            <a:r>
              <a:rPr lang="en-US" altLang="zh-CN" dirty="0"/>
              <a:t>e</a:t>
            </a:r>
            <a:r>
              <a:rPr lang="zh-CN" altLang="en-US" dirty="0"/>
              <a:t>分别保存在</a:t>
            </a:r>
            <a:r>
              <a:rPr lang="en-US" altLang="zh-CN" dirty="0"/>
              <a:t>key.txt</a:t>
            </a:r>
            <a:r>
              <a:rPr lang="zh-CN" altLang="en-US" dirty="0"/>
              <a:t>、</a:t>
            </a:r>
            <a:r>
              <a:rPr lang="en-US" altLang="zh-CN" dirty="0"/>
              <a:t>public_key.txt</a:t>
            </a:r>
            <a:r>
              <a:rPr lang="zh-CN" altLang="en-US" dirty="0"/>
              <a:t>和</a:t>
            </a:r>
            <a:r>
              <a:rPr lang="en-US" altLang="zh-CN" dirty="0"/>
              <a:t>private_key.txt</a:t>
            </a:r>
            <a:r>
              <a:rPr lang="zh-CN" altLang="en-US" dirty="0"/>
              <a:t>。</a:t>
            </a:r>
            <a:endParaRPr lang="en-US" altLang="zh-CN" dirty="0"/>
          </a:p>
          <a:p>
            <a:pPr lvl="1"/>
            <a:r>
              <a:rPr lang="en-US" altLang="zh-CN" dirty="0"/>
              <a:t>3.</a:t>
            </a:r>
            <a:r>
              <a:rPr lang="zh-CN" altLang="en-US" dirty="0"/>
              <a:t>使用</a:t>
            </a:r>
            <a:r>
              <a:rPr lang="en-US" altLang="zh-CN" dirty="0"/>
              <a:t>RSA_code.cpp</a:t>
            </a:r>
            <a:r>
              <a:rPr lang="zh-CN" altLang="en-US" dirty="0"/>
              <a:t>，读取</a:t>
            </a:r>
            <a:r>
              <a:rPr lang="en-US" altLang="zh-CN" dirty="0"/>
              <a:t>public_key.txt</a:t>
            </a:r>
            <a:r>
              <a:rPr lang="zh-CN" altLang="en-US" dirty="0"/>
              <a:t>和</a:t>
            </a:r>
            <a:r>
              <a:rPr lang="en-US" altLang="zh-CN" dirty="0"/>
              <a:t>key.txt</a:t>
            </a:r>
            <a:r>
              <a:rPr lang="zh-CN" altLang="en-US" dirty="0"/>
              <a:t>。对输入的</a:t>
            </a:r>
            <a:r>
              <a:rPr lang="en-US" altLang="zh-CN" dirty="0"/>
              <a:t>1kB</a:t>
            </a:r>
            <a:r>
              <a:rPr lang="zh-CN" altLang="en-US" dirty="0"/>
              <a:t>文件</a:t>
            </a:r>
            <a:r>
              <a:rPr lang="en-US" altLang="zh-CN" dirty="0"/>
              <a:t>data.txt</a:t>
            </a:r>
            <a:r>
              <a:rPr lang="zh-CN" altLang="en-US" dirty="0"/>
              <a:t>，每</a:t>
            </a:r>
            <a:r>
              <a:rPr lang="en-US" altLang="zh-CN" dirty="0"/>
              <a:t>3</a:t>
            </a:r>
            <a:r>
              <a:rPr lang="zh-CN" altLang="en-US" dirty="0"/>
              <a:t>个</a:t>
            </a:r>
            <a:r>
              <a:rPr lang="en-US" altLang="zh-CN" dirty="0"/>
              <a:t>bit</a:t>
            </a:r>
            <a:r>
              <a:rPr lang="zh-CN" altLang="en-US" dirty="0"/>
              <a:t>合在一起变为</a:t>
            </a:r>
            <a:r>
              <a:rPr lang="en-US" altLang="zh-CN" dirty="0"/>
              <a:t>8</a:t>
            </a:r>
            <a:r>
              <a:rPr lang="zh-CN" altLang="en-US" dirty="0"/>
              <a:t>进制数；将</a:t>
            </a:r>
            <a:r>
              <a:rPr lang="en-US" altLang="zh-CN" dirty="0"/>
              <a:t>8</a:t>
            </a:r>
            <a:r>
              <a:rPr lang="zh-CN" altLang="en-US" dirty="0"/>
              <a:t>进制数看做</a:t>
            </a:r>
            <a:r>
              <a:rPr lang="en-US" altLang="zh-CN" dirty="0"/>
              <a:t>10</a:t>
            </a:r>
            <a:r>
              <a:rPr lang="zh-CN" altLang="en-US" dirty="0"/>
              <a:t>进制数，分组，每组用公钥</a:t>
            </a:r>
            <a:r>
              <a:rPr lang="en-US" altLang="zh-CN" dirty="0" err="1"/>
              <a:t>public_key</a:t>
            </a:r>
            <a:r>
              <a:rPr lang="zh-CN" altLang="en-US" dirty="0"/>
              <a:t>加密</a:t>
            </a:r>
            <a:r>
              <a:rPr lang="en-US" altLang="zh-CN" dirty="0"/>
              <a:t>(</a:t>
            </a:r>
            <a:r>
              <a:rPr lang="zh-CN" altLang="en-US" dirty="0"/>
              <a:t>快速幂取模</a:t>
            </a:r>
            <a:r>
              <a:rPr lang="en-US" altLang="zh-CN" dirty="0"/>
              <a:t>)</a:t>
            </a:r>
            <a:r>
              <a:rPr lang="zh-CN" altLang="en-US" dirty="0"/>
              <a:t>；将结果当作</a:t>
            </a:r>
            <a:r>
              <a:rPr lang="en-US" altLang="zh-CN" dirty="0"/>
              <a:t>16</a:t>
            </a:r>
            <a:r>
              <a:rPr lang="zh-CN" altLang="en-US" dirty="0"/>
              <a:t>进制数，再转换为</a:t>
            </a:r>
            <a:r>
              <a:rPr lang="en-US" altLang="zh-CN" dirty="0"/>
              <a:t>2</a:t>
            </a:r>
            <a:r>
              <a:rPr lang="zh-CN" altLang="en-US" dirty="0"/>
              <a:t>进制数（即每个数变为</a:t>
            </a:r>
            <a:r>
              <a:rPr lang="en-US" altLang="zh-CN" dirty="0"/>
              <a:t>4bit</a:t>
            </a:r>
            <a:r>
              <a:rPr lang="zh-CN" altLang="en-US" dirty="0"/>
              <a:t>），输出到文件</a:t>
            </a:r>
            <a:r>
              <a:rPr lang="en-US" altLang="zh-CN" dirty="0"/>
              <a:t>ciphertext.txt</a:t>
            </a:r>
            <a:r>
              <a:rPr lang="zh-CN" altLang="en-US" dirty="0"/>
              <a:t>中。</a:t>
            </a:r>
            <a:endParaRPr lang="en-US" altLang="zh-CN" dirty="0"/>
          </a:p>
          <a:p>
            <a:pPr lvl="1"/>
            <a:r>
              <a:rPr lang="en-US" altLang="zh-CN" dirty="0"/>
              <a:t>4.</a:t>
            </a:r>
            <a:r>
              <a:rPr lang="zh-CN" altLang="en-US" dirty="0"/>
              <a:t>使用</a:t>
            </a:r>
            <a:r>
              <a:rPr lang="en-US" altLang="zh-CN" dirty="0"/>
              <a:t>RSA_decode.cpp</a:t>
            </a:r>
            <a:r>
              <a:rPr lang="zh-CN" altLang="en-US" dirty="0"/>
              <a:t>，读取</a:t>
            </a:r>
            <a:r>
              <a:rPr lang="en-US" altLang="zh-CN" dirty="0"/>
              <a:t>private_key.txt</a:t>
            </a:r>
            <a:r>
              <a:rPr lang="zh-CN" altLang="en-US" dirty="0"/>
              <a:t>和</a:t>
            </a:r>
            <a:r>
              <a:rPr lang="en-US" altLang="zh-CN" dirty="0"/>
              <a:t>key.txt</a:t>
            </a:r>
            <a:r>
              <a:rPr lang="zh-CN" altLang="en-US" dirty="0"/>
              <a:t>。对密文</a:t>
            </a:r>
            <a:r>
              <a:rPr lang="en-US" altLang="zh-CN" dirty="0"/>
              <a:t>ciphertext.txt</a:t>
            </a:r>
            <a:r>
              <a:rPr lang="zh-CN" altLang="en-US" dirty="0"/>
              <a:t>每</a:t>
            </a:r>
            <a:r>
              <a:rPr lang="en-US" altLang="zh-CN" dirty="0"/>
              <a:t>4bit</a:t>
            </a:r>
            <a:r>
              <a:rPr lang="zh-CN" altLang="en-US" dirty="0"/>
              <a:t>合在一起变为</a:t>
            </a:r>
            <a:r>
              <a:rPr lang="en-US" altLang="zh-CN" dirty="0"/>
              <a:t>16</a:t>
            </a:r>
            <a:r>
              <a:rPr lang="zh-CN" altLang="en-US" dirty="0"/>
              <a:t>进制数；将</a:t>
            </a:r>
            <a:r>
              <a:rPr lang="en-US" altLang="zh-CN" dirty="0"/>
              <a:t>16</a:t>
            </a:r>
            <a:r>
              <a:rPr lang="zh-CN" altLang="en-US" dirty="0"/>
              <a:t>进制数看做</a:t>
            </a:r>
            <a:r>
              <a:rPr lang="en-US" altLang="zh-CN" dirty="0"/>
              <a:t>10</a:t>
            </a:r>
            <a:r>
              <a:rPr lang="zh-CN" altLang="en-US" dirty="0"/>
              <a:t>进制数，分组，每组用私钥</a:t>
            </a:r>
            <a:r>
              <a:rPr lang="en-US" altLang="zh-CN" dirty="0"/>
              <a:t>private_key.txt</a:t>
            </a:r>
            <a:r>
              <a:rPr lang="zh-CN" altLang="en-US" dirty="0"/>
              <a:t>解密</a:t>
            </a:r>
            <a:r>
              <a:rPr lang="en-US" altLang="zh-CN" dirty="0"/>
              <a:t>(</a:t>
            </a:r>
            <a:r>
              <a:rPr lang="zh-CN" altLang="en-US" dirty="0"/>
              <a:t>快速幂取模</a:t>
            </a:r>
            <a:r>
              <a:rPr lang="en-US" altLang="zh-CN" dirty="0"/>
              <a:t>)</a:t>
            </a:r>
            <a:r>
              <a:rPr lang="zh-CN" altLang="en-US" dirty="0"/>
              <a:t>；将结果当作</a:t>
            </a:r>
            <a:r>
              <a:rPr lang="en-US" altLang="zh-CN" dirty="0"/>
              <a:t>8</a:t>
            </a:r>
            <a:r>
              <a:rPr lang="zh-CN" altLang="en-US" dirty="0"/>
              <a:t>进制数，再转换为</a:t>
            </a:r>
            <a:r>
              <a:rPr lang="en-US" altLang="zh-CN" dirty="0"/>
              <a:t>2</a:t>
            </a:r>
            <a:r>
              <a:rPr lang="zh-CN" altLang="en-US" dirty="0"/>
              <a:t>进制数（即每个数变为</a:t>
            </a:r>
            <a:r>
              <a:rPr lang="en-US" altLang="zh-CN" dirty="0"/>
              <a:t>3bit</a:t>
            </a:r>
            <a:r>
              <a:rPr lang="zh-CN" altLang="en-US" dirty="0"/>
              <a:t>），输出到文件</a:t>
            </a:r>
            <a:r>
              <a:rPr lang="en-US" altLang="zh-CN" dirty="0"/>
              <a:t>plaintext.txt</a:t>
            </a:r>
            <a:r>
              <a:rPr lang="zh-CN" altLang="en-US" dirty="0"/>
              <a:t>中。</a:t>
            </a:r>
            <a:endParaRPr lang="en-US" altLang="zh-CN" dirty="0"/>
          </a:p>
          <a:p>
            <a:r>
              <a:rPr lang="zh-CN" altLang="en-US" dirty="0"/>
              <a:t>联调</a:t>
            </a:r>
            <a:r>
              <a:rPr lang="en-US" altLang="zh-CN" dirty="0"/>
              <a:t>:</a:t>
            </a:r>
            <a:r>
              <a:rPr lang="zh-CN" altLang="en-US" dirty="0"/>
              <a:t>待加密的数据送入</a:t>
            </a:r>
            <a:r>
              <a:rPr lang="en-US" altLang="zh-CN" dirty="0"/>
              <a:t>data.txt</a:t>
            </a:r>
            <a:r>
              <a:rPr lang="zh-CN" altLang="en-US" dirty="0"/>
              <a:t>，加密后的数据在</a:t>
            </a:r>
            <a:r>
              <a:rPr lang="en-US" altLang="zh-CN" dirty="0"/>
              <a:t>ciphertext.txt</a:t>
            </a:r>
            <a:r>
              <a:rPr lang="zh-CN" altLang="en-US" dirty="0"/>
              <a:t>中，将其经过整个通信系统（包括卷积编解码、调制、信道、解调等），再次写入</a:t>
            </a:r>
            <a:r>
              <a:rPr lang="en-US" altLang="zh-CN" dirty="0"/>
              <a:t>ciphertext.txt</a:t>
            </a:r>
            <a:r>
              <a:rPr lang="zh-CN" altLang="en-US" dirty="0"/>
              <a:t>，最后解密得到输出</a:t>
            </a:r>
            <a:r>
              <a:rPr lang="en-US" altLang="zh-CN" dirty="0"/>
              <a:t>plaintext.txt</a:t>
            </a:r>
            <a:r>
              <a:rPr lang="zh-CN" altLang="en-US" dirty="0"/>
              <a:t>。</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26</a:t>
            </a:fld>
            <a:endParaRPr lang="zh-CN" altLang="en-US"/>
          </a:p>
        </p:txBody>
      </p:sp>
    </p:spTree>
    <p:extLst>
      <p:ext uri="{BB962C8B-B14F-4D97-AF65-F5344CB8AC3E}">
        <p14:creationId xmlns:p14="http://schemas.microsoft.com/office/powerpoint/2010/main" val="741312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682497"/>
            <a:ext cx="8596668" cy="4358866"/>
          </a:xfrm>
        </p:spPr>
        <p:txBody>
          <a:bodyPr/>
          <a:lstStyle/>
          <a:p>
            <a:r>
              <a:rPr lang="zh-CN" altLang="en-US" sz="2400" b="1" dirty="0"/>
              <a:t>存在的问题</a:t>
            </a:r>
            <a:r>
              <a:rPr lang="en-US" altLang="zh-CN" sz="2400" b="1" dirty="0"/>
              <a:t>:</a:t>
            </a:r>
          </a:p>
          <a:p>
            <a:pPr lvl="1"/>
            <a:r>
              <a:rPr lang="zh-CN" altLang="en-US" dirty="0"/>
              <a:t>对于长度为</a:t>
            </a:r>
            <a:r>
              <a:rPr lang="en-US" altLang="zh-CN" dirty="0"/>
              <a:t>8192bit</a:t>
            </a:r>
            <a:r>
              <a:rPr lang="zh-CN" altLang="en-US" dirty="0"/>
              <a:t>的文件，最佳的加密方式是选取长度至少为</a:t>
            </a:r>
            <a:r>
              <a:rPr lang="en-US" altLang="zh-CN" dirty="0"/>
              <a:t>8192bit</a:t>
            </a:r>
            <a:r>
              <a:rPr lang="zh-CN" altLang="en-US" dirty="0"/>
              <a:t>的秘钥进行加密。受算力的限制，这样做的代价难以接受，因此使用了分组加密。</a:t>
            </a:r>
            <a:endParaRPr lang="en-US" altLang="zh-CN" dirty="0"/>
          </a:p>
          <a:p>
            <a:pPr lvl="1"/>
            <a:r>
              <a:rPr lang="zh-CN" altLang="en-US" dirty="0"/>
              <a:t>在实现高精度模板的时候，加减法复杂度为</a:t>
            </a:r>
            <a:r>
              <a:rPr lang="en-US" altLang="zh-CN" dirty="0"/>
              <a:t>O(n)</a:t>
            </a:r>
            <a:r>
              <a:rPr lang="zh-CN" altLang="en-US" dirty="0"/>
              <a:t>，乘法的复杂度</a:t>
            </a:r>
            <a:r>
              <a:rPr lang="en-US" altLang="zh-CN" dirty="0"/>
              <a:t>O(n^2)</a:t>
            </a:r>
            <a:r>
              <a:rPr lang="zh-CN" altLang="en-US" dirty="0"/>
              <a:t>，除法的复杂度</a:t>
            </a:r>
            <a:r>
              <a:rPr lang="en-US" altLang="zh-CN" dirty="0"/>
              <a:t>O(n^2logn)</a:t>
            </a:r>
            <a:r>
              <a:rPr lang="zh-CN" altLang="en-US" dirty="0"/>
              <a:t>，取模运算的复杂度超过了</a:t>
            </a:r>
            <a:r>
              <a:rPr lang="en-US" altLang="zh-CN" dirty="0"/>
              <a:t>O(n^2)</a:t>
            </a:r>
            <a:r>
              <a:rPr lang="zh-CN" altLang="en-US" dirty="0"/>
              <a:t>，</a:t>
            </a:r>
            <a:r>
              <a:rPr lang="en-US" altLang="zh-CN" dirty="0"/>
              <a:t>n</a:t>
            </a:r>
            <a:r>
              <a:rPr lang="zh-CN" altLang="en-US" dirty="0"/>
              <a:t>为数的位数。因此，对于较大位数的秘钥的快速幂所消耗的时间是极大地，例如秘钥为</a:t>
            </a:r>
            <a:r>
              <a:rPr lang="en-US" altLang="zh-CN" dirty="0"/>
              <a:t>128bit</a:t>
            </a:r>
            <a:r>
              <a:rPr lang="zh-CN" altLang="en-US" dirty="0"/>
              <a:t>的时候，每次快速幂消耗的时间为</a:t>
            </a:r>
            <a:r>
              <a:rPr lang="en-US" altLang="zh-CN" dirty="0"/>
              <a:t>6s</a:t>
            </a:r>
            <a:r>
              <a:rPr lang="zh-CN" altLang="en-US" dirty="0"/>
              <a:t>。在已经使用了快速幂、拓展欧几里得等算法的基础上，如何再进行优化，是目前遇到的最大难题。测试时，在设定参数“秘钥长度</a:t>
            </a:r>
            <a:r>
              <a:rPr lang="en-US" altLang="zh-CN" dirty="0"/>
              <a:t>128bit</a:t>
            </a:r>
            <a:r>
              <a:rPr lang="zh-CN" altLang="en-US" dirty="0"/>
              <a:t>、</a:t>
            </a:r>
            <a:r>
              <a:rPr lang="en-US" altLang="zh-CN" dirty="0"/>
              <a:t>φ(n)</a:t>
            </a:r>
            <a:r>
              <a:rPr lang="zh-CN" altLang="en-US" dirty="0"/>
              <a:t>长度</a:t>
            </a:r>
            <a:r>
              <a:rPr lang="en-US" altLang="zh-CN" dirty="0"/>
              <a:t>256bit</a:t>
            </a:r>
            <a:r>
              <a:rPr lang="zh-CN" altLang="en-US" dirty="0"/>
              <a:t>、分组长度</a:t>
            </a:r>
            <a:r>
              <a:rPr lang="en-US" altLang="zh-CN" dirty="0"/>
              <a:t>10(</a:t>
            </a:r>
            <a:r>
              <a:rPr lang="zh-CN" altLang="en-US" dirty="0"/>
              <a:t>压</a:t>
            </a:r>
            <a:r>
              <a:rPr lang="en-US" altLang="zh-CN" dirty="0"/>
              <a:t>4</a:t>
            </a:r>
            <a:r>
              <a:rPr lang="zh-CN" altLang="en-US" dirty="0"/>
              <a:t>位，所以每组实际上是</a:t>
            </a:r>
            <a:r>
              <a:rPr lang="en-US" altLang="zh-CN" dirty="0"/>
              <a:t>40</a:t>
            </a:r>
            <a:r>
              <a:rPr lang="zh-CN" altLang="en-US" dirty="0"/>
              <a:t>位</a:t>
            </a:r>
            <a:r>
              <a:rPr lang="en-US" altLang="zh-CN" dirty="0"/>
              <a:t>10</a:t>
            </a:r>
            <a:r>
              <a:rPr lang="zh-CN" altLang="en-US" dirty="0"/>
              <a:t>进制数</a:t>
            </a:r>
            <a:r>
              <a:rPr lang="en-US" altLang="zh-CN" dirty="0"/>
              <a:t>)</a:t>
            </a:r>
            <a:r>
              <a:rPr lang="zh-CN" altLang="en-US" dirty="0"/>
              <a:t>”的情况下，加密需要</a:t>
            </a:r>
            <a:r>
              <a:rPr lang="en-US" altLang="zh-CN" dirty="0"/>
              <a:t>1min</a:t>
            </a:r>
            <a:r>
              <a:rPr lang="zh-CN" altLang="en-US" dirty="0"/>
              <a:t>，解密需要</a:t>
            </a:r>
            <a:r>
              <a:rPr lang="en-US" altLang="zh-CN" dirty="0"/>
              <a:t>2min</a:t>
            </a:r>
            <a:r>
              <a:rPr lang="zh-CN" altLang="en-US" dirty="0"/>
              <a:t>。</a:t>
            </a:r>
            <a:endParaRPr lang="en-US" altLang="zh-CN" dirty="0"/>
          </a:p>
          <a:p>
            <a:endParaRPr lang="en-US" altLang="zh-CN" dirty="0"/>
          </a:p>
          <a:p>
            <a:r>
              <a:rPr lang="zh-CN" altLang="en-US" dirty="0"/>
              <a:t>所以，我们认为，采用</a:t>
            </a:r>
            <a:r>
              <a:rPr lang="en-US" altLang="zh-CN" dirty="0"/>
              <a:t>RSA</a:t>
            </a:r>
            <a:r>
              <a:rPr lang="zh-CN" altLang="en-US" dirty="0"/>
              <a:t>对“对称加密算法</a:t>
            </a:r>
            <a:r>
              <a:rPr lang="en-US" altLang="zh-CN" dirty="0"/>
              <a:t>”</a:t>
            </a:r>
            <a:r>
              <a:rPr lang="zh-CN" altLang="en-US" dirty="0"/>
              <a:t>的“秘钥”进行加密才是合理的方式。</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27</a:t>
            </a:fld>
            <a:endParaRPr lang="zh-CN" altLang="en-US"/>
          </a:p>
        </p:txBody>
      </p:sp>
    </p:spTree>
    <p:extLst>
      <p:ext uri="{BB962C8B-B14F-4D97-AF65-F5344CB8AC3E}">
        <p14:creationId xmlns:p14="http://schemas.microsoft.com/office/powerpoint/2010/main" val="797947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三、</a:t>
            </a:r>
            <a:r>
              <a:rPr lang="en-US" altLang="zh-CN" sz="6000" dirty="0"/>
              <a:t>DES</a:t>
            </a:r>
            <a:r>
              <a:rPr lang="zh-CN" altLang="en-US" sz="6000" dirty="0"/>
              <a:t>算法实现</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28</a:t>
            </a:fld>
            <a:endParaRPr lang="zh-CN" altLang="en-US"/>
          </a:p>
        </p:txBody>
      </p:sp>
    </p:spTree>
    <p:extLst>
      <p:ext uri="{BB962C8B-B14F-4D97-AF65-F5344CB8AC3E}">
        <p14:creationId xmlns:p14="http://schemas.microsoft.com/office/powerpoint/2010/main" val="2015940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449179"/>
            <a:ext cx="8596668" cy="6030862"/>
          </a:xfrm>
        </p:spPr>
        <p:txBody>
          <a:bodyPr>
            <a:normAutofit/>
          </a:bodyPr>
          <a:lstStyle/>
          <a:p>
            <a:r>
              <a:rPr lang="en-US" altLang="zh-CN" sz="3200" b="1" dirty="0"/>
              <a:t>Data Encryption Standard (DES):</a:t>
            </a:r>
          </a:p>
          <a:p>
            <a:r>
              <a:rPr lang="zh-CN" altLang="en-US" sz="2400" dirty="0"/>
              <a:t>作为一种算法公开的对称加密算法，其安全性仅以加密密钥的保密为基础，由于其复杂度高，易扩散，密钥种类丰富等优点，目前已被广泛应用于</a:t>
            </a:r>
            <a:r>
              <a:rPr lang="en-US" altLang="zh-CN" sz="2400" dirty="0"/>
              <a:t>POS</a:t>
            </a:r>
            <a:r>
              <a:rPr lang="zh-CN" altLang="en-US" sz="2400" dirty="0"/>
              <a:t>，</a:t>
            </a:r>
            <a:r>
              <a:rPr lang="en-US" altLang="zh-CN" sz="2400" dirty="0"/>
              <a:t>ATM</a:t>
            </a:r>
            <a:r>
              <a:rPr lang="zh-CN" altLang="en-US" sz="2400" dirty="0"/>
              <a:t>，</a:t>
            </a:r>
            <a:r>
              <a:rPr lang="en-US" altLang="zh-CN" sz="2400" dirty="0"/>
              <a:t>IC</a:t>
            </a:r>
            <a:r>
              <a:rPr lang="zh-CN" altLang="en-US" sz="2400" dirty="0"/>
              <a:t>卡等加密传输中；</a:t>
            </a:r>
            <a:endParaRPr lang="en-US" altLang="zh-CN" sz="2400" dirty="0"/>
          </a:p>
          <a:p>
            <a:endParaRPr lang="en-US" altLang="zh-CN" sz="2400" dirty="0"/>
          </a:p>
          <a:p>
            <a:r>
              <a:rPr lang="zh-CN" altLang="en-US" sz="2400" dirty="0"/>
              <a:t>密钥结构：</a:t>
            </a:r>
            <a:r>
              <a:rPr lang="en-US" altLang="zh-CN" sz="2400" dirty="0"/>
              <a:t>64</a:t>
            </a:r>
            <a:r>
              <a:rPr lang="zh-CN" altLang="en-US" sz="2400" dirty="0"/>
              <a:t>位数据（其中</a:t>
            </a:r>
            <a:r>
              <a:rPr lang="en-US" altLang="zh-CN" sz="2400" dirty="0"/>
              <a:t>56</a:t>
            </a:r>
            <a:r>
              <a:rPr lang="zh-CN" altLang="en-US" sz="2400" dirty="0"/>
              <a:t>位为有效位，第</a:t>
            </a:r>
            <a:r>
              <a:rPr lang="en-US" altLang="zh-CN" sz="2400" dirty="0"/>
              <a:t>8,16,24</a:t>
            </a:r>
            <a:r>
              <a:rPr lang="zh-CN" altLang="en-US" sz="2400" dirty="0"/>
              <a:t>，</a:t>
            </a:r>
            <a:r>
              <a:rPr lang="en-US" altLang="zh-CN" sz="2400" dirty="0"/>
              <a:t>…</a:t>
            </a:r>
            <a:r>
              <a:rPr lang="zh-CN" altLang="en-US" sz="2400" dirty="0"/>
              <a:t>，</a:t>
            </a:r>
            <a:r>
              <a:rPr lang="en-US" altLang="zh-CN" sz="2400" dirty="0"/>
              <a:t>64</a:t>
            </a:r>
            <a:r>
              <a:rPr lang="zh-CN" altLang="en-US" sz="2400" dirty="0"/>
              <a:t>位为奇偶校验位，用于密钥传输校验）</a:t>
            </a:r>
            <a:endParaRPr lang="en-US" altLang="zh-CN" sz="2400" dirty="0"/>
          </a:p>
          <a:p>
            <a:endParaRPr lang="en-US" altLang="zh-CN" sz="2400" dirty="0"/>
          </a:p>
          <a:p>
            <a:r>
              <a:rPr lang="zh-CN" altLang="en-US" sz="2400" dirty="0"/>
              <a:t>在</a:t>
            </a:r>
            <a:r>
              <a:rPr lang="en-US" altLang="zh-CN" sz="2400" dirty="0"/>
              <a:t>20</a:t>
            </a:r>
            <a:r>
              <a:rPr lang="zh-CN" altLang="en-US" sz="2400" dirty="0"/>
              <a:t>世纪末，美国</a:t>
            </a:r>
            <a:r>
              <a:rPr lang="en-US" altLang="zh-CN" sz="2400" dirty="0"/>
              <a:t>RSA</a:t>
            </a:r>
            <a:r>
              <a:rPr lang="zh-CN" altLang="en-US" sz="2400" dirty="0"/>
              <a:t>数据安全公司发布“密钥挑战”，悬赏攻破</a:t>
            </a:r>
            <a:r>
              <a:rPr lang="en-US" altLang="zh-CN" sz="2400" dirty="0"/>
              <a:t>56bits</a:t>
            </a:r>
            <a:r>
              <a:rPr lang="zh-CN" altLang="en-US" sz="2400" dirty="0"/>
              <a:t>的</a:t>
            </a:r>
            <a:r>
              <a:rPr lang="en-US" altLang="zh-CN" sz="2400" dirty="0"/>
              <a:t>DES</a:t>
            </a:r>
            <a:r>
              <a:rPr lang="zh-CN" altLang="en-US" sz="2400" dirty="0"/>
              <a:t>算法；由于</a:t>
            </a:r>
            <a:r>
              <a:rPr lang="en-US" altLang="zh-CN" sz="2400" dirty="0"/>
              <a:t>DES</a:t>
            </a:r>
            <a:r>
              <a:rPr lang="zh-CN" altLang="en-US" sz="2400" dirty="0"/>
              <a:t>的密钥空间包含</a:t>
            </a:r>
            <a:r>
              <a:rPr lang="en-US" altLang="zh-CN" sz="2400" dirty="0"/>
              <a:t>7.2e16</a:t>
            </a:r>
            <a:r>
              <a:rPr lang="zh-CN" altLang="en-US" sz="2400" dirty="0"/>
              <a:t>的可能解，最后历时</a:t>
            </a:r>
            <a:r>
              <a:rPr lang="en-US" altLang="zh-CN" sz="2400" dirty="0"/>
              <a:t>140</a:t>
            </a:r>
            <a:r>
              <a:rPr lang="zh-CN" altLang="en-US" sz="2400" dirty="0"/>
              <a:t>天攻破；</a:t>
            </a:r>
            <a:endParaRPr lang="en-US" altLang="zh-CN" sz="2400" dirty="0"/>
          </a:p>
          <a:p>
            <a:endParaRPr lang="en-US" altLang="zh-CN" sz="2400" dirty="0"/>
          </a:p>
          <a:p>
            <a:r>
              <a:rPr lang="zh-CN" altLang="en-US" sz="2400" dirty="0"/>
              <a:t>但还可以通过进一步增长密钥来提高保密性；</a:t>
            </a:r>
            <a:endParaRPr lang="en-US" altLang="zh-CN" sz="2400" dirty="0"/>
          </a:p>
          <a:p>
            <a:endParaRPr lang="en-US" altLang="zh-CN" sz="2400"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29</a:t>
            </a:fld>
            <a:endParaRPr lang="zh-CN" altLang="en-US"/>
          </a:p>
        </p:txBody>
      </p:sp>
    </p:spTree>
    <p:extLst>
      <p:ext uri="{BB962C8B-B14F-4D97-AF65-F5344CB8AC3E}">
        <p14:creationId xmlns:p14="http://schemas.microsoft.com/office/powerpoint/2010/main" val="3782807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总体流程图</a:t>
            </a:r>
          </a:p>
        </p:txBody>
      </p:sp>
      <p:grpSp>
        <p:nvGrpSpPr>
          <p:cNvPr id="2" name="组合 1"/>
          <p:cNvGrpSpPr/>
          <p:nvPr/>
        </p:nvGrpSpPr>
        <p:grpSpPr>
          <a:xfrm>
            <a:off x="615488" y="2168704"/>
            <a:ext cx="8816747" cy="3299042"/>
            <a:chOff x="615488" y="2168704"/>
            <a:chExt cx="8816747" cy="3299042"/>
          </a:xfrm>
        </p:grpSpPr>
        <p:sp>
          <p:nvSpPr>
            <p:cNvPr id="8" name="矩形 7"/>
            <p:cNvSpPr/>
            <p:nvPr/>
          </p:nvSpPr>
          <p:spPr>
            <a:xfrm>
              <a:off x="1421376" y="2168704"/>
              <a:ext cx="925158"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加密</a:t>
              </a:r>
            </a:p>
          </p:txBody>
        </p:sp>
        <p:sp>
          <p:nvSpPr>
            <p:cNvPr id="10" name="矩形 9"/>
            <p:cNvSpPr/>
            <p:nvPr/>
          </p:nvSpPr>
          <p:spPr>
            <a:xfrm>
              <a:off x="2934868" y="2168704"/>
              <a:ext cx="1149277"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卷积编码</a:t>
              </a:r>
            </a:p>
          </p:txBody>
        </p:sp>
        <p:sp>
          <p:nvSpPr>
            <p:cNvPr id="11" name="矩形 10"/>
            <p:cNvSpPr/>
            <p:nvPr/>
          </p:nvSpPr>
          <p:spPr>
            <a:xfrm>
              <a:off x="6448385" y="216870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基带成型</a:t>
              </a:r>
            </a:p>
          </p:txBody>
        </p:sp>
        <p:sp>
          <p:nvSpPr>
            <p:cNvPr id="12" name="矩形 11"/>
            <p:cNvSpPr/>
            <p:nvPr/>
          </p:nvSpPr>
          <p:spPr>
            <a:xfrm>
              <a:off x="8304474" y="217087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载波调制</a:t>
              </a:r>
            </a:p>
          </p:txBody>
        </p:sp>
        <p:sp>
          <p:nvSpPr>
            <p:cNvPr id="13" name="矩形 12"/>
            <p:cNvSpPr/>
            <p:nvPr/>
          </p:nvSpPr>
          <p:spPr>
            <a:xfrm>
              <a:off x="8304473" y="349167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信道</a:t>
              </a:r>
            </a:p>
          </p:txBody>
        </p:sp>
        <p:sp>
          <p:nvSpPr>
            <p:cNvPr id="14" name="矩形 13"/>
            <p:cNvSpPr/>
            <p:nvPr/>
          </p:nvSpPr>
          <p:spPr>
            <a:xfrm>
              <a:off x="8304473" y="472254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载波解调</a:t>
              </a:r>
            </a:p>
          </p:txBody>
        </p:sp>
        <p:sp>
          <p:nvSpPr>
            <p:cNvPr id="15" name="矩形 14"/>
            <p:cNvSpPr/>
            <p:nvPr/>
          </p:nvSpPr>
          <p:spPr>
            <a:xfrm>
              <a:off x="4637268" y="216870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电平映射</a:t>
              </a:r>
            </a:p>
          </p:txBody>
        </p:sp>
        <p:sp>
          <p:nvSpPr>
            <p:cNvPr id="16" name="矩形 15"/>
            <p:cNvSpPr/>
            <p:nvPr/>
          </p:nvSpPr>
          <p:spPr>
            <a:xfrm>
              <a:off x="6337669" y="472254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采样判决</a:t>
              </a:r>
            </a:p>
          </p:txBody>
        </p:sp>
        <p:sp>
          <p:nvSpPr>
            <p:cNvPr id="17" name="矩形 16"/>
            <p:cNvSpPr/>
            <p:nvPr/>
          </p:nvSpPr>
          <p:spPr>
            <a:xfrm>
              <a:off x="3473416" y="4473640"/>
              <a:ext cx="1748971" cy="994106"/>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Viterbi</a:t>
              </a:r>
              <a:r>
                <a:rPr lang="zh-CN" altLang="en-US" dirty="0"/>
                <a:t>译码</a:t>
              </a:r>
              <a:endParaRPr lang="en-US" altLang="zh-CN" dirty="0"/>
            </a:p>
            <a:p>
              <a:pPr algn="ctr"/>
              <a:r>
                <a:rPr lang="zh-CN" altLang="en-US" dirty="0"/>
                <a:t>硬判决</a:t>
              </a:r>
              <a:r>
                <a:rPr lang="en-US" altLang="zh-CN" dirty="0"/>
                <a:t>/</a:t>
              </a:r>
              <a:r>
                <a:rPr lang="zh-CN" altLang="en-US" dirty="0"/>
                <a:t>软判决</a:t>
              </a:r>
            </a:p>
          </p:txBody>
        </p:sp>
        <p:sp>
          <p:nvSpPr>
            <p:cNvPr id="18" name="矩形 17"/>
            <p:cNvSpPr/>
            <p:nvPr/>
          </p:nvSpPr>
          <p:spPr>
            <a:xfrm>
              <a:off x="1421376" y="4722544"/>
              <a:ext cx="924279"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解密</a:t>
              </a:r>
            </a:p>
          </p:txBody>
        </p:sp>
        <p:cxnSp>
          <p:nvCxnSpPr>
            <p:cNvPr id="20" name="直接箭头连接符 19"/>
            <p:cNvCxnSpPr>
              <a:stCxn id="8" idx="3"/>
              <a:endCxn id="10" idx="1"/>
            </p:cNvCxnSpPr>
            <p:nvPr/>
          </p:nvCxnSpPr>
          <p:spPr>
            <a:xfrm>
              <a:off x="2346534" y="2416853"/>
              <a:ext cx="58833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3"/>
              <a:endCxn id="15" idx="1"/>
            </p:cNvCxnSpPr>
            <p:nvPr/>
          </p:nvCxnSpPr>
          <p:spPr>
            <a:xfrm>
              <a:off x="4084145" y="2416853"/>
              <a:ext cx="55312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789307" y="2416853"/>
              <a:ext cx="65907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645395" y="2416853"/>
              <a:ext cx="65907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2" idx="2"/>
              <a:endCxn id="13" idx="0"/>
            </p:cNvCxnSpPr>
            <p:nvPr/>
          </p:nvCxnSpPr>
          <p:spPr>
            <a:xfrm flipH="1">
              <a:off x="8868354" y="2667172"/>
              <a:ext cx="1" cy="8245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3" idx="2"/>
              <a:endCxn id="14" idx="0"/>
            </p:cNvCxnSpPr>
            <p:nvPr/>
          </p:nvCxnSpPr>
          <p:spPr>
            <a:xfrm>
              <a:off x="8868354" y="3987972"/>
              <a:ext cx="0" cy="73457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4" idx="1"/>
              <a:endCxn id="16" idx="3"/>
            </p:cNvCxnSpPr>
            <p:nvPr/>
          </p:nvCxnSpPr>
          <p:spPr>
            <a:xfrm flipH="1">
              <a:off x="7465430" y="4970693"/>
              <a:ext cx="83904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1"/>
              <a:endCxn id="17" idx="3"/>
            </p:cNvCxnSpPr>
            <p:nvPr/>
          </p:nvCxnSpPr>
          <p:spPr>
            <a:xfrm flipH="1">
              <a:off x="5222387" y="4970693"/>
              <a:ext cx="111528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7" idx="1"/>
              <a:endCxn id="18" idx="3"/>
            </p:cNvCxnSpPr>
            <p:nvPr/>
          </p:nvCxnSpPr>
          <p:spPr>
            <a:xfrm flipH="1">
              <a:off x="2345655" y="4970693"/>
              <a:ext cx="112776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8" idx="1"/>
            </p:cNvCxnSpPr>
            <p:nvPr/>
          </p:nvCxnSpPr>
          <p:spPr>
            <a:xfrm>
              <a:off x="677334" y="2416853"/>
              <a:ext cx="74404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8" idx="1"/>
            </p:cNvCxnSpPr>
            <p:nvPr/>
          </p:nvCxnSpPr>
          <p:spPr>
            <a:xfrm flipH="1">
              <a:off x="615488" y="4970693"/>
              <a:ext cx="8058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
        <p:nvSpPr>
          <p:cNvPr id="61" name="灯片编号占位符 60"/>
          <p:cNvSpPr>
            <a:spLocks noGrp="1"/>
          </p:cNvSpPr>
          <p:nvPr>
            <p:ph type="sldNum" sz="quarter" idx="12"/>
          </p:nvPr>
        </p:nvSpPr>
        <p:spPr/>
        <p:txBody>
          <a:bodyPr/>
          <a:lstStyle/>
          <a:p>
            <a:fld id="{61CF7123-22A5-4567-A5E1-BBA0CB862768}" type="slidenum">
              <a:rPr lang="zh-CN" altLang="en-US" smtClean="0"/>
              <a:t>3</a:t>
            </a:fld>
            <a:endParaRPr lang="zh-CN" altLang="en-US"/>
          </a:p>
        </p:txBody>
      </p:sp>
    </p:spTree>
    <p:extLst>
      <p:ext uri="{BB962C8B-B14F-4D97-AF65-F5344CB8AC3E}">
        <p14:creationId xmlns:p14="http://schemas.microsoft.com/office/powerpoint/2010/main" val="2474349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090863"/>
            <a:ext cx="6152090" cy="5389178"/>
          </a:xfrm>
        </p:spPr>
        <p:txBody>
          <a:bodyPr>
            <a:normAutofit/>
          </a:bodyPr>
          <a:lstStyle/>
          <a:p>
            <a:pPr marL="0" indent="0">
              <a:buNone/>
            </a:pPr>
            <a:endParaRPr lang="en-US" altLang="zh-CN" sz="2400" dirty="0"/>
          </a:p>
          <a:p>
            <a:r>
              <a:rPr lang="en-US" altLang="zh-CN" sz="2400" dirty="0"/>
              <a:t>16</a:t>
            </a:r>
            <a:r>
              <a:rPr lang="zh-CN" altLang="en-US" sz="2400" dirty="0"/>
              <a:t>个子密钥的产生：（详见</a:t>
            </a:r>
            <a:r>
              <a:rPr lang="en-US" altLang="zh-CN" sz="2400" dirty="0" err="1"/>
              <a:t>DESEncode.m</a:t>
            </a:r>
            <a:r>
              <a:rPr lang="zh-CN" altLang="en-US" sz="2400" dirty="0"/>
              <a:t>）</a:t>
            </a:r>
            <a:endParaRPr lang="en-US" altLang="zh-CN" sz="2400" dirty="0"/>
          </a:p>
          <a:p>
            <a:pPr lvl="1"/>
            <a:r>
              <a:rPr lang="zh-CN" altLang="en-US" sz="2200" dirty="0"/>
              <a:t>初始置换：经过</a:t>
            </a:r>
            <a:r>
              <a:rPr lang="en-US" altLang="zh-CN" sz="2200" dirty="0"/>
              <a:t>PC1</a:t>
            </a:r>
            <a:r>
              <a:rPr lang="zh-CN" altLang="en-US" sz="2200" dirty="0"/>
              <a:t>得到两部分</a:t>
            </a:r>
            <a:r>
              <a:rPr lang="en-US" altLang="zh-CN" sz="2200" dirty="0"/>
              <a:t>C0</a:t>
            </a:r>
            <a:r>
              <a:rPr lang="zh-CN" altLang="en-US" sz="2200" dirty="0"/>
              <a:t>（前</a:t>
            </a:r>
            <a:r>
              <a:rPr lang="en-US" altLang="zh-CN" sz="2200" dirty="0"/>
              <a:t>28</a:t>
            </a:r>
            <a:r>
              <a:rPr lang="zh-CN" altLang="en-US" sz="2200" dirty="0"/>
              <a:t>位）和</a:t>
            </a:r>
            <a:r>
              <a:rPr lang="en-US" altLang="zh-CN" sz="2200" dirty="0"/>
              <a:t>D0</a:t>
            </a:r>
            <a:r>
              <a:rPr lang="zh-CN" altLang="en-US" sz="2200" dirty="0"/>
              <a:t>（后</a:t>
            </a:r>
            <a:r>
              <a:rPr lang="en-US" altLang="zh-CN" sz="2200" dirty="0"/>
              <a:t>28</a:t>
            </a:r>
            <a:r>
              <a:rPr lang="zh-CN" altLang="en-US" sz="2200" dirty="0"/>
              <a:t>位）；</a:t>
            </a:r>
            <a:endParaRPr lang="en-US" altLang="zh-CN" sz="2200" dirty="0"/>
          </a:p>
          <a:p>
            <a:pPr lvl="1"/>
            <a:endParaRPr lang="en-US" altLang="zh-CN" sz="2200" dirty="0"/>
          </a:p>
          <a:p>
            <a:pPr lvl="1"/>
            <a:r>
              <a:rPr lang="zh-CN" altLang="en-US" sz="2200" dirty="0"/>
              <a:t>循环移位：按照某个固定位数循环左移得到</a:t>
            </a:r>
            <a:r>
              <a:rPr lang="en-US" altLang="zh-CN" sz="2200" dirty="0"/>
              <a:t>16</a:t>
            </a:r>
            <a:r>
              <a:rPr lang="zh-CN" altLang="en-US" sz="2200" dirty="0"/>
              <a:t>组</a:t>
            </a:r>
            <a:r>
              <a:rPr lang="en-US" altLang="zh-CN" sz="2200" dirty="0"/>
              <a:t>Cn</a:t>
            </a:r>
            <a:r>
              <a:rPr lang="zh-CN" altLang="en-US" sz="2200" dirty="0"/>
              <a:t>，</a:t>
            </a:r>
            <a:r>
              <a:rPr lang="en-US" altLang="zh-CN" sz="2200" dirty="0" err="1"/>
              <a:t>Dn</a:t>
            </a:r>
            <a:r>
              <a:rPr lang="zh-CN" altLang="en-US" sz="2200" dirty="0"/>
              <a:t>；</a:t>
            </a:r>
            <a:endParaRPr lang="en-US" altLang="zh-CN" sz="2200" dirty="0"/>
          </a:p>
          <a:p>
            <a:pPr lvl="1"/>
            <a:endParaRPr lang="en-US" altLang="zh-CN" sz="2200" dirty="0"/>
          </a:p>
          <a:p>
            <a:pPr lvl="1"/>
            <a:r>
              <a:rPr lang="zh-CN" altLang="en-US" sz="2200" dirty="0"/>
              <a:t>置换选择：经过</a:t>
            </a:r>
            <a:r>
              <a:rPr lang="en-US" altLang="zh-CN" sz="2200" dirty="0"/>
              <a:t>PC2</a:t>
            </a:r>
            <a:r>
              <a:rPr lang="zh-CN" altLang="en-US" sz="2200" dirty="0"/>
              <a:t>将拼接起来的</a:t>
            </a:r>
            <a:r>
              <a:rPr lang="en-US" altLang="zh-CN" sz="2200" dirty="0"/>
              <a:t>Cn</a:t>
            </a:r>
            <a:r>
              <a:rPr lang="zh-CN" altLang="en-US" sz="2200" dirty="0"/>
              <a:t>，</a:t>
            </a:r>
            <a:r>
              <a:rPr lang="en-US" altLang="zh-CN" sz="2200" dirty="0" err="1"/>
              <a:t>Dn</a:t>
            </a:r>
            <a:r>
              <a:rPr lang="zh-CN" altLang="en-US" sz="2200" dirty="0"/>
              <a:t>压缩，得到</a:t>
            </a:r>
            <a:r>
              <a:rPr lang="en-US" altLang="zh-CN" sz="2200" dirty="0"/>
              <a:t>16</a:t>
            </a:r>
            <a:r>
              <a:rPr lang="zh-CN" altLang="en-US" sz="2200" dirty="0"/>
              <a:t>组</a:t>
            </a:r>
            <a:r>
              <a:rPr lang="en-US" altLang="zh-CN" sz="2200" dirty="0"/>
              <a:t>48</a:t>
            </a:r>
            <a:r>
              <a:rPr lang="zh-CN" altLang="en-US" sz="2200" dirty="0"/>
              <a:t>位的子密钥</a:t>
            </a:r>
            <a:r>
              <a:rPr lang="en-US" altLang="zh-CN" sz="2200" dirty="0" err="1"/>
              <a:t>KeyN</a:t>
            </a:r>
            <a:r>
              <a:rPr lang="zh-CN" altLang="en-US" sz="2200" dirty="0"/>
              <a:t>；</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30</a:t>
            </a:fld>
            <a:endParaRPr lang="zh-CN" altLang="en-US"/>
          </a:p>
        </p:txBody>
      </p:sp>
      <p:pic>
        <p:nvPicPr>
          <p:cNvPr id="5" name="图片 4"/>
          <p:cNvPicPr>
            <a:picLocks noChangeAspect="1"/>
          </p:cNvPicPr>
          <p:nvPr/>
        </p:nvPicPr>
        <p:blipFill>
          <a:blip r:embed="rId2"/>
          <a:stretch>
            <a:fillRect/>
          </a:stretch>
        </p:blipFill>
        <p:spPr>
          <a:xfrm>
            <a:off x="6829424" y="92760"/>
            <a:ext cx="4019550" cy="6743700"/>
          </a:xfrm>
          <a:prstGeom prst="rect">
            <a:avLst/>
          </a:prstGeom>
        </p:spPr>
      </p:pic>
    </p:spTree>
    <p:extLst>
      <p:ext uri="{BB962C8B-B14F-4D97-AF65-F5344CB8AC3E}">
        <p14:creationId xmlns:p14="http://schemas.microsoft.com/office/powerpoint/2010/main" val="583179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9418" y="1033713"/>
            <a:ext cx="5113866" cy="5190623"/>
          </a:xfrm>
        </p:spPr>
        <p:txBody>
          <a:bodyPr>
            <a:normAutofit/>
          </a:bodyPr>
          <a:lstStyle/>
          <a:p>
            <a:r>
              <a:rPr lang="zh-CN" altLang="en-US" sz="2400" dirty="0"/>
              <a:t>详见</a:t>
            </a:r>
            <a:r>
              <a:rPr lang="en-US" altLang="zh-CN" sz="2400" dirty="0" err="1"/>
              <a:t>DESCoding.m</a:t>
            </a:r>
            <a:endParaRPr lang="en-US" altLang="zh-CN" sz="2400" dirty="0"/>
          </a:p>
          <a:p>
            <a:r>
              <a:rPr lang="zh-CN" altLang="en-US" sz="2400" dirty="0"/>
              <a:t>数据块初始置换：利用</a:t>
            </a:r>
            <a:r>
              <a:rPr lang="en-US" altLang="zh-CN" sz="2400" dirty="0"/>
              <a:t>IP</a:t>
            </a:r>
            <a:r>
              <a:rPr lang="zh-CN" altLang="en-US" sz="2400" dirty="0"/>
              <a:t>置换得到</a:t>
            </a:r>
            <a:r>
              <a:rPr lang="en-US" altLang="zh-CN" sz="2400" dirty="0"/>
              <a:t>L0</a:t>
            </a:r>
            <a:r>
              <a:rPr lang="zh-CN" altLang="en-US" sz="2400" dirty="0"/>
              <a:t>（前</a:t>
            </a:r>
            <a:r>
              <a:rPr lang="en-US" altLang="zh-CN" sz="2400" dirty="0"/>
              <a:t>32</a:t>
            </a:r>
            <a:r>
              <a:rPr lang="zh-CN" altLang="en-US" sz="2400" dirty="0"/>
              <a:t>位）和</a:t>
            </a:r>
            <a:r>
              <a:rPr lang="en-US" altLang="zh-CN" sz="2400" dirty="0"/>
              <a:t>R0</a:t>
            </a:r>
            <a:r>
              <a:rPr lang="zh-CN" altLang="en-US" sz="2400" dirty="0"/>
              <a:t>（后</a:t>
            </a:r>
            <a:r>
              <a:rPr lang="en-US" altLang="zh-CN" sz="2400" dirty="0"/>
              <a:t>32</a:t>
            </a:r>
            <a:r>
              <a:rPr lang="zh-CN" altLang="en-US" sz="2400" dirty="0"/>
              <a:t>位）；</a:t>
            </a:r>
            <a:endParaRPr lang="en-US" altLang="zh-CN" sz="2400" dirty="0"/>
          </a:p>
          <a:p>
            <a:endParaRPr lang="en-US" altLang="zh-CN" sz="2400" dirty="0"/>
          </a:p>
          <a:p>
            <a:r>
              <a:rPr lang="en-US" altLang="zh-CN" sz="2400" dirty="0"/>
              <a:t>E</a:t>
            </a:r>
            <a:r>
              <a:rPr lang="zh-CN" altLang="en-US" sz="2400" dirty="0"/>
              <a:t>盒拓展：利用某些位置重复出现（扩展置换</a:t>
            </a:r>
            <a:r>
              <a:rPr lang="en-US" altLang="zh-CN" sz="2400" dirty="0" err="1"/>
              <a:t>rept</a:t>
            </a:r>
            <a:r>
              <a:rPr lang="zh-CN" altLang="en-US" sz="2400" dirty="0"/>
              <a:t>），将</a:t>
            </a:r>
            <a:r>
              <a:rPr lang="en-US" altLang="zh-CN" sz="2400" dirty="0" err="1"/>
              <a:t>Ri</a:t>
            </a:r>
            <a:r>
              <a:rPr lang="zh-CN" altLang="en-US" sz="2400" dirty="0"/>
              <a:t>拓展为</a:t>
            </a:r>
            <a:r>
              <a:rPr lang="en-US" altLang="zh-CN" sz="2400" dirty="0"/>
              <a:t>48</a:t>
            </a:r>
            <a:r>
              <a:rPr lang="zh-CN" altLang="en-US" sz="2400" dirty="0"/>
              <a:t>位的数据，这一步骤加强了扩散效果；</a:t>
            </a:r>
            <a:endParaRPr lang="en-US" altLang="zh-CN" sz="2400" dirty="0"/>
          </a:p>
          <a:p>
            <a:endParaRPr lang="en-US" altLang="zh-CN" sz="2400" dirty="0"/>
          </a:p>
          <a:p>
            <a:r>
              <a:rPr lang="zh-CN" altLang="en-US" sz="2400" dirty="0"/>
              <a:t>异或运算：将</a:t>
            </a:r>
            <a:r>
              <a:rPr lang="en-US" altLang="zh-CN" sz="2400" dirty="0"/>
              <a:t>E</a:t>
            </a:r>
            <a:r>
              <a:rPr lang="zh-CN" altLang="en-US" sz="2400" dirty="0"/>
              <a:t>盒拓展后的</a:t>
            </a:r>
            <a:r>
              <a:rPr lang="en-US" altLang="zh-CN" sz="2400" dirty="0"/>
              <a:t>R_E</a:t>
            </a:r>
            <a:r>
              <a:rPr lang="zh-CN" altLang="en-US" sz="2400" dirty="0"/>
              <a:t>与某个密钥</a:t>
            </a:r>
            <a:r>
              <a:rPr lang="en-US" altLang="zh-CN" sz="2400" dirty="0"/>
              <a:t>Key</a:t>
            </a:r>
            <a:r>
              <a:rPr lang="zh-CN" altLang="en-US" sz="2400" dirty="0"/>
              <a:t>进行异或运算，得到临时结果</a:t>
            </a:r>
            <a:r>
              <a:rPr lang="en-US" altLang="zh-CN" sz="2400" dirty="0"/>
              <a:t>RE_XOR</a:t>
            </a:r>
            <a:r>
              <a:rPr lang="zh-CN" altLang="en-US" sz="2400" dirty="0"/>
              <a:t>；</a:t>
            </a:r>
            <a:endParaRPr lang="en-US" altLang="zh-CN" sz="2400"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31</a:t>
            </a:fld>
            <a:endParaRPr lang="zh-CN" altLang="en-US"/>
          </a:p>
        </p:txBody>
      </p:sp>
      <p:pic>
        <p:nvPicPr>
          <p:cNvPr id="2" name="图片 1"/>
          <p:cNvPicPr>
            <a:picLocks noChangeAspect="1"/>
          </p:cNvPicPr>
          <p:nvPr/>
        </p:nvPicPr>
        <p:blipFill>
          <a:blip r:embed="rId2"/>
          <a:stretch>
            <a:fillRect/>
          </a:stretch>
        </p:blipFill>
        <p:spPr>
          <a:xfrm>
            <a:off x="6653447" y="240632"/>
            <a:ext cx="3724275" cy="6286500"/>
          </a:xfrm>
          <a:prstGeom prst="rect">
            <a:avLst/>
          </a:prstGeom>
        </p:spPr>
      </p:pic>
    </p:spTree>
    <p:extLst>
      <p:ext uri="{BB962C8B-B14F-4D97-AF65-F5344CB8AC3E}">
        <p14:creationId xmlns:p14="http://schemas.microsoft.com/office/powerpoint/2010/main" val="1852180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449178"/>
            <a:ext cx="8596668" cy="6408821"/>
          </a:xfrm>
        </p:spPr>
        <p:txBody>
          <a:bodyPr>
            <a:normAutofit/>
          </a:bodyPr>
          <a:lstStyle/>
          <a:p>
            <a:r>
              <a:rPr lang="en-US" altLang="zh-CN" sz="2400" dirty="0"/>
              <a:t>S</a:t>
            </a:r>
            <a:r>
              <a:rPr lang="zh-CN" altLang="en-US" sz="2400" dirty="0"/>
              <a:t>盒压缩：将</a:t>
            </a:r>
            <a:r>
              <a:rPr lang="en-US" altLang="zh-CN" sz="2400" dirty="0"/>
              <a:t>48</a:t>
            </a:r>
            <a:r>
              <a:rPr lang="zh-CN" altLang="en-US" sz="2400" dirty="0"/>
              <a:t>位的</a:t>
            </a:r>
            <a:r>
              <a:rPr lang="en-US" altLang="zh-CN" sz="2400" dirty="0"/>
              <a:t>RE_XOR</a:t>
            </a:r>
            <a:r>
              <a:rPr lang="zh-CN" altLang="en-US" sz="2400" dirty="0"/>
              <a:t>拆分为</a:t>
            </a:r>
            <a:r>
              <a:rPr lang="en-US" altLang="zh-CN" sz="2400" dirty="0"/>
              <a:t>6*8</a:t>
            </a:r>
            <a:r>
              <a:rPr lang="zh-CN" altLang="en-US" sz="2400" dirty="0"/>
              <a:t>组，分别输入至</a:t>
            </a:r>
            <a:r>
              <a:rPr lang="en-US" altLang="zh-CN" sz="2400" dirty="0"/>
              <a:t>8</a:t>
            </a:r>
            <a:r>
              <a:rPr lang="zh-CN" altLang="en-US" sz="2400" dirty="0"/>
              <a:t>个</a:t>
            </a:r>
            <a:r>
              <a:rPr lang="en-US" altLang="zh-CN" sz="2400" dirty="0"/>
              <a:t>P</a:t>
            </a:r>
            <a:r>
              <a:rPr lang="zh-CN" altLang="en-US" sz="2400" dirty="0"/>
              <a:t>盒中；记</a:t>
            </a:r>
            <a:r>
              <a:rPr lang="en-US" altLang="zh-CN" sz="2400" dirty="0"/>
              <a:t>6</a:t>
            </a:r>
            <a:r>
              <a:rPr lang="zh-CN" altLang="en-US" sz="2400" dirty="0"/>
              <a:t>位数据为</a:t>
            </a:r>
            <a:r>
              <a:rPr lang="en-US" altLang="zh-CN" sz="2400" dirty="0" err="1"/>
              <a:t>tmpR</a:t>
            </a:r>
            <a:r>
              <a:rPr lang="zh-CN" altLang="en-US" sz="2400" dirty="0"/>
              <a:t>，取</a:t>
            </a:r>
            <a:r>
              <a:rPr lang="en-US" altLang="zh-CN" sz="2400" dirty="0"/>
              <a:t>[</a:t>
            </a:r>
            <a:r>
              <a:rPr lang="en-US" altLang="zh-CN" sz="2400" dirty="0" err="1"/>
              <a:t>tmpR</a:t>
            </a:r>
            <a:r>
              <a:rPr lang="en-US" altLang="zh-CN" sz="2400" dirty="0"/>
              <a:t>(1, :); </a:t>
            </a:r>
            <a:r>
              <a:rPr lang="en-US" altLang="zh-CN" sz="2400" dirty="0" err="1"/>
              <a:t>tmpR</a:t>
            </a:r>
            <a:r>
              <a:rPr lang="en-US" altLang="zh-CN" sz="2400" dirty="0"/>
              <a:t>(6, :)]</a:t>
            </a:r>
            <a:r>
              <a:rPr lang="zh-CN" altLang="en-US" sz="2400" dirty="0"/>
              <a:t>作为访问的行下标，</a:t>
            </a:r>
            <a:r>
              <a:rPr lang="en-US" altLang="zh-CN" sz="2400" dirty="0" err="1"/>
              <a:t>tmpR</a:t>
            </a:r>
            <a:r>
              <a:rPr lang="en-US" altLang="zh-CN" sz="2400" dirty="0"/>
              <a:t>(2: 5, :)</a:t>
            </a:r>
            <a:r>
              <a:rPr lang="zh-CN" altLang="en-US" sz="2400" dirty="0"/>
              <a:t>作为列下标进行查表，得到对应的十进制数，再利用</a:t>
            </a:r>
            <a:r>
              <a:rPr lang="en-US" altLang="zh-CN" sz="2400" dirty="0"/>
              <a:t>de2bi</a:t>
            </a:r>
            <a:r>
              <a:rPr lang="zh-CN" altLang="en-US" sz="2400" dirty="0"/>
              <a:t>转化为</a:t>
            </a:r>
            <a:r>
              <a:rPr lang="en-US" altLang="zh-CN" sz="2400" dirty="0"/>
              <a:t>4</a:t>
            </a:r>
            <a:r>
              <a:rPr lang="zh-CN" altLang="en-US" sz="2400" dirty="0"/>
              <a:t>位二进制数，最终得到了</a:t>
            </a:r>
            <a:r>
              <a:rPr lang="en-US" altLang="zh-CN" sz="2400" dirty="0"/>
              <a:t>4*8</a:t>
            </a:r>
            <a:r>
              <a:rPr lang="zh-CN" altLang="en-US" sz="2400" dirty="0"/>
              <a:t>组数据</a:t>
            </a:r>
            <a:r>
              <a:rPr lang="en-US" altLang="zh-CN" sz="2400" dirty="0"/>
              <a:t>R_S</a:t>
            </a:r>
            <a:r>
              <a:rPr lang="zh-CN" altLang="en-US" sz="2400" dirty="0"/>
              <a:t>；</a:t>
            </a:r>
            <a:endParaRPr lang="en-US" altLang="zh-CN" sz="2400" dirty="0"/>
          </a:p>
          <a:p>
            <a:endParaRPr lang="en-US" altLang="zh-CN" sz="2400" dirty="0"/>
          </a:p>
          <a:p>
            <a:r>
              <a:rPr lang="en-US" altLang="zh-CN" sz="2400" dirty="0"/>
              <a:t>P</a:t>
            </a:r>
            <a:r>
              <a:rPr lang="zh-CN" altLang="en-US" sz="2400" dirty="0"/>
              <a:t>盒置换：将</a:t>
            </a:r>
            <a:r>
              <a:rPr lang="en-US" altLang="zh-CN" sz="2400" dirty="0"/>
              <a:t>R_S</a:t>
            </a:r>
            <a:r>
              <a:rPr lang="zh-CN" altLang="en-US" sz="2400" dirty="0"/>
              <a:t>的结果经过一个置换矩阵</a:t>
            </a:r>
            <a:r>
              <a:rPr lang="en-US" altLang="zh-CN" sz="2400" dirty="0"/>
              <a:t>P</a:t>
            </a:r>
            <a:r>
              <a:rPr lang="zh-CN" altLang="en-US" sz="2400" dirty="0"/>
              <a:t>，得到</a:t>
            </a:r>
            <a:r>
              <a:rPr lang="en-US" altLang="zh-CN" sz="2400" dirty="0"/>
              <a:t>32</a:t>
            </a:r>
            <a:r>
              <a:rPr lang="zh-CN" altLang="en-US" sz="2400" dirty="0"/>
              <a:t>位</a:t>
            </a:r>
            <a:r>
              <a:rPr lang="en-US" altLang="zh-CN" sz="2400" dirty="0"/>
              <a:t>R_P</a:t>
            </a:r>
          </a:p>
          <a:p>
            <a:endParaRPr lang="en-US" altLang="zh-CN" sz="2400" dirty="0"/>
          </a:p>
          <a:p>
            <a:r>
              <a:rPr lang="zh-CN" altLang="en-US" sz="2400" dirty="0"/>
              <a:t>异或运算：即</a:t>
            </a:r>
            <a:r>
              <a:rPr lang="en-US" altLang="zh-CN" sz="2400" dirty="0"/>
              <a:t>L=R0</a:t>
            </a:r>
            <a:r>
              <a:rPr lang="zh-CN" altLang="en-US" sz="2400" dirty="0"/>
              <a:t>，</a:t>
            </a:r>
            <a:r>
              <a:rPr lang="en-US" altLang="zh-CN" sz="2400" dirty="0"/>
              <a:t>R=</a:t>
            </a:r>
            <a:r>
              <a:rPr lang="en-US" altLang="zh-CN" sz="2400" dirty="0" err="1"/>
              <a:t>xor</a:t>
            </a:r>
            <a:r>
              <a:rPr lang="en-US" altLang="zh-CN" sz="2400" dirty="0"/>
              <a:t>(L0, R_P)</a:t>
            </a:r>
            <a:r>
              <a:rPr lang="zh-CN" altLang="en-US" sz="2400" dirty="0"/>
              <a:t>；</a:t>
            </a:r>
            <a:endParaRPr lang="en-US" altLang="zh-CN" sz="2400" dirty="0"/>
          </a:p>
          <a:p>
            <a:endParaRPr lang="en-US" altLang="zh-CN" sz="2400" dirty="0"/>
          </a:p>
          <a:p>
            <a:r>
              <a:rPr lang="zh-CN" altLang="en-US" sz="2400" dirty="0"/>
              <a:t>至此相当于完成了一次临时加密，总共循环</a:t>
            </a:r>
            <a:r>
              <a:rPr lang="en-US" altLang="zh-CN" sz="2400" dirty="0"/>
              <a:t>16</a:t>
            </a:r>
            <a:r>
              <a:rPr lang="zh-CN" altLang="en-US" sz="2400" dirty="0"/>
              <a:t>次即可得到</a:t>
            </a:r>
            <a:r>
              <a:rPr lang="en-US" altLang="zh-CN" sz="2400" dirty="0"/>
              <a:t>L16</a:t>
            </a:r>
            <a:r>
              <a:rPr lang="zh-CN" altLang="en-US" sz="2400" dirty="0"/>
              <a:t>和</a:t>
            </a:r>
            <a:r>
              <a:rPr lang="en-US" altLang="zh-CN" sz="2400" dirty="0"/>
              <a:t>R16</a:t>
            </a:r>
            <a:r>
              <a:rPr lang="zh-CN" altLang="en-US" sz="2400" dirty="0"/>
              <a:t>；</a:t>
            </a:r>
            <a:endParaRPr lang="en-US" altLang="zh-CN" sz="2400" dirty="0"/>
          </a:p>
          <a:p>
            <a:endParaRPr lang="en-US" altLang="zh-CN" sz="2400" dirty="0"/>
          </a:p>
          <a:p>
            <a:r>
              <a:rPr lang="zh-CN" altLang="en-US" sz="2400" dirty="0"/>
              <a:t>最终置换：</a:t>
            </a:r>
            <a:r>
              <a:rPr lang="en-US" altLang="zh-CN" sz="2400" dirty="0"/>
              <a:t>[L16;R16]</a:t>
            </a:r>
            <a:r>
              <a:rPr lang="zh-CN" altLang="en-US" sz="2400" dirty="0"/>
              <a:t>经过</a:t>
            </a:r>
            <a:r>
              <a:rPr lang="en-US" altLang="zh-CN" sz="2400" dirty="0" err="1"/>
              <a:t>IPEnd</a:t>
            </a:r>
            <a:r>
              <a:rPr lang="zh-CN" altLang="en-US" sz="2400" dirty="0"/>
              <a:t>置换即可得到最终加密结果</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32</a:t>
            </a:fld>
            <a:endParaRPr lang="zh-CN" altLang="en-US"/>
          </a:p>
        </p:txBody>
      </p:sp>
    </p:spTree>
    <p:extLst>
      <p:ext uri="{BB962C8B-B14F-4D97-AF65-F5344CB8AC3E}">
        <p14:creationId xmlns:p14="http://schemas.microsoft.com/office/powerpoint/2010/main" val="482446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449179"/>
            <a:ext cx="8596668" cy="6030862"/>
          </a:xfrm>
        </p:spPr>
        <p:txBody>
          <a:bodyPr>
            <a:normAutofit/>
          </a:bodyPr>
          <a:lstStyle/>
          <a:p>
            <a:r>
              <a:rPr lang="en-US" altLang="zh-CN" sz="3200" b="1" dirty="0"/>
              <a:t>Data Encryption Standard (DES):</a:t>
            </a:r>
          </a:p>
          <a:p>
            <a:r>
              <a:rPr lang="zh-CN" altLang="en-US" sz="2400" dirty="0"/>
              <a:t>解密算法（详见</a:t>
            </a:r>
            <a:r>
              <a:rPr lang="en-US" altLang="zh-CN" sz="2400" dirty="0" err="1"/>
              <a:t>DESDecode.m</a:t>
            </a:r>
            <a:r>
              <a:rPr lang="zh-CN" altLang="en-US" sz="2400" dirty="0"/>
              <a:t>）：由于加密过程都是可逆线性运算（异或），只需要将子密钥的顺序调换，在进行一次“加密”算法即可解密；</a:t>
            </a:r>
            <a:endParaRPr lang="en-US" altLang="zh-CN" sz="2400" dirty="0"/>
          </a:p>
          <a:p>
            <a:endParaRPr lang="en-US" altLang="zh-CN" sz="2400" dirty="0"/>
          </a:p>
          <a:p>
            <a:r>
              <a:rPr lang="zh-CN" altLang="en-US" sz="2400" dirty="0"/>
              <a:t>加密效果分析：（详见</a:t>
            </a:r>
            <a:r>
              <a:rPr lang="en-US" altLang="zh-CN" sz="2400" dirty="0" err="1"/>
              <a:t>DESTest.m</a:t>
            </a:r>
            <a:r>
              <a:rPr lang="zh-CN" altLang="en-US" sz="2400" dirty="0"/>
              <a:t>）</a:t>
            </a:r>
            <a:endParaRPr lang="en-US" altLang="zh-CN" sz="2400" dirty="0"/>
          </a:p>
          <a:p>
            <a:r>
              <a:rPr lang="zh-CN" altLang="en-US" sz="2400" dirty="0"/>
              <a:t>从</a:t>
            </a:r>
            <a:r>
              <a:rPr lang="en-US" altLang="zh-CN" sz="2400" dirty="0"/>
              <a:t>56</a:t>
            </a:r>
            <a:r>
              <a:rPr lang="zh-CN" altLang="en-US" sz="2400" dirty="0"/>
              <a:t>位密钥中任取一位反转（不包含奇偶校验位），其结果会使得最终结果产生接近</a:t>
            </a:r>
            <a:r>
              <a:rPr lang="en-US" altLang="zh-CN" sz="2400" dirty="0"/>
              <a:t>50%</a:t>
            </a:r>
            <a:r>
              <a:rPr lang="zh-CN" altLang="en-US" sz="2400" dirty="0"/>
              <a:t>的误差，说明</a:t>
            </a:r>
            <a:r>
              <a:rPr lang="en-US" altLang="zh-CN" sz="2400" dirty="0"/>
              <a:t>DES</a:t>
            </a:r>
            <a:r>
              <a:rPr lang="zh-CN" altLang="en-US" sz="2400" dirty="0"/>
              <a:t>算法的保密效果较好；</a:t>
            </a:r>
            <a:endParaRPr lang="en-US" altLang="zh-CN" sz="2400" dirty="0"/>
          </a:p>
          <a:p>
            <a:endParaRPr lang="en-US" altLang="zh-CN" sz="2400" dirty="0"/>
          </a:p>
          <a:p>
            <a:r>
              <a:rPr lang="zh-CN" altLang="en-US" sz="2400" dirty="0"/>
              <a:t>如果对</a:t>
            </a:r>
            <a:r>
              <a:rPr lang="en-US" altLang="zh-CN" sz="2400" dirty="0"/>
              <a:t>1kb</a:t>
            </a:r>
            <a:r>
              <a:rPr lang="zh-CN" altLang="en-US" sz="2400" dirty="0"/>
              <a:t>数据（</a:t>
            </a:r>
            <a:r>
              <a:rPr lang="en-US" altLang="zh-CN" sz="2400" dirty="0"/>
              <a:t>8192bit</a:t>
            </a:r>
            <a:r>
              <a:rPr lang="zh-CN" altLang="en-US" sz="2400" dirty="0"/>
              <a:t>）进行加解密，其运行时间能稳定在</a:t>
            </a:r>
            <a:r>
              <a:rPr lang="en-US" altLang="zh-CN" sz="2400" dirty="0"/>
              <a:t>2s</a:t>
            </a:r>
            <a:r>
              <a:rPr lang="zh-CN" altLang="en-US" sz="2400" dirty="0"/>
              <a:t>以内，说明</a:t>
            </a:r>
            <a:r>
              <a:rPr lang="en-US" altLang="zh-CN" sz="2400" dirty="0"/>
              <a:t>DES</a:t>
            </a:r>
            <a:r>
              <a:rPr lang="zh-CN" altLang="en-US" sz="2400" dirty="0"/>
              <a:t>算法的运行效率也较高；</a:t>
            </a:r>
            <a:endParaRPr lang="en-US" altLang="zh-CN" sz="2400" dirty="0"/>
          </a:p>
          <a:p>
            <a:endParaRPr lang="en-US" altLang="zh-CN" sz="2400" dirty="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33</a:t>
            </a:fld>
            <a:endParaRPr lang="zh-CN" altLang="en-US"/>
          </a:p>
        </p:txBody>
      </p:sp>
    </p:spTree>
    <p:extLst>
      <p:ext uri="{BB962C8B-B14F-4D97-AF65-F5344CB8AC3E}">
        <p14:creationId xmlns:p14="http://schemas.microsoft.com/office/powerpoint/2010/main" val="97859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四、</a:t>
            </a:r>
            <a:r>
              <a:rPr lang="en-US" altLang="zh-CN" sz="6000" dirty="0"/>
              <a:t>AES</a:t>
            </a:r>
            <a:r>
              <a:rPr lang="zh-CN" altLang="en-US" sz="6000" dirty="0"/>
              <a:t>算法实现</a:t>
            </a:r>
          </a:p>
        </p:txBody>
      </p:sp>
      <p:sp>
        <p:nvSpPr>
          <p:cNvPr id="5" name="文本占位符 4"/>
          <p:cNvSpPr>
            <a:spLocks noGrp="1"/>
          </p:cNvSpPr>
          <p:nvPr>
            <p:ph type="body" idx="1"/>
          </p:nvPr>
        </p:nvSpPr>
        <p:spPr/>
        <p:txBody>
          <a:bodyPr/>
          <a:lstStyle/>
          <a:p>
            <a:endParaRPr lang="zh-CN" altLang="en-US" dirty="0"/>
          </a:p>
        </p:txBody>
      </p:sp>
      <p:sp>
        <p:nvSpPr>
          <p:cNvPr id="2" name="灯片编号占位符 1"/>
          <p:cNvSpPr>
            <a:spLocks noGrp="1"/>
          </p:cNvSpPr>
          <p:nvPr>
            <p:ph type="sldNum" sz="quarter" idx="12"/>
          </p:nvPr>
        </p:nvSpPr>
        <p:spPr/>
        <p:txBody>
          <a:bodyPr/>
          <a:lstStyle/>
          <a:p>
            <a:fld id="{61CF7123-22A5-4567-A5E1-BBA0CB862768}" type="slidenum">
              <a:rPr lang="zh-CN" altLang="en-US" smtClean="0"/>
              <a:t>34</a:t>
            </a:fld>
            <a:endParaRPr lang="zh-CN" altLang="en-US"/>
          </a:p>
        </p:txBody>
      </p:sp>
      <p:sp>
        <p:nvSpPr>
          <p:cNvPr id="3" name="文本框 2">
            <a:extLst>
              <a:ext uri="{FF2B5EF4-FFF2-40B4-BE49-F238E27FC236}">
                <a16:creationId xmlns:a16="http://schemas.microsoft.com/office/drawing/2014/main" id="{7BCD5298-3903-41C2-ABFF-D60B3A448EA0}"/>
              </a:ext>
            </a:extLst>
          </p:cNvPr>
          <p:cNvSpPr txBox="1"/>
          <p:nvPr/>
        </p:nvSpPr>
        <p:spPr>
          <a:xfrm>
            <a:off x="821317" y="6296766"/>
            <a:ext cx="5806398" cy="307777"/>
          </a:xfrm>
          <a:prstGeom prst="rect">
            <a:avLst/>
          </a:prstGeom>
          <a:noFill/>
        </p:spPr>
        <p:txBody>
          <a:bodyPr wrap="none" rtlCol="0">
            <a:spAutoFit/>
          </a:bodyPr>
          <a:lstStyle/>
          <a:p>
            <a:r>
              <a:rPr lang="zh-CN" altLang="en-US" sz="1400" dirty="0"/>
              <a:t>参考资料：</a:t>
            </a:r>
            <a:r>
              <a:rPr lang="en-US" altLang="zh-CN" sz="1400" dirty="0">
                <a:hlinkClick r:id="rId2"/>
              </a:rPr>
              <a:t> https://blog.csdn.net/gulang03/article/details/81175854</a:t>
            </a:r>
            <a:endParaRPr lang="zh-CN" altLang="en-US" sz="1400" dirty="0"/>
          </a:p>
        </p:txBody>
      </p:sp>
    </p:spTree>
    <p:extLst>
      <p:ext uri="{BB962C8B-B14F-4D97-AF65-F5344CB8AC3E}">
        <p14:creationId xmlns:p14="http://schemas.microsoft.com/office/powerpoint/2010/main" val="263688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AES</a:t>
            </a:r>
            <a:r>
              <a:rPr lang="zh-CN" altLang="en-US" dirty="0"/>
              <a:t>简介</a:t>
            </a:r>
          </a:p>
        </p:txBody>
      </p:sp>
      <p:sp>
        <p:nvSpPr>
          <p:cNvPr id="3" name="内容占位符 2"/>
          <p:cNvSpPr>
            <a:spLocks noGrp="1"/>
          </p:cNvSpPr>
          <p:nvPr>
            <p:ph idx="1"/>
          </p:nvPr>
        </p:nvSpPr>
        <p:spPr/>
        <p:txBody>
          <a:bodyPr/>
          <a:lstStyle/>
          <a:p>
            <a:r>
              <a:rPr lang="zh-CN" altLang="en-US" dirty="0"/>
              <a:t>高级加密标准（</a:t>
            </a:r>
            <a:r>
              <a:rPr lang="en-US" altLang="zh-CN" dirty="0"/>
              <a:t>Advanced Encryption Standard</a:t>
            </a:r>
            <a:r>
              <a:rPr lang="zh-CN" altLang="en-US" dirty="0"/>
              <a:t>，</a:t>
            </a:r>
            <a:r>
              <a:rPr lang="en-US" altLang="zh-CN" dirty="0"/>
              <a:t>AES</a:t>
            </a:r>
            <a:r>
              <a:rPr lang="zh-CN" altLang="en-US" dirty="0"/>
              <a:t>），是美国联邦政府采取的一种区块加密标准，用来代替原先的</a:t>
            </a:r>
            <a:r>
              <a:rPr lang="en-US" altLang="zh-CN" dirty="0"/>
              <a:t>DES</a:t>
            </a:r>
            <a:r>
              <a:rPr lang="zh-CN" altLang="en-US" dirty="0"/>
              <a:t>，已被多方分析并被全世界广泛使用。</a:t>
            </a:r>
            <a:endParaRPr lang="en-US" altLang="zh-CN" dirty="0"/>
          </a:p>
          <a:p>
            <a:r>
              <a:rPr lang="zh-CN" altLang="en-US" dirty="0"/>
              <a:t>不同于</a:t>
            </a:r>
            <a:r>
              <a:rPr lang="en-US" altLang="zh-CN" dirty="0"/>
              <a:t>DES</a:t>
            </a:r>
            <a:r>
              <a:rPr lang="zh-CN" altLang="en-US" dirty="0"/>
              <a:t>，</a:t>
            </a:r>
            <a:r>
              <a:rPr lang="en-US" altLang="zh-CN" dirty="0"/>
              <a:t>AES</a:t>
            </a:r>
            <a:r>
              <a:rPr lang="zh-CN" altLang="en-US" dirty="0"/>
              <a:t>采用的是置换组合架构，在软件及硬件上都能快速加解密，相对来说容易实现，而且只需要很少的存储器。</a:t>
            </a:r>
            <a:endParaRPr lang="en-US" altLang="zh-CN" dirty="0"/>
          </a:p>
          <a:p>
            <a:r>
              <a:rPr lang="zh-CN" altLang="en-US" dirty="0"/>
              <a:t>密钥长度：</a:t>
            </a:r>
            <a:r>
              <a:rPr lang="en-US" altLang="zh-CN" dirty="0"/>
              <a:t>128</a:t>
            </a:r>
            <a:r>
              <a:rPr lang="zh-CN" altLang="en-US" dirty="0"/>
              <a:t>，</a:t>
            </a:r>
            <a:r>
              <a:rPr lang="en-US" altLang="zh-CN" dirty="0"/>
              <a:t>192</a:t>
            </a:r>
            <a:r>
              <a:rPr lang="zh-CN" altLang="en-US" dirty="0"/>
              <a:t>或者</a:t>
            </a:r>
            <a:r>
              <a:rPr lang="en-US" altLang="zh-CN" dirty="0"/>
              <a:t>256</a:t>
            </a:r>
            <a:r>
              <a:rPr lang="zh-CN" altLang="en-US" dirty="0"/>
              <a:t>位（本次实验中为了简单采取的是</a:t>
            </a:r>
            <a:r>
              <a:rPr lang="en-US" altLang="zh-CN" dirty="0"/>
              <a:t>128</a:t>
            </a:r>
            <a:r>
              <a:rPr lang="zh-CN" altLang="en-US" dirty="0"/>
              <a:t>位），密钥的选取任意，由于密钥长度比</a:t>
            </a:r>
            <a:r>
              <a:rPr lang="en-US" altLang="zh-CN" dirty="0"/>
              <a:t>DES</a:t>
            </a:r>
            <a:r>
              <a:rPr lang="zh-CN" altLang="en-US" dirty="0"/>
              <a:t>更长，因此</a:t>
            </a:r>
            <a:r>
              <a:rPr lang="en-US" altLang="zh-CN" dirty="0"/>
              <a:t>AES</a:t>
            </a:r>
            <a:r>
              <a:rPr lang="zh-CN" altLang="en-US" dirty="0"/>
              <a:t>的安全性更高。</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35</a:t>
            </a:fld>
            <a:endParaRPr lang="zh-CN" altLang="en-US"/>
          </a:p>
        </p:txBody>
      </p:sp>
    </p:spTree>
    <p:extLst>
      <p:ext uri="{BB962C8B-B14F-4D97-AF65-F5344CB8AC3E}">
        <p14:creationId xmlns:p14="http://schemas.microsoft.com/office/powerpoint/2010/main" val="1376970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AES</a:t>
            </a:r>
            <a:r>
              <a:rPr lang="zh-CN" altLang="en-US" dirty="0"/>
              <a:t>基本结构</a:t>
            </a:r>
          </a:p>
        </p:txBody>
      </p:sp>
      <p:sp>
        <p:nvSpPr>
          <p:cNvPr id="3" name="内容占位符 2"/>
          <p:cNvSpPr>
            <a:spLocks noGrp="1"/>
          </p:cNvSpPr>
          <p:nvPr>
            <p:ph idx="1"/>
          </p:nvPr>
        </p:nvSpPr>
        <p:spPr/>
        <p:txBody>
          <a:bodyPr/>
          <a:lstStyle/>
          <a:p>
            <a:r>
              <a:rPr lang="en-US" altLang="zh-CN" dirty="0"/>
              <a:t>AES</a:t>
            </a:r>
            <a:r>
              <a:rPr lang="zh-CN" altLang="en-US" dirty="0"/>
              <a:t>为分组密码，把密码每</a:t>
            </a:r>
            <a:r>
              <a:rPr lang="en-US" altLang="zh-CN" dirty="0"/>
              <a:t>128</a:t>
            </a:r>
            <a:r>
              <a:rPr lang="zh-CN" altLang="en-US" dirty="0"/>
              <a:t>位分成一组，一组一组进行加密，输出的密文也是</a:t>
            </a:r>
            <a:r>
              <a:rPr lang="en-US" altLang="zh-CN" dirty="0"/>
              <a:t>128</a:t>
            </a:r>
            <a:r>
              <a:rPr lang="zh-CN" altLang="en-US" dirty="0"/>
              <a:t>位的分组结构。</a:t>
            </a:r>
            <a:endParaRPr lang="en-US" altLang="zh-CN" dirty="0"/>
          </a:p>
          <a:p>
            <a:r>
              <a:rPr lang="en-US" altLang="zh-CN" dirty="0"/>
              <a:t>AES</a:t>
            </a:r>
            <a:r>
              <a:rPr lang="zh-CN" altLang="en-US" dirty="0"/>
              <a:t>的基本处理单位是字节，即把</a:t>
            </a:r>
            <a:r>
              <a:rPr lang="en-US" altLang="zh-CN" dirty="0"/>
              <a:t>128</a:t>
            </a:r>
            <a:r>
              <a:rPr lang="zh-CN" altLang="en-US" dirty="0"/>
              <a:t>位的比特每</a:t>
            </a:r>
            <a:r>
              <a:rPr lang="en-US" altLang="zh-CN" dirty="0"/>
              <a:t>8</a:t>
            </a:r>
            <a:r>
              <a:rPr lang="zh-CN" altLang="en-US" dirty="0"/>
              <a:t>位分成一个字节，共</a:t>
            </a:r>
            <a:r>
              <a:rPr lang="en-US" altLang="zh-CN" dirty="0"/>
              <a:t>16</a:t>
            </a:r>
            <a:r>
              <a:rPr lang="zh-CN" altLang="en-US" dirty="0"/>
              <a:t>字节（也可以认为是</a:t>
            </a:r>
            <a:r>
              <a:rPr lang="en-US" altLang="zh-CN" dirty="0"/>
              <a:t>16</a:t>
            </a:r>
            <a:r>
              <a:rPr lang="zh-CN" altLang="en-US" dirty="0"/>
              <a:t>个</a:t>
            </a:r>
            <a:r>
              <a:rPr lang="en-US" altLang="zh-CN" dirty="0"/>
              <a:t>GF(2^8)</a:t>
            </a:r>
            <a:r>
              <a:rPr lang="zh-CN" altLang="en-US" dirty="0"/>
              <a:t>上的数），把字节排列成如下的明文矩阵，类似的，</a:t>
            </a:r>
            <a:r>
              <a:rPr lang="en-US" altLang="zh-CN" dirty="0"/>
              <a:t>128</a:t>
            </a:r>
            <a:r>
              <a:rPr lang="zh-CN" altLang="en-US" dirty="0"/>
              <a:t>位密钥和输出的</a:t>
            </a:r>
            <a:r>
              <a:rPr lang="en-US" altLang="zh-CN" dirty="0"/>
              <a:t>128</a:t>
            </a:r>
            <a:r>
              <a:rPr lang="zh-CN" altLang="en-US" dirty="0"/>
              <a:t>位密文也按字节分为</a:t>
            </a:r>
            <a:r>
              <a:rPr lang="en-US" altLang="zh-CN" dirty="0"/>
              <a:t>4×4</a:t>
            </a:r>
            <a:r>
              <a:rPr lang="zh-CN" altLang="en-US" dirty="0"/>
              <a:t>的矩阵</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36</a:t>
            </a:fld>
            <a:endParaRPr lang="zh-CN" altLang="en-US"/>
          </a:p>
        </p:txBody>
      </p:sp>
      <p:pic>
        <p:nvPicPr>
          <p:cNvPr id="5" name="图片 4">
            <a:extLst>
              <a:ext uri="{FF2B5EF4-FFF2-40B4-BE49-F238E27FC236}">
                <a16:creationId xmlns:a16="http://schemas.microsoft.com/office/drawing/2014/main" id="{845F938B-58A2-49D8-9F1A-0500C2034A9B}"/>
              </a:ext>
            </a:extLst>
          </p:cNvPr>
          <p:cNvPicPr>
            <a:picLocks noChangeAspect="1"/>
          </p:cNvPicPr>
          <p:nvPr/>
        </p:nvPicPr>
        <p:blipFill>
          <a:blip r:embed="rId2"/>
          <a:stretch>
            <a:fillRect/>
          </a:stretch>
        </p:blipFill>
        <p:spPr>
          <a:xfrm>
            <a:off x="1303157" y="3761220"/>
            <a:ext cx="1723411" cy="1960495"/>
          </a:xfrm>
          <a:prstGeom prst="rect">
            <a:avLst/>
          </a:prstGeom>
        </p:spPr>
      </p:pic>
    </p:spTree>
    <p:extLst>
      <p:ext uri="{BB962C8B-B14F-4D97-AF65-F5344CB8AC3E}">
        <p14:creationId xmlns:p14="http://schemas.microsoft.com/office/powerpoint/2010/main" val="2832963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AES</a:t>
            </a:r>
            <a:r>
              <a:rPr lang="zh-CN" altLang="en-US" dirty="0"/>
              <a:t>的轮函数</a:t>
            </a:r>
          </a:p>
        </p:txBody>
      </p:sp>
      <p:sp>
        <p:nvSpPr>
          <p:cNvPr id="3" name="内容占位符 2"/>
          <p:cNvSpPr>
            <a:spLocks noGrp="1"/>
          </p:cNvSpPr>
          <p:nvPr>
            <p:ph idx="1"/>
          </p:nvPr>
        </p:nvSpPr>
        <p:spPr/>
        <p:txBody>
          <a:bodyPr>
            <a:normAutofit lnSpcReduction="10000"/>
          </a:bodyPr>
          <a:lstStyle/>
          <a:p>
            <a:r>
              <a:rPr lang="en-US" altLang="zh-CN" dirty="0"/>
              <a:t>AES</a:t>
            </a:r>
            <a:r>
              <a:rPr lang="zh-CN" altLang="en-US" dirty="0"/>
              <a:t>中，每组明文要经过</a:t>
            </a:r>
            <a:r>
              <a:rPr lang="en-US" altLang="zh-CN" dirty="0"/>
              <a:t>10</a:t>
            </a:r>
            <a:r>
              <a:rPr lang="zh-CN" altLang="en-US" dirty="0"/>
              <a:t>次轮函数的处理，轮函数又由四个基本操作过程，分别是字节代换、行移位、列混合、轮密相加，前</a:t>
            </a:r>
            <a:r>
              <a:rPr lang="en-US" altLang="zh-CN" dirty="0"/>
              <a:t>9</a:t>
            </a:r>
            <a:r>
              <a:rPr lang="zh-CN" altLang="en-US" dirty="0"/>
              <a:t>次轮函数结构相同，为由上述基本单元顺序构成，最后一次轮函数没有列混合操作。此外，第一次轮函数之前有一次轮密相加的操作。</a:t>
            </a:r>
            <a:endParaRPr lang="en-US" altLang="zh-CN" dirty="0"/>
          </a:p>
          <a:p>
            <a:r>
              <a:rPr lang="zh-CN" altLang="en-US" dirty="0"/>
              <a:t>字节代换：</a:t>
            </a:r>
            <a:r>
              <a:rPr lang="en-US" altLang="zh-CN" dirty="0"/>
              <a:t>AES</a:t>
            </a:r>
            <a:r>
              <a:rPr lang="zh-CN" altLang="en-US" dirty="0"/>
              <a:t>定义了一个</a:t>
            </a:r>
            <a:r>
              <a:rPr lang="en-US" altLang="zh-CN" dirty="0"/>
              <a:t>S</a:t>
            </a:r>
            <a:r>
              <a:rPr lang="zh-CN" altLang="en-US" dirty="0"/>
              <a:t>盒，</a:t>
            </a:r>
            <a:r>
              <a:rPr lang="en-US" altLang="zh-CN" dirty="0"/>
              <a:t>S</a:t>
            </a:r>
            <a:r>
              <a:rPr lang="zh-CN" altLang="en-US" dirty="0"/>
              <a:t>盒为字节到字节的映射，字节代换操作就是矩阵中的字节直接换成</a:t>
            </a:r>
            <a:r>
              <a:rPr lang="en-US" altLang="zh-CN" dirty="0"/>
              <a:t>S</a:t>
            </a:r>
            <a:r>
              <a:rPr lang="zh-CN" altLang="en-US" dirty="0"/>
              <a:t>盒中对应字节即可。</a:t>
            </a:r>
            <a:endParaRPr lang="en-US" altLang="zh-CN" dirty="0"/>
          </a:p>
          <a:p>
            <a:r>
              <a:rPr lang="zh-CN" altLang="en-US" dirty="0"/>
              <a:t>行移位：对矩阵进行一个简单的循环移位操作，矩阵第</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列分别向左循环移位</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字节。</a:t>
            </a:r>
            <a:endParaRPr lang="en-US" altLang="zh-CN" dirty="0"/>
          </a:p>
          <a:p>
            <a:r>
              <a:rPr lang="zh-CN" altLang="en-US" dirty="0"/>
              <a:t>列混合：将矩阵左乘一个</a:t>
            </a:r>
            <a:r>
              <a:rPr lang="en-US" altLang="zh-CN" dirty="0"/>
              <a:t>4×4</a:t>
            </a:r>
            <a:r>
              <a:rPr lang="zh-CN" altLang="en-US" dirty="0"/>
              <a:t>的矩阵（在</a:t>
            </a:r>
            <a:r>
              <a:rPr lang="en-US" altLang="zh-CN" dirty="0"/>
              <a:t>GF(2^8)</a:t>
            </a:r>
            <a:r>
              <a:rPr lang="zh-CN" altLang="en-US" dirty="0"/>
              <a:t>上）</a:t>
            </a:r>
            <a:endParaRPr lang="en-US" altLang="zh-CN" dirty="0"/>
          </a:p>
          <a:p>
            <a:r>
              <a:rPr lang="zh-CN" altLang="en-US" dirty="0"/>
              <a:t>轮密相加：由原密钥根据轮数构造状态矩阵，再进行</a:t>
            </a:r>
            <a:r>
              <a:rPr lang="en-US" altLang="zh-CN" dirty="0"/>
              <a:t>GF(2^8)</a:t>
            </a:r>
            <a:r>
              <a:rPr lang="zh-CN" altLang="en-US" dirty="0"/>
              <a:t>上的加法（即按位异或）</a:t>
            </a:r>
            <a:endParaRPr lang="en-US" altLang="zh-CN" dirty="0"/>
          </a:p>
          <a:p>
            <a:r>
              <a:rPr lang="en-US" altLang="zh-CN" dirty="0"/>
              <a:t>AES</a:t>
            </a:r>
            <a:r>
              <a:rPr lang="zh-CN" altLang="en-US" dirty="0"/>
              <a:t>解密过程是加密的逆操作，与加密过程完全类似</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37</a:t>
            </a:fld>
            <a:endParaRPr lang="zh-CN" altLang="en-US"/>
          </a:p>
        </p:txBody>
      </p:sp>
    </p:spTree>
    <p:extLst>
      <p:ext uri="{BB962C8B-B14F-4D97-AF65-F5344CB8AC3E}">
        <p14:creationId xmlns:p14="http://schemas.microsoft.com/office/powerpoint/2010/main" val="4246979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GF(2^8)</a:t>
            </a:r>
            <a:r>
              <a:rPr lang="zh-CN" altLang="en-US" dirty="0"/>
              <a:t>上运算实现</a:t>
            </a:r>
          </a:p>
        </p:txBody>
      </p:sp>
      <p:sp>
        <p:nvSpPr>
          <p:cNvPr id="3" name="内容占位符 2"/>
          <p:cNvSpPr>
            <a:spLocks noGrp="1"/>
          </p:cNvSpPr>
          <p:nvPr>
            <p:ph idx="1"/>
          </p:nvPr>
        </p:nvSpPr>
        <p:spPr/>
        <p:txBody>
          <a:bodyPr/>
          <a:lstStyle/>
          <a:p>
            <a:r>
              <a:rPr lang="en-US" altLang="zh-CN" dirty="0"/>
              <a:t>2</a:t>
            </a:r>
            <a:r>
              <a:rPr lang="zh-CN" altLang="en-US" dirty="0"/>
              <a:t>的</a:t>
            </a:r>
            <a:r>
              <a:rPr lang="en-US" altLang="zh-CN" dirty="0"/>
              <a:t>8</a:t>
            </a:r>
            <a:r>
              <a:rPr lang="zh-CN" altLang="en-US" dirty="0"/>
              <a:t>次扩域中的数可以看作是一个长度为</a:t>
            </a:r>
            <a:r>
              <a:rPr lang="en-US" altLang="zh-CN" dirty="0"/>
              <a:t>8</a:t>
            </a:r>
            <a:r>
              <a:rPr lang="zh-CN" altLang="en-US" dirty="0"/>
              <a:t>的二元域上的向量</a:t>
            </a:r>
            <a:endParaRPr lang="en-US" altLang="zh-CN" dirty="0"/>
          </a:p>
          <a:p>
            <a:r>
              <a:rPr lang="zh-CN" altLang="en-US" dirty="0"/>
              <a:t>加法实现很简单，</a:t>
            </a:r>
            <a:r>
              <a:rPr lang="en-US" altLang="zh-CN" dirty="0" err="1"/>
              <a:t>matlab</a:t>
            </a:r>
            <a:r>
              <a:rPr lang="zh-CN" altLang="en-US" dirty="0"/>
              <a:t>中直接两个向量按位异或即可</a:t>
            </a:r>
            <a:endParaRPr lang="en-US" altLang="zh-CN" dirty="0"/>
          </a:p>
          <a:p>
            <a:r>
              <a:rPr lang="zh-CN" altLang="en-US" dirty="0"/>
              <a:t>扩域中乘法则是将两个向量写成多项式的形式，再模扩域上的生成多项式取余式即可，本次实验用的生成多项式为</a:t>
            </a:r>
            <a:r>
              <a:rPr lang="en-US" altLang="zh-CN" dirty="0"/>
              <a:t>x8+x4+x3+x+1,</a:t>
            </a:r>
            <a:r>
              <a:rPr lang="zh-CN" altLang="en-US" dirty="0"/>
              <a:t>即</a:t>
            </a:r>
            <a:r>
              <a:rPr lang="en-US" altLang="zh-CN" dirty="0"/>
              <a:t>100011011</a:t>
            </a:r>
          </a:p>
          <a:p>
            <a:r>
              <a:rPr lang="en-US" altLang="zh-CN" dirty="0" err="1"/>
              <a:t>matlab</a:t>
            </a:r>
            <a:r>
              <a:rPr lang="zh-CN" altLang="en-US" dirty="0"/>
              <a:t>中扩域乘法的实现我采用了查找对数表的方式，由于扩域中所有元素都可以与本原元的</a:t>
            </a:r>
            <a:r>
              <a:rPr lang="en-US" altLang="zh-CN" dirty="0"/>
              <a:t>n</a:t>
            </a:r>
            <a:r>
              <a:rPr lang="zh-CN" altLang="en-US" dirty="0"/>
              <a:t>次幂一一对应，因此实现乘法时就可以看做本原元的两个幂次相乘，即指数部分相加，因此只需要先构造一张本原元的对数表和指数表，在实现乘法时直接查表就可以简单地实现扩域乘法了。</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38</a:t>
            </a:fld>
            <a:endParaRPr lang="zh-CN" altLang="en-US"/>
          </a:p>
        </p:txBody>
      </p:sp>
    </p:spTree>
    <p:extLst>
      <p:ext uri="{BB962C8B-B14F-4D97-AF65-F5344CB8AC3E}">
        <p14:creationId xmlns:p14="http://schemas.microsoft.com/office/powerpoint/2010/main" val="3577252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zh-CN" altLang="en-US" dirty="0"/>
              <a:t>盒构造</a:t>
            </a:r>
          </a:p>
        </p:txBody>
      </p:sp>
      <p:sp>
        <p:nvSpPr>
          <p:cNvPr id="3" name="内容占位符 2"/>
          <p:cNvSpPr>
            <a:spLocks noGrp="1"/>
          </p:cNvSpPr>
          <p:nvPr>
            <p:ph idx="1"/>
          </p:nvPr>
        </p:nvSpPr>
        <p:spPr/>
        <p:txBody>
          <a:bodyPr/>
          <a:lstStyle/>
          <a:p>
            <a:r>
              <a:rPr lang="en-US" altLang="zh-CN" dirty="0"/>
              <a:t>S</a:t>
            </a:r>
            <a:r>
              <a:rPr lang="zh-CN" altLang="en-US" dirty="0"/>
              <a:t>盒为字节代换中的映射表</a:t>
            </a:r>
            <a:endParaRPr lang="en-US" altLang="zh-CN" dirty="0"/>
          </a:p>
          <a:p>
            <a:r>
              <a:rPr lang="en-US" altLang="zh-CN" dirty="0"/>
              <a:t>S</a:t>
            </a:r>
            <a:r>
              <a:rPr lang="zh-CN" altLang="en-US" dirty="0"/>
              <a:t>盒构造方法如下：先按照升序排列将</a:t>
            </a:r>
            <a:r>
              <a:rPr lang="en-US" altLang="zh-CN" dirty="0"/>
              <a:t>0</a:t>
            </a:r>
            <a:r>
              <a:rPr lang="zh-CN" altLang="en-US" dirty="0"/>
              <a:t>到</a:t>
            </a:r>
            <a:r>
              <a:rPr lang="en-US" altLang="zh-CN" dirty="0"/>
              <a:t>255</a:t>
            </a:r>
            <a:r>
              <a:rPr lang="zh-CN" altLang="en-US" dirty="0"/>
              <a:t>写入</a:t>
            </a:r>
            <a:r>
              <a:rPr lang="en-US" altLang="zh-CN" dirty="0"/>
              <a:t>S</a:t>
            </a:r>
            <a:r>
              <a:rPr lang="zh-CN" altLang="en-US" dirty="0"/>
              <a:t>盒，再将它们映射为</a:t>
            </a:r>
            <a:r>
              <a:rPr lang="en-US" altLang="zh-CN" dirty="0"/>
              <a:t>GF(2^8)</a:t>
            </a:r>
            <a:r>
              <a:rPr lang="zh-CN" altLang="en-US" dirty="0"/>
              <a:t>上的逆，再对每个字节进行如下所示的仿射变换：</a:t>
            </a:r>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39</a:t>
            </a:fld>
            <a:endParaRPr lang="zh-CN" altLang="en-US"/>
          </a:p>
        </p:txBody>
      </p:sp>
      <p:pic>
        <p:nvPicPr>
          <p:cNvPr id="5" name="图片 4">
            <a:extLst>
              <a:ext uri="{FF2B5EF4-FFF2-40B4-BE49-F238E27FC236}">
                <a16:creationId xmlns:a16="http://schemas.microsoft.com/office/drawing/2014/main" id="{FEA99F51-A2DF-48A1-A50D-31B30BE95646}"/>
              </a:ext>
            </a:extLst>
          </p:cNvPr>
          <p:cNvPicPr>
            <a:picLocks noChangeAspect="1"/>
          </p:cNvPicPr>
          <p:nvPr/>
        </p:nvPicPr>
        <p:blipFill>
          <a:blip r:embed="rId2"/>
          <a:stretch>
            <a:fillRect/>
          </a:stretch>
        </p:blipFill>
        <p:spPr>
          <a:xfrm>
            <a:off x="2233987" y="3199031"/>
            <a:ext cx="3862013" cy="2730880"/>
          </a:xfrm>
          <a:prstGeom prst="rect">
            <a:avLst/>
          </a:prstGeom>
        </p:spPr>
      </p:pic>
    </p:spTree>
    <p:extLst>
      <p:ext uri="{BB962C8B-B14F-4D97-AF65-F5344CB8AC3E}">
        <p14:creationId xmlns:p14="http://schemas.microsoft.com/office/powerpoint/2010/main" val="263503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一、调制与信道传输</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4</a:t>
            </a:fld>
            <a:endParaRPr lang="zh-CN" altLang="en-US"/>
          </a:p>
        </p:txBody>
      </p:sp>
    </p:spTree>
    <p:extLst>
      <p:ext uri="{BB962C8B-B14F-4D97-AF65-F5344CB8AC3E}">
        <p14:creationId xmlns:p14="http://schemas.microsoft.com/office/powerpoint/2010/main" val="3450971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67E9CD-1DC7-415E-9E9B-3512B93E57C9}"/>
              </a:ext>
            </a:extLst>
          </p:cNvPr>
          <p:cNvSpPr>
            <a:spLocks noGrp="1"/>
          </p:cNvSpPr>
          <p:nvPr>
            <p:ph type="title"/>
          </p:nvPr>
        </p:nvSpPr>
        <p:spPr/>
        <p:txBody>
          <a:bodyPr/>
          <a:lstStyle/>
          <a:p>
            <a:r>
              <a:rPr lang="zh-CN" altLang="en-US" dirty="0"/>
              <a:t>扩展密钥构造</a:t>
            </a:r>
          </a:p>
        </p:txBody>
      </p:sp>
      <p:sp>
        <p:nvSpPr>
          <p:cNvPr id="3" name="内容占位符 2">
            <a:extLst>
              <a:ext uri="{FF2B5EF4-FFF2-40B4-BE49-F238E27FC236}">
                <a16:creationId xmlns:a16="http://schemas.microsoft.com/office/drawing/2014/main" id="{C1CBD84D-B15A-4B0A-89D0-4F25D41BCF05}"/>
              </a:ext>
            </a:extLst>
          </p:cNvPr>
          <p:cNvSpPr>
            <a:spLocks noGrp="1"/>
          </p:cNvSpPr>
          <p:nvPr>
            <p:ph idx="1"/>
          </p:nvPr>
        </p:nvSpPr>
        <p:spPr/>
        <p:txBody>
          <a:bodyPr/>
          <a:lstStyle/>
          <a:p>
            <a:r>
              <a:rPr lang="zh-CN" altLang="en-US" dirty="0"/>
              <a:t>扩展密钥是在原来</a:t>
            </a:r>
            <a:r>
              <a:rPr lang="en-US" altLang="zh-CN" dirty="0"/>
              <a:t>16</a:t>
            </a:r>
            <a:r>
              <a:rPr lang="zh-CN" altLang="en-US" dirty="0"/>
              <a:t>字节密钥的基础上新生成的密钥，用于轮函数中轮密相加操作中和待加密明文进行异或</a:t>
            </a:r>
            <a:endParaRPr lang="en-US" altLang="zh-CN" dirty="0"/>
          </a:p>
          <a:p>
            <a:r>
              <a:rPr lang="zh-CN" altLang="en-US" dirty="0"/>
              <a:t>先将</a:t>
            </a:r>
            <a:r>
              <a:rPr lang="en-US" altLang="zh-CN" dirty="0"/>
              <a:t>16</a:t>
            </a:r>
            <a:r>
              <a:rPr lang="zh-CN" altLang="en-US" dirty="0"/>
              <a:t>字节的密钥写成</a:t>
            </a:r>
            <a:r>
              <a:rPr lang="en-US" altLang="zh-CN" dirty="0"/>
              <a:t>4×4</a:t>
            </a:r>
            <a:r>
              <a:rPr lang="zh-CN" altLang="en-US" dirty="0"/>
              <a:t>的矩阵形式，再分为</a:t>
            </a:r>
            <a:r>
              <a:rPr lang="en-US" altLang="zh-CN" dirty="0"/>
              <a:t>4</a:t>
            </a:r>
            <a:r>
              <a:rPr lang="zh-CN" altLang="en-US" dirty="0"/>
              <a:t>列：</a:t>
            </a:r>
            <a:r>
              <a:rPr lang="en-US" altLang="zh-CN" dirty="0"/>
              <a:t>W[0]</a:t>
            </a:r>
            <a:r>
              <a:rPr lang="zh-CN" altLang="en-US" dirty="0"/>
              <a:t>、</a:t>
            </a:r>
            <a:r>
              <a:rPr lang="en-US" altLang="zh-CN" dirty="0"/>
              <a:t>W[1]</a:t>
            </a:r>
            <a:r>
              <a:rPr lang="zh-CN" altLang="en-US" dirty="0"/>
              <a:t>、</a:t>
            </a:r>
            <a:r>
              <a:rPr lang="en-US" altLang="zh-CN" dirty="0"/>
              <a:t>W[2]</a:t>
            </a:r>
            <a:r>
              <a:rPr lang="zh-CN" altLang="en-US" dirty="0"/>
              <a:t>、</a:t>
            </a:r>
            <a:r>
              <a:rPr lang="en-US" altLang="zh-CN" dirty="0"/>
              <a:t>W[3]</a:t>
            </a:r>
          </a:p>
          <a:p>
            <a:r>
              <a:rPr lang="zh-CN" altLang="en-US" dirty="0"/>
              <a:t>再构造新的扩展密钥，递推公式如下：若</a:t>
            </a:r>
            <a:r>
              <a:rPr lang="en-US" altLang="zh-CN" dirty="0" err="1"/>
              <a:t>i</a:t>
            </a:r>
            <a:r>
              <a:rPr lang="zh-CN" altLang="en-US" dirty="0"/>
              <a:t>不为</a:t>
            </a:r>
            <a:r>
              <a:rPr lang="en-US" altLang="zh-CN" dirty="0"/>
              <a:t>4</a:t>
            </a:r>
            <a:r>
              <a:rPr lang="zh-CN" altLang="en-US" dirty="0"/>
              <a:t>的倍数，则</a:t>
            </a:r>
            <a:r>
              <a:rPr lang="pl-PL" altLang="zh-CN" dirty="0"/>
              <a:t>W[i]=W[i-4]⨁W[i-1]</a:t>
            </a:r>
            <a:r>
              <a:rPr lang="zh-CN" altLang="en-US" dirty="0"/>
              <a:t>否则，</a:t>
            </a:r>
            <a:r>
              <a:rPr lang="pl-PL" altLang="zh-CN" dirty="0"/>
              <a:t> W[i]=W[i-4]⨁T(W[i-1]) </a:t>
            </a:r>
            <a:r>
              <a:rPr lang="zh-CN" altLang="en-US" dirty="0"/>
              <a:t>，一直构造到</a:t>
            </a:r>
            <a:r>
              <a:rPr lang="en-US" altLang="zh-CN" dirty="0"/>
              <a:t>W[43]</a:t>
            </a:r>
          </a:p>
          <a:p>
            <a:r>
              <a:rPr lang="zh-CN" altLang="en-US" dirty="0"/>
              <a:t>上式中</a:t>
            </a:r>
            <a:r>
              <a:rPr lang="en-US" altLang="zh-CN" dirty="0"/>
              <a:t>T</a:t>
            </a:r>
            <a:r>
              <a:rPr lang="zh-CN" altLang="en-US" dirty="0"/>
              <a:t>函数也由三部分组成，首先循环左移</a:t>
            </a:r>
            <a:r>
              <a:rPr lang="en-US" altLang="zh-CN" dirty="0"/>
              <a:t>1</a:t>
            </a:r>
            <a:r>
              <a:rPr lang="zh-CN" altLang="en-US" dirty="0"/>
              <a:t>个字节，再用之前提到的</a:t>
            </a:r>
            <a:r>
              <a:rPr lang="en-US" altLang="zh-CN" dirty="0"/>
              <a:t>S</a:t>
            </a:r>
            <a:r>
              <a:rPr lang="zh-CN" altLang="en-US" dirty="0"/>
              <a:t>盒进行字节代换，最后同轮常量</a:t>
            </a:r>
            <a:r>
              <a:rPr lang="en-US" altLang="zh-CN" dirty="0"/>
              <a:t>R[j]</a:t>
            </a:r>
            <a:r>
              <a:rPr lang="zh-CN" altLang="en-US" dirty="0"/>
              <a:t>进行异或，</a:t>
            </a:r>
            <a:r>
              <a:rPr lang="en-US" altLang="zh-CN" dirty="0"/>
              <a:t>j</a:t>
            </a:r>
            <a:r>
              <a:rPr lang="zh-CN" altLang="en-US" dirty="0"/>
              <a:t>表示轮数，从</a:t>
            </a:r>
            <a:r>
              <a:rPr lang="en-US" altLang="zh-CN" dirty="0"/>
              <a:t>1</a:t>
            </a:r>
            <a:r>
              <a:rPr lang="zh-CN" altLang="en-US" dirty="0"/>
              <a:t>取到</a:t>
            </a:r>
            <a:r>
              <a:rPr lang="en-US" altLang="zh-CN" dirty="0"/>
              <a:t>10</a:t>
            </a:r>
            <a:r>
              <a:rPr lang="zh-CN" altLang="en-US" dirty="0"/>
              <a:t>，</a:t>
            </a:r>
            <a:r>
              <a:rPr lang="en-US" altLang="zh-CN" dirty="0"/>
              <a:t>R[j]</a:t>
            </a:r>
            <a:r>
              <a:rPr lang="zh-CN" altLang="en-US" dirty="0"/>
              <a:t>为常量，具体取值见</a:t>
            </a:r>
            <a:r>
              <a:rPr lang="en-US" altLang="zh-CN" dirty="0" err="1"/>
              <a:t>AESCoding.m</a:t>
            </a:r>
            <a:r>
              <a:rPr lang="zh-CN" altLang="en-US" dirty="0"/>
              <a:t>中的</a:t>
            </a:r>
            <a:r>
              <a:rPr lang="en-US" altLang="zh-CN" dirty="0" err="1"/>
              <a:t>keyextend</a:t>
            </a:r>
            <a:r>
              <a:rPr lang="zh-CN" altLang="en-US" dirty="0"/>
              <a:t>函数</a:t>
            </a:r>
            <a:endParaRPr lang="en-US" altLang="zh-CN" dirty="0"/>
          </a:p>
          <a:p>
            <a:r>
              <a:rPr lang="zh-CN" altLang="en-US" dirty="0"/>
              <a:t>一共得到</a:t>
            </a:r>
            <a:r>
              <a:rPr lang="en-US" altLang="zh-CN" dirty="0"/>
              <a:t>44</a:t>
            </a:r>
            <a:r>
              <a:rPr lang="zh-CN" altLang="en-US" dirty="0"/>
              <a:t>列扩展密钥，每</a:t>
            </a:r>
            <a:r>
              <a:rPr lang="en-US" altLang="zh-CN" dirty="0"/>
              <a:t>4</a:t>
            </a:r>
            <a:r>
              <a:rPr lang="zh-CN" altLang="en-US" dirty="0"/>
              <a:t>列划分成一个</a:t>
            </a:r>
            <a:r>
              <a:rPr lang="en-US" altLang="zh-CN" dirty="0"/>
              <a:t>4×4</a:t>
            </a:r>
            <a:r>
              <a:rPr lang="zh-CN" altLang="en-US" dirty="0"/>
              <a:t>的</a:t>
            </a:r>
            <a:r>
              <a:rPr lang="en-US" altLang="zh-CN" dirty="0"/>
              <a:t>16</a:t>
            </a:r>
            <a:r>
              <a:rPr lang="zh-CN" altLang="en-US" dirty="0"/>
              <a:t>字节的密钥矩阵，一共</a:t>
            </a:r>
            <a:r>
              <a:rPr lang="en-US" altLang="zh-CN" dirty="0"/>
              <a:t>11</a:t>
            </a:r>
            <a:r>
              <a:rPr lang="zh-CN" altLang="en-US" dirty="0"/>
              <a:t>组，按照轮函数的轮数在轮密相加环节中取对应的密钥矩阵</a:t>
            </a:r>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B40113F5-68E0-4589-9146-5737CA83193A}"/>
              </a:ext>
            </a:extLst>
          </p:cNvPr>
          <p:cNvSpPr>
            <a:spLocks noGrp="1"/>
          </p:cNvSpPr>
          <p:nvPr>
            <p:ph type="sldNum" sz="quarter" idx="12"/>
          </p:nvPr>
        </p:nvSpPr>
        <p:spPr/>
        <p:txBody>
          <a:bodyPr/>
          <a:lstStyle/>
          <a:p>
            <a:fld id="{61CF7123-22A5-4567-A5E1-BBA0CB862768}" type="slidenum">
              <a:rPr lang="zh-CN" altLang="en-US" smtClean="0"/>
              <a:t>40</a:t>
            </a:fld>
            <a:endParaRPr lang="zh-CN" altLang="en-US"/>
          </a:p>
        </p:txBody>
      </p:sp>
    </p:spTree>
    <p:extLst>
      <p:ext uri="{BB962C8B-B14F-4D97-AF65-F5344CB8AC3E}">
        <p14:creationId xmlns:p14="http://schemas.microsoft.com/office/powerpoint/2010/main" val="4268260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五、联调与分析</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41</a:t>
            </a:fld>
            <a:endParaRPr lang="zh-CN" altLang="en-US"/>
          </a:p>
        </p:txBody>
      </p:sp>
    </p:spTree>
    <p:extLst>
      <p:ext uri="{BB962C8B-B14F-4D97-AF65-F5344CB8AC3E}">
        <p14:creationId xmlns:p14="http://schemas.microsoft.com/office/powerpoint/2010/main" val="39326039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1CF7123-22A5-4567-A5E1-BBA0CB862768}" type="slidenum">
              <a:rPr lang="zh-CN" altLang="en-US" smtClean="0"/>
              <a:t>42</a:t>
            </a:fld>
            <a:endParaRPr lang="zh-CN" altLang="en-US"/>
          </a:p>
        </p:txBody>
      </p:sp>
    </p:spTree>
    <p:extLst>
      <p:ext uri="{BB962C8B-B14F-4D97-AF65-F5344CB8AC3E}">
        <p14:creationId xmlns:p14="http://schemas.microsoft.com/office/powerpoint/2010/main" val="165434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smtClean="0"/>
              <a:t>一、调制与信道传输</a:t>
            </a:r>
            <a:endParaRPr lang="zh-CN" altLang="en-US" sz="6000" dirty="0"/>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5</a:t>
            </a:fld>
            <a:endParaRPr lang="zh-CN" altLang="en-US"/>
          </a:p>
        </p:txBody>
      </p:sp>
    </p:spTree>
    <p:extLst>
      <p:ext uri="{BB962C8B-B14F-4D97-AF65-F5344CB8AC3E}">
        <p14:creationId xmlns:p14="http://schemas.microsoft.com/office/powerpoint/2010/main" val="2877163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比特到符号映射</a:t>
            </a:r>
            <a:endParaRPr lang="zh-CN" altLang="en-US" dirty="0"/>
          </a:p>
        </p:txBody>
      </p:sp>
      <p:sp>
        <p:nvSpPr>
          <p:cNvPr id="7" name="内容占位符 6"/>
          <p:cNvSpPr>
            <a:spLocks noGrp="1"/>
          </p:cNvSpPr>
          <p:nvPr>
            <p:ph idx="1"/>
          </p:nvPr>
        </p:nvSpPr>
        <p:spPr/>
        <p:txBody>
          <a:bodyPr/>
          <a:lstStyle/>
          <a:p>
            <a:r>
              <a:rPr lang="zh-CN" altLang="en-US" dirty="0"/>
              <a:t>我</a:t>
            </a:r>
            <a:r>
              <a:rPr lang="zh-CN" altLang="en-US" dirty="0" smtClean="0"/>
              <a:t>门沿用实验一采用的比特到符号的映射方式，采用</a:t>
            </a:r>
            <a:r>
              <a:rPr lang="en-US" altLang="zh-CN" dirty="0" smtClean="0"/>
              <a:t>MPSK</a:t>
            </a:r>
            <a:r>
              <a:rPr lang="zh-CN" altLang="en-US" dirty="0" smtClean="0"/>
              <a:t>。经过计算发现</a:t>
            </a:r>
            <a:r>
              <a:rPr lang="en-US" altLang="zh-CN" dirty="0" smtClean="0"/>
              <a:t>2bit/symbol</a:t>
            </a:r>
            <a:r>
              <a:rPr lang="zh-CN" altLang="en-US" dirty="0" smtClean="0"/>
              <a:t>是较为合适的，因此我们最后选取了</a:t>
            </a:r>
            <a:r>
              <a:rPr lang="en-US" altLang="zh-CN" dirty="0" smtClean="0"/>
              <a:t>4PSK</a:t>
            </a:r>
            <a:r>
              <a:rPr lang="zh-CN" altLang="en-US" dirty="0" smtClean="0"/>
              <a:t>的映射方式，发端星座图如下图所示。</a:t>
            </a:r>
            <a:endParaRPr lang="en-US" altLang="zh-CN" dirty="0" smtClean="0"/>
          </a:p>
          <a:p>
            <a:pPr marL="0" indent="0">
              <a:buNone/>
            </a:pPr>
            <a:endParaRPr lang="zh-CN" altLang="en-US" dirty="0"/>
          </a:p>
        </p:txBody>
      </p:sp>
      <p:sp>
        <p:nvSpPr>
          <p:cNvPr id="8" name="灯片编号占位符 7"/>
          <p:cNvSpPr>
            <a:spLocks noGrp="1"/>
          </p:cNvSpPr>
          <p:nvPr>
            <p:ph type="sldNum" sz="quarter" idx="12"/>
          </p:nvPr>
        </p:nvSpPr>
        <p:spPr/>
        <p:txBody>
          <a:bodyPr/>
          <a:lstStyle/>
          <a:p>
            <a:fld id="{61CF7123-22A5-4567-A5E1-BBA0CB862768}" type="slidenum">
              <a:rPr lang="zh-CN" altLang="en-US" smtClean="0"/>
              <a:t>6</a:t>
            </a:fld>
            <a:endParaRPr lang="zh-CN" altLang="en-US"/>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820" y="2869792"/>
            <a:ext cx="4873197" cy="3610249"/>
          </a:xfrm>
          <a:prstGeom prst="rect">
            <a:avLst/>
          </a:prstGeom>
        </p:spPr>
      </p:pic>
    </p:spTree>
    <p:extLst>
      <p:ext uri="{BB962C8B-B14F-4D97-AF65-F5344CB8AC3E}">
        <p14:creationId xmlns:p14="http://schemas.microsoft.com/office/powerpoint/2010/main" val="1102933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MPSK</a:t>
            </a:r>
            <a:r>
              <a:rPr lang="zh-CN" altLang="en-US" dirty="0"/>
              <a:t>的调制</a:t>
            </a:r>
          </a:p>
        </p:txBody>
      </p:sp>
      <p:sp>
        <p:nvSpPr>
          <p:cNvPr id="3" name="内容占位符 2"/>
          <p:cNvSpPr>
            <a:spLocks noGrp="1"/>
          </p:cNvSpPr>
          <p:nvPr>
            <p:ph idx="1"/>
          </p:nvPr>
        </p:nvSpPr>
        <p:spPr>
          <a:xfrm>
            <a:off x="599513" y="1467432"/>
            <a:ext cx="8596668" cy="4533530"/>
          </a:xfrm>
        </p:spPr>
        <p:txBody>
          <a:bodyPr/>
          <a:lstStyle/>
          <a:p>
            <a:r>
              <a:rPr lang="en-US" altLang="zh-CN" dirty="0"/>
              <a:t>MPSK</a:t>
            </a:r>
            <a:r>
              <a:rPr lang="zh-CN" altLang="en-US" dirty="0"/>
              <a:t>的</a:t>
            </a:r>
            <a:r>
              <a:rPr lang="zh-CN" altLang="en-US" dirty="0" smtClean="0"/>
              <a:t>调制过程如图所示，我们这里取符号的幅度</a:t>
            </a:r>
            <a:r>
              <a:rPr lang="en-US" altLang="zh-CN" dirty="0" smtClean="0"/>
              <a:t>A=1</a:t>
            </a:r>
            <a:r>
              <a:rPr lang="zh-CN" altLang="en-US" dirty="0" smtClean="0"/>
              <a:t>，因此我们只需分别用</a:t>
            </a:r>
            <a:r>
              <a:rPr lang="en-US" altLang="zh-CN" dirty="0" smtClean="0"/>
              <a:t>I</a:t>
            </a:r>
            <a:r>
              <a:rPr lang="zh-CN" altLang="en-US" dirty="0" smtClean="0"/>
              <a:t>、</a:t>
            </a:r>
            <a:r>
              <a:rPr lang="en-US" altLang="zh-CN" dirty="0" smtClean="0"/>
              <a:t>Q</a:t>
            </a:r>
            <a:r>
              <a:rPr lang="zh-CN" altLang="en-US" dirty="0" smtClean="0"/>
              <a:t>两路分别传输</a:t>
            </a:r>
            <a:r>
              <a:rPr lang="en-US" altLang="zh-CN" dirty="0" err="1" smtClean="0"/>
              <a:t>cosφ</a:t>
            </a:r>
            <a:r>
              <a:rPr lang="zh-CN" altLang="en-US" dirty="0" smtClean="0"/>
              <a:t>与</a:t>
            </a:r>
            <a:r>
              <a:rPr lang="en-US" altLang="zh-CN" dirty="0" err="1" smtClean="0"/>
              <a:t>sinφ</a:t>
            </a:r>
            <a:r>
              <a:rPr lang="zh-CN" altLang="en-US" dirty="0" smtClean="0"/>
              <a:t>即可实现传输符号度目的。由于信道的频率范围为</a:t>
            </a:r>
            <a:r>
              <a:rPr lang="en-US" altLang="zh-CN" dirty="0" smtClean="0"/>
              <a:t>300</a:t>
            </a:r>
            <a:r>
              <a:rPr lang="zh-CN" altLang="en-US" dirty="0" smtClean="0"/>
              <a:t>到</a:t>
            </a:r>
            <a:r>
              <a:rPr lang="en-US" altLang="zh-CN" dirty="0" smtClean="0"/>
              <a:t>3400Hz</a:t>
            </a:r>
            <a:r>
              <a:rPr lang="zh-CN" altLang="en-US" dirty="0" smtClean="0"/>
              <a:t>，因此这里的载波的频率</a:t>
            </a:r>
            <a:r>
              <a:rPr lang="en-US" altLang="zh-CN" dirty="0" smtClean="0"/>
              <a:t>1850Hz</a:t>
            </a:r>
            <a:r>
              <a:rPr lang="zh-CN" altLang="en-US" dirty="0" smtClean="0"/>
              <a:t>，将</a:t>
            </a:r>
            <a:r>
              <a:rPr lang="en-US" altLang="zh-CN" dirty="0" smtClean="0"/>
              <a:t>-1550</a:t>
            </a:r>
            <a:r>
              <a:rPr lang="zh-CN" altLang="en-US" dirty="0" smtClean="0"/>
              <a:t>到</a:t>
            </a:r>
            <a:r>
              <a:rPr lang="en-US" altLang="zh-CN" dirty="0" smtClean="0"/>
              <a:t>1550Hz</a:t>
            </a:r>
            <a:r>
              <a:rPr lang="zh-CN" altLang="en-US" dirty="0" smtClean="0"/>
              <a:t>的信号搬移至</a:t>
            </a:r>
            <a:r>
              <a:rPr lang="en-US" altLang="zh-CN" dirty="0"/>
              <a:t>300</a:t>
            </a:r>
            <a:r>
              <a:rPr lang="zh-CN" altLang="en-US" dirty="0"/>
              <a:t>到</a:t>
            </a:r>
            <a:r>
              <a:rPr lang="en-US" altLang="zh-CN" dirty="0" smtClean="0"/>
              <a:t>3400Hz</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7</a:t>
            </a:fld>
            <a:endParaRPr lang="zh-CN" altLang="en-US"/>
          </a:p>
        </p:txBody>
      </p:sp>
      <p:pic>
        <p:nvPicPr>
          <p:cNvPr id="5" name="图片 4"/>
          <p:cNvPicPr>
            <a:picLocks noChangeAspect="1"/>
          </p:cNvPicPr>
          <p:nvPr/>
        </p:nvPicPr>
        <p:blipFill>
          <a:blip r:embed="rId2"/>
          <a:stretch>
            <a:fillRect/>
          </a:stretch>
        </p:blipFill>
        <p:spPr>
          <a:xfrm>
            <a:off x="2143074" y="2610225"/>
            <a:ext cx="6883748" cy="3869816"/>
          </a:xfrm>
          <a:prstGeom prst="rect">
            <a:avLst/>
          </a:prstGeom>
        </p:spPr>
      </p:pic>
    </p:spTree>
    <p:extLst>
      <p:ext uri="{BB962C8B-B14F-4D97-AF65-F5344CB8AC3E}">
        <p14:creationId xmlns:p14="http://schemas.microsoft.com/office/powerpoint/2010/main" val="255433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MPSK</a:t>
            </a:r>
            <a:r>
              <a:rPr lang="zh-CN" altLang="en-US" dirty="0" smtClean="0"/>
              <a:t>的解调</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8</a:t>
            </a:fld>
            <a:endParaRPr lang="zh-CN" altLang="en-US"/>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598604"/>
            <a:ext cx="8160076" cy="3881437"/>
          </a:xfrm>
        </p:spPr>
      </p:pic>
      <p:sp>
        <p:nvSpPr>
          <p:cNvPr id="9" name="内容占位符 2"/>
          <p:cNvSpPr txBox="1">
            <a:spLocks/>
          </p:cNvSpPr>
          <p:nvPr/>
        </p:nvSpPr>
        <p:spPr>
          <a:xfrm>
            <a:off x="459038" y="1467432"/>
            <a:ext cx="8596668" cy="45335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smtClean="0"/>
              <a:t>MPSK</a:t>
            </a:r>
            <a:r>
              <a:rPr lang="zh-CN" altLang="en-US" dirty="0" smtClean="0"/>
              <a:t>的解调过程如图所示，我们将接收到的信号分别乘</a:t>
            </a:r>
            <a:r>
              <a:rPr lang="en-US" altLang="zh-CN" dirty="0" smtClean="0"/>
              <a:t>sin(3700π)</a:t>
            </a:r>
            <a:r>
              <a:rPr lang="zh-CN" altLang="en-US" dirty="0" smtClean="0"/>
              <a:t>与</a:t>
            </a:r>
            <a:r>
              <a:rPr lang="en-US" altLang="zh-CN" dirty="0" smtClean="0"/>
              <a:t>cos(3700π)</a:t>
            </a:r>
            <a:r>
              <a:rPr lang="zh-CN" altLang="en-US" dirty="0" smtClean="0"/>
              <a:t>分别得到</a:t>
            </a:r>
            <a:r>
              <a:rPr lang="en-US" altLang="zh-CN" dirty="0" smtClean="0"/>
              <a:t>I</a:t>
            </a:r>
            <a:r>
              <a:rPr lang="zh-CN" altLang="en-US" dirty="0" smtClean="0"/>
              <a:t>、</a:t>
            </a:r>
            <a:r>
              <a:rPr lang="en-US" altLang="zh-CN" dirty="0" smtClean="0"/>
              <a:t>Q</a:t>
            </a:r>
            <a:r>
              <a:rPr lang="zh-CN" altLang="en-US" dirty="0" smtClean="0"/>
              <a:t>两路，注意要对其进行</a:t>
            </a:r>
            <a:r>
              <a:rPr lang="en-US" altLang="zh-CN" dirty="0" smtClean="0"/>
              <a:t>2</a:t>
            </a:r>
            <a:r>
              <a:rPr lang="zh-CN" altLang="en-US" dirty="0" smtClean="0"/>
              <a:t>倍的幅度补偿，再通过匹配滤波器并进行采样便可以恢复出</a:t>
            </a:r>
            <a:r>
              <a:rPr lang="en-US" altLang="zh-CN" dirty="0" smtClean="0"/>
              <a:t>I</a:t>
            </a:r>
            <a:r>
              <a:rPr lang="zh-CN" altLang="en-US" dirty="0" smtClean="0"/>
              <a:t>、</a:t>
            </a:r>
            <a:r>
              <a:rPr lang="en-US" altLang="zh-CN" dirty="0" smtClean="0"/>
              <a:t>Q</a:t>
            </a:r>
            <a:r>
              <a:rPr lang="zh-CN" altLang="en-US" dirty="0" smtClean="0"/>
              <a:t>路的电平，得到</a:t>
            </a:r>
            <a:r>
              <a:rPr lang="en-US" altLang="zh-CN" dirty="0" err="1"/>
              <a:t>cosφ</a:t>
            </a:r>
            <a:r>
              <a:rPr lang="zh-CN" altLang="en-US" dirty="0"/>
              <a:t>与</a:t>
            </a:r>
            <a:r>
              <a:rPr lang="en-US" altLang="zh-CN" dirty="0" err="1" smtClean="0"/>
              <a:t>sinφ</a:t>
            </a:r>
            <a:r>
              <a:rPr lang="zh-CN" altLang="en-US" dirty="0" smtClean="0"/>
              <a:t>的值，从而和容易将相位以及发送的符号恢复出来。</a:t>
            </a:r>
            <a:endParaRPr lang="zh-CN" altLang="en-US" dirty="0"/>
          </a:p>
        </p:txBody>
      </p:sp>
    </p:spTree>
    <p:extLst>
      <p:ext uri="{BB962C8B-B14F-4D97-AF65-F5344CB8AC3E}">
        <p14:creationId xmlns:p14="http://schemas.microsoft.com/office/powerpoint/2010/main" val="624535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滤波器设计</a:t>
            </a:r>
            <a:endParaRPr lang="zh-CN" altLang="en-US" dirty="0"/>
          </a:p>
        </p:txBody>
      </p:sp>
      <p:sp>
        <p:nvSpPr>
          <p:cNvPr id="3" name="内容占位符 2"/>
          <p:cNvSpPr>
            <a:spLocks noGrp="1"/>
          </p:cNvSpPr>
          <p:nvPr>
            <p:ph idx="1"/>
          </p:nvPr>
        </p:nvSpPr>
        <p:spPr>
          <a:xfrm>
            <a:off x="677334" y="1507787"/>
            <a:ext cx="8972504" cy="4705227"/>
          </a:xfrm>
        </p:spPr>
        <p:txBody>
          <a:bodyPr>
            <a:normAutofit/>
          </a:bodyPr>
          <a:lstStyle/>
          <a:p>
            <a:pPr marL="0" indent="0">
              <a:buNone/>
            </a:pPr>
            <a:r>
              <a:rPr lang="zh-CN" altLang="en-US" dirty="0" smtClean="0"/>
              <a:t>    我们</a:t>
            </a:r>
            <a:r>
              <a:rPr lang="zh-CN" altLang="en-US" dirty="0"/>
              <a:t>需要设计一个</a:t>
            </a:r>
            <a:r>
              <a:rPr lang="en-US" altLang="zh-CN" dirty="0"/>
              <a:t>alpha=0.5</a:t>
            </a:r>
            <a:r>
              <a:rPr lang="zh-CN" altLang="en-US" dirty="0"/>
              <a:t>的根号升余弦滚降滤波器，以实现成型滤波与匹配滤波。由于根号升余弦滚降滤波器在时域上是无限长，我们需要对其进行截断。因此我们将其时域进行一定的延时，左侧在</a:t>
            </a:r>
            <a:r>
              <a:rPr lang="en-US" altLang="zh-CN" dirty="0"/>
              <a:t>0</a:t>
            </a:r>
            <a:r>
              <a:rPr lang="zh-CN" altLang="en-US" dirty="0"/>
              <a:t>处截断，右侧在对称的位置截断。经过这样处理，时域滤波器便成为了有限长且因果的，便于实现</a:t>
            </a:r>
            <a:r>
              <a:rPr lang="zh-CN" altLang="en-US" dirty="0" smtClean="0"/>
              <a:t>。</a:t>
            </a:r>
            <a:endParaRPr lang="en-US" altLang="zh-CN" dirty="0" smtClean="0"/>
          </a:p>
          <a:p>
            <a:pPr marL="0" indent="0">
              <a:buNone/>
            </a:pPr>
            <a:endParaRPr lang="en-US" altLang="zh-CN" dirty="0"/>
          </a:p>
          <a:p>
            <a:pPr marL="0" indent="0">
              <a:buNone/>
            </a:pPr>
            <a:r>
              <a:rPr lang="zh-CN" altLang="en-US" dirty="0" smtClean="0"/>
              <a:t>    此外</a:t>
            </a:r>
            <a:r>
              <a:rPr lang="zh-CN" altLang="en-US" dirty="0"/>
              <a:t>我们还需要选择滤波器的其他两个参数：每个符号的采样点数</a:t>
            </a:r>
            <a:r>
              <a:rPr lang="en-US" altLang="zh-CN" dirty="0"/>
              <a:t>rate</a:t>
            </a:r>
            <a:r>
              <a:rPr lang="zh-CN" altLang="en-US" dirty="0"/>
              <a:t>与采样频率</a:t>
            </a:r>
            <a:r>
              <a:rPr lang="en-US" altLang="zh-CN" dirty="0"/>
              <a:t>fs</a:t>
            </a:r>
            <a:r>
              <a:rPr lang="zh-CN" altLang="en-US" dirty="0"/>
              <a:t>。我们可以知道，符号传输速率</a:t>
            </a:r>
            <a:r>
              <a:rPr lang="en-US" altLang="zh-CN" dirty="0" err="1"/>
              <a:t>Rs</a:t>
            </a:r>
            <a:r>
              <a:rPr lang="en-US" altLang="zh-CN" dirty="0"/>
              <a:t>=fs/rate</a:t>
            </a:r>
            <a:r>
              <a:rPr lang="zh-CN" altLang="en-US" dirty="0"/>
              <a:t>。而根据升余弦滚降滤波器的性质，我们有</a:t>
            </a:r>
            <a:r>
              <a:rPr lang="en-US" altLang="zh-CN" dirty="0" err="1"/>
              <a:t>Rs</a:t>
            </a:r>
            <a:r>
              <a:rPr lang="en-US" altLang="zh-CN" dirty="0"/>
              <a:t>=2W/(1+α)</a:t>
            </a:r>
            <a:r>
              <a:rPr lang="zh-CN" altLang="en-US" dirty="0"/>
              <a:t>，其中</a:t>
            </a:r>
            <a:r>
              <a:rPr lang="en-US" altLang="zh-CN" dirty="0"/>
              <a:t>W</a:t>
            </a:r>
            <a:r>
              <a:rPr lang="zh-CN" altLang="en-US" dirty="0"/>
              <a:t>已经给出了限制，需要不</a:t>
            </a:r>
            <a:r>
              <a:rPr lang="zh-CN" altLang="en-US" dirty="0" smtClean="0"/>
              <a:t>超过</a:t>
            </a:r>
            <a:endParaRPr lang="en-US" altLang="zh-CN" dirty="0"/>
          </a:p>
          <a:p>
            <a:pPr marL="0" indent="0">
              <a:buNone/>
            </a:pPr>
            <a:r>
              <a:rPr lang="en-US" altLang="zh-CN" dirty="0" smtClean="0"/>
              <a:t>   </a:t>
            </a:r>
            <a:r>
              <a:rPr lang="en-US" altLang="zh-CN" dirty="0"/>
              <a:t>(3400-300)/2=1550Hz,</a:t>
            </a:r>
            <a:r>
              <a:rPr lang="zh-CN" altLang="en-US" dirty="0"/>
              <a:t>因此</a:t>
            </a:r>
            <a:r>
              <a:rPr lang="en-US" altLang="zh-CN" dirty="0" err="1"/>
              <a:t>Rs</a:t>
            </a:r>
            <a:r>
              <a:rPr lang="zh-CN" altLang="en-US" dirty="0"/>
              <a:t>≤</a:t>
            </a:r>
            <a:r>
              <a:rPr lang="en-US" altLang="zh-CN" dirty="0"/>
              <a:t>6800/3 </a:t>
            </a:r>
            <a:r>
              <a:rPr lang="en-US" altLang="zh-CN" dirty="0" err="1"/>
              <a:t>sym</a:t>
            </a:r>
            <a:r>
              <a:rPr lang="en-US" altLang="zh-CN" dirty="0"/>
              <a:t>/s</a:t>
            </a:r>
            <a:r>
              <a:rPr lang="zh-CN" altLang="en-US" dirty="0"/>
              <a:t>。同时我们对于传输时间也有要求，</a:t>
            </a:r>
            <a:r>
              <a:rPr lang="zh-CN" altLang="en-US" dirty="0" smtClean="0"/>
              <a:t>我    们</a:t>
            </a:r>
            <a:r>
              <a:rPr lang="zh-CN" altLang="en-US" dirty="0"/>
              <a:t>需要再</a:t>
            </a:r>
            <a:r>
              <a:rPr lang="en-US" altLang="zh-CN" dirty="0"/>
              <a:t>5s</a:t>
            </a:r>
            <a:r>
              <a:rPr lang="zh-CN" altLang="en-US" dirty="0"/>
              <a:t>的时间内传输</a:t>
            </a:r>
            <a:r>
              <a:rPr lang="en-US" altLang="zh-CN" dirty="0"/>
              <a:t>1024×8/2</a:t>
            </a:r>
            <a:r>
              <a:rPr lang="zh-CN" altLang="en-US" dirty="0"/>
              <a:t>个符号，因此</a:t>
            </a:r>
            <a:r>
              <a:rPr lang="en-US" altLang="zh-CN" dirty="0" err="1"/>
              <a:t>Rs</a:t>
            </a:r>
            <a:r>
              <a:rPr lang="zh-CN" altLang="en-US" dirty="0"/>
              <a:t>≥</a:t>
            </a:r>
            <a:r>
              <a:rPr lang="en-US" altLang="zh-CN" dirty="0"/>
              <a:t>4096/5</a:t>
            </a:r>
            <a:r>
              <a:rPr lang="zh-CN" altLang="en-US" dirty="0"/>
              <a:t>。由此我们得出</a:t>
            </a:r>
            <a:r>
              <a:rPr lang="zh-CN" altLang="en-US" dirty="0" smtClean="0"/>
              <a:t>了</a:t>
            </a:r>
            <a:endParaRPr lang="en-US" altLang="zh-CN" dirty="0" smtClean="0"/>
          </a:p>
          <a:p>
            <a:pPr marL="0" indent="0">
              <a:buNone/>
            </a:pPr>
            <a:r>
              <a:rPr lang="en-US" altLang="zh-CN" dirty="0" smtClean="0"/>
              <a:t>819.2</a:t>
            </a:r>
            <a:r>
              <a:rPr lang="zh-CN" altLang="en-US" dirty="0" smtClean="0"/>
              <a:t>≤</a:t>
            </a:r>
            <a:r>
              <a:rPr lang="en-US" altLang="zh-CN" dirty="0" err="1" smtClean="0"/>
              <a:t>Rs</a:t>
            </a:r>
            <a:r>
              <a:rPr lang="zh-CN" altLang="en-US" dirty="0"/>
              <a:t>≤ </a:t>
            </a:r>
            <a:r>
              <a:rPr lang="en-US" altLang="zh-CN" dirty="0"/>
              <a:t>2266. 7</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9</a:t>
            </a:fld>
            <a:endParaRPr lang="zh-CN" altLang="en-US"/>
          </a:p>
        </p:txBody>
      </p:sp>
    </p:spTree>
    <p:extLst>
      <p:ext uri="{BB962C8B-B14F-4D97-AF65-F5344CB8AC3E}">
        <p14:creationId xmlns:p14="http://schemas.microsoft.com/office/powerpoint/2010/main" val="233791690"/>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873</TotalTime>
  <Words>3254</Words>
  <Application>Microsoft Office PowerPoint</Application>
  <PresentationFormat>宽屏</PresentationFormat>
  <Paragraphs>252</Paragraphs>
  <Slides>42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42</vt:i4>
      </vt:variant>
    </vt:vector>
  </HeadingPairs>
  <TitlesOfParts>
    <vt:vector size="49" baseType="lpstr">
      <vt:lpstr>等线</vt:lpstr>
      <vt:lpstr>方正姚体</vt:lpstr>
      <vt:lpstr>华文新魏</vt:lpstr>
      <vt:lpstr>Arial</vt:lpstr>
      <vt:lpstr>Trebuchet MS</vt:lpstr>
      <vt:lpstr>Wingdings 3</vt:lpstr>
      <vt:lpstr>平面</vt:lpstr>
      <vt:lpstr>第二次编程实验展示</vt:lpstr>
      <vt:lpstr>PowerPoint 演示文稿</vt:lpstr>
      <vt:lpstr>总体流程图</vt:lpstr>
      <vt:lpstr>一、调制与信道传输</vt:lpstr>
      <vt:lpstr>一、调制与信道传输</vt:lpstr>
      <vt:lpstr>比特到符号映射</vt:lpstr>
      <vt:lpstr>MPSK的调制</vt:lpstr>
      <vt:lpstr>MPSK的解调</vt:lpstr>
      <vt:lpstr>滤波器设计</vt:lpstr>
      <vt:lpstr>滤波器设计</vt:lpstr>
      <vt:lpstr>发射波形及功率谱</vt:lpstr>
      <vt:lpstr>接受波形及功率谱</vt:lpstr>
      <vt:lpstr>匹配滤波</vt:lpstr>
      <vt:lpstr>卷积码</vt:lpstr>
      <vt:lpstr>卷积码情况下的发射/接收波形和功率谱密度</vt:lpstr>
      <vt:lpstr>统计误比特率与Eb/n0关系</vt:lpstr>
      <vt:lpstr>二、RSA算法实现</vt:lpstr>
      <vt:lpstr>RSA算法</vt:lpstr>
      <vt:lpstr>RSA算法</vt:lpstr>
      <vt:lpstr>RSA算法</vt:lpstr>
      <vt:lpstr>RSA算法</vt:lpstr>
      <vt:lpstr>RSA算法</vt:lpstr>
      <vt:lpstr>RSA算法</vt:lpstr>
      <vt:lpstr>RSA算法</vt:lpstr>
      <vt:lpstr>RSA算法</vt:lpstr>
      <vt:lpstr>RSA算法</vt:lpstr>
      <vt:lpstr>RSA算法</vt:lpstr>
      <vt:lpstr>三、DES算法实现</vt:lpstr>
      <vt:lpstr>PowerPoint 演示文稿</vt:lpstr>
      <vt:lpstr>PowerPoint 演示文稿</vt:lpstr>
      <vt:lpstr>PowerPoint 演示文稿</vt:lpstr>
      <vt:lpstr>PowerPoint 演示文稿</vt:lpstr>
      <vt:lpstr>PowerPoint 演示文稿</vt:lpstr>
      <vt:lpstr>四、AES算法实现</vt:lpstr>
      <vt:lpstr>AES简介</vt:lpstr>
      <vt:lpstr>AES基本结构</vt:lpstr>
      <vt:lpstr>AES的轮函数</vt:lpstr>
      <vt:lpstr>GF(2^8)上运算实现</vt:lpstr>
      <vt:lpstr>S盒构造</vt:lpstr>
      <vt:lpstr>扩展密钥构造</vt:lpstr>
      <vt:lpstr>五、联调与分析</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第二次编程实验展示</dc:title>
  <dc:creator>zeng rui</dc:creator>
  <cp:lastModifiedBy>wangc</cp:lastModifiedBy>
  <cp:revision>104</cp:revision>
  <dcterms:created xsi:type="dcterms:W3CDTF">2019-11-19T15:45:16Z</dcterms:created>
  <dcterms:modified xsi:type="dcterms:W3CDTF">2019-12-01T10:27:59Z</dcterms:modified>
</cp:coreProperties>
</file>