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3"/>
  </p:notesMasterIdLst>
  <p:sldIdLst>
    <p:sldId id="256" r:id="rId2"/>
    <p:sldId id="268" r:id="rId3"/>
    <p:sldId id="275" r:id="rId4"/>
    <p:sldId id="269" r:id="rId5"/>
    <p:sldId id="270" r:id="rId6"/>
    <p:sldId id="258" r:id="rId7"/>
    <p:sldId id="257" r:id="rId8"/>
    <p:sldId id="259" r:id="rId9"/>
    <p:sldId id="260" r:id="rId10"/>
    <p:sldId id="261" r:id="rId11"/>
    <p:sldId id="266" r:id="rId12"/>
    <p:sldId id="267" r:id="rId13"/>
    <p:sldId id="262" r:id="rId14"/>
    <p:sldId id="263" r:id="rId15"/>
    <p:sldId id="264" r:id="rId16"/>
    <p:sldId id="265" r:id="rId17"/>
    <p:sldId id="273" r:id="rId18"/>
    <p:sldId id="281" r:id="rId19"/>
    <p:sldId id="271" r:id="rId20"/>
    <p:sldId id="278" r:id="rId21"/>
    <p:sldId id="280" r:id="rId22"/>
    <p:sldId id="279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77" r:id="rId31"/>
    <p:sldId id="27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B99F0F-43BE-487F-B4DF-1008F3E735D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F2B02B7-B9A4-4F04-970B-301FA3F6057C}">
      <dgm:prSet phldrT="[文本]"/>
      <dgm:spPr/>
      <dgm:t>
        <a:bodyPr/>
        <a:lstStyle/>
        <a:p>
          <a:r>
            <a:rPr lang="zh-CN" altLang="en-US" dirty="0"/>
            <a:t>一、调制与信道传输</a:t>
          </a:r>
          <a:r>
            <a:rPr lang="en-US" altLang="zh-CN" dirty="0"/>
            <a:t>:</a:t>
          </a:r>
          <a:r>
            <a:rPr lang="zh-CN" altLang="en-US" dirty="0"/>
            <a:t>王传瑞</a:t>
          </a:r>
        </a:p>
      </dgm:t>
    </dgm:pt>
    <dgm:pt modelId="{35B80775-01CF-48B6-9E51-5587605E307D}" type="parTrans" cxnId="{4563D2A0-92FD-40E5-93C9-26B621D53341}">
      <dgm:prSet/>
      <dgm:spPr/>
      <dgm:t>
        <a:bodyPr/>
        <a:lstStyle/>
        <a:p>
          <a:endParaRPr lang="zh-CN" altLang="en-US"/>
        </a:p>
      </dgm:t>
    </dgm:pt>
    <dgm:pt modelId="{7A17C8DB-F5C2-47B8-BFF5-2BF70AA7C56A}" type="sibTrans" cxnId="{4563D2A0-92FD-40E5-93C9-26B621D53341}">
      <dgm:prSet/>
      <dgm:spPr/>
      <dgm:t>
        <a:bodyPr/>
        <a:lstStyle/>
        <a:p>
          <a:endParaRPr lang="zh-CN" altLang="en-US"/>
        </a:p>
      </dgm:t>
    </dgm:pt>
    <dgm:pt modelId="{E7670E26-F6EE-458D-B466-52C8E5E81CDA}">
      <dgm:prSet phldrT="[文本]"/>
      <dgm:spPr/>
      <dgm:t>
        <a:bodyPr/>
        <a:lstStyle/>
        <a:p>
          <a:r>
            <a:rPr lang="zh-CN" altLang="en-US" dirty="0"/>
            <a:t>二、</a:t>
          </a:r>
          <a:r>
            <a:rPr lang="en-US" altLang="zh-CN" dirty="0"/>
            <a:t>RSA</a:t>
          </a:r>
          <a:r>
            <a:rPr lang="zh-CN" altLang="en-US" dirty="0"/>
            <a:t>加密算法</a:t>
          </a:r>
          <a:r>
            <a:rPr lang="en-US" altLang="zh-CN" dirty="0"/>
            <a:t>:</a:t>
          </a:r>
          <a:r>
            <a:rPr lang="zh-CN" altLang="en-US" dirty="0"/>
            <a:t>曾睿</a:t>
          </a:r>
        </a:p>
      </dgm:t>
    </dgm:pt>
    <dgm:pt modelId="{3703529C-F607-407E-9FCB-8900D331FF03}" type="parTrans" cxnId="{F3A6FC6E-4E7F-48B5-8FD0-024482D181F8}">
      <dgm:prSet/>
      <dgm:spPr/>
      <dgm:t>
        <a:bodyPr/>
        <a:lstStyle/>
        <a:p>
          <a:endParaRPr lang="zh-CN" altLang="en-US"/>
        </a:p>
      </dgm:t>
    </dgm:pt>
    <dgm:pt modelId="{2F624BB6-8808-48E3-8B90-F263B4BE183C}" type="sibTrans" cxnId="{F3A6FC6E-4E7F-48B5-8FD0-024482D181F8}">
      <dgm:prSet/>
      <dgm:spPr/>
      <dgm:t>
        <a:bodyPr/>
        <a:lstStyle/>
        <a:p>
          <a:endParaRPr lang="zh-CN" altLang="en-US"/>
        </a:p>
      </dgm:t>
    </dgm:pt>
    <dgm:pt modelId="{77438846-E362-4A72-A2C7-7890F6543E07}">
      <dgm:prSet phldrT="[文本]"/>
      <dgm:spPr/>
      <dgm:t>
        <a:bodyPr/>
        <a:lstStyle/>
        <a:p>
          <a:r>
            <a:rPr lang="zh-CN" altLang="en-US" dirty="0"/>
            <a:t>四、</a:t>
          </a:r>
          <a:r>
            <a:rPr lang="en-US" altLang="zh-CN" dirty="0"/>
            <a:t>AES</a:t>
          </a:r>
          <a:r>
            <a:rPr lang="zh-CN" altLang="en-US" dirty="0"/>
            <a:t>加密算法</a:t>
          </a:r>
          <a:r>
            <a:rPr lang="en-US" altLang="zh-CN" dirty="0"/>
            <a:t>:</a:t>
          </a:r>
          <a:r>
            <a:rPr lang="zh-CN" altLang="en-US" dirty="0"/>
            <a:t>雷城乐阳</a:t>
          </a:r>
        </a:p>
      </dgm:t>
    </dgm:pt>
    <dgm:pt modelId="{1CEE980B-D5EB-42B9-9D31-B7A5F3D6E344}" type="parTrans" cxnId="{7139AE6B-E757-4D4E-8D54-683E61C1B49F}">
      <dgm:prSet/>
      <dgm:spPr/>
      <dgm:t>
        <a:bodyPr/>
        <a:lstStyle/>
        <a:p>
          <a:endParaRPr lang="zh-CN" altLang="en-US"/>
        </a:p>
      </dgm:t>
    </dgm:pt>
    <dgm:pt modelId="{4A186ED8-C89D-439F-A79F-9A0C8E1A2736}" type="sibTrans" cxnId="{7139AE6B-E757-4D4E-8D54-683E61C1B49F}">
      <dgm:prSet/>
      <dgm:spPr/>
      <dgm:t>
        <a:bodyPr/>
        <a:lstStyle/>
        <a:p>
          <a:endParaRPr lang="zh-CN" altLang="en-US"/>
        </a:p>
      </dgm:t>
    </dgm:pt>
    <dgm:pt modelId="{7CA92D09-4451-43C0-8475-700FFB6173BA}">
      <dgm:prSet phldrT="[文本]"/>
      <dgm:spPr/>
      <dgm:t>
        <a:bodyPr/>
        <a:lstStyle/>
        <a:p>
          <a:r>
            <a:rPr lang="zh-CN" altLang="en-US" dirty="0"/>
            <a:t>三、</a:t>
          </a:r>
          <a:r>
            <a:rPr lang="en-US" altLang="zh-CN" dirty="0"/>
            <a:t>DES</a:t>
          </a:r>
          <a:r>
            <a:rPr lang="zh-CN" altLang="en-US" dirty="0"/>
            <a:t>加密算法</a:t>
          </a:r>
          <a:r>
            <a:rPr lang="en-US" altLang="zh-CN" dirty="0"/>
            <a:t>:</a:t>
          </a:r>
          <a:r>
            <a:rPr lang="zh-CN" altLang="en-US" dirty="0"/>
            <a:t>辜俊皓</a:t>
          </a:r>
        </a:p>
      </dgm:t>
    </dgm:pt>
    <dgm:pt modelId="{AFFE7DB2-79B3-4F9F-9CEC-6C8EC38CAF90}" type="parTrans" cxnId="{5401F3E7-DE89-4FDB-A697-C5E01C17794F}">
      <dgm:prSet/>
      <dgm:spPr/>
      <dgm:t>
        <a:bodyPr/>
        <a:lstStyle/>
        <a:p>
          <a:endParaRPr lang="zh-CN" altLang="en-US"/>
        </a:p>
      </dgm:t>
    </dgm:pt>
    <dgm:pt modelId="{CBF4276D-C359-476D-9C7D-3E165C962881}" type="sibTrans" cxnId="{5401F3E7-DE89-4FDB-A697-C5E01C17794F}">
      <dgm:prSet/>
      <dgm:spPr/>
      <dgm:t>
        <a:bodyPr/>
        <a:lstStyle/>
        <a:p>
          <a:endParaRPr lang="zh-CN" altLang="en-US"/>
        </a:p>
      </dgm:t>
    </dgm:pt>
    <dgm:pt modelId="{1E3CBFC1-3A25-476B-AD87-6E7F270D9974}">
      <dgm:prSet phldrT="[文本]"/>
      <dgm:spPr/>
      <dgm:t>
        <a:bodyPr/>
        <a:lstStyle/>
        <a:p>
          <a:r>
            <a:rPr lang="zh-CN" altLang="en-US" dirty="0"/>
            <a:t>五、联调与分析</a:t>
          </a:r>
        </a:p>
      </dgm:t>
    </dgm:pt>
    <dgm:pt modelId="{BBEA3F80-E8FB-468B-A623-4C89A6574F82}" type="parTrans" cxnId="{F168FD9E-9A57-4B17-86A9-87724125C8FC}">
      <dgm:prSet/>
      <dgm:spPr/>
      <dgm:t>
        <a:bodyPr/>
        <a:lstStyle/>
        <a:p>
          <a:endParaRPr lang="zh-CN" altLang="en-US"/>
        </a:p>
      </dgm:t>
    </dgm:pt>
    <dgm:pt modelId="{B77D9864-5538-4A72-BDE5-6542190AFD89}" type="sibTrans" cxnId="{F168FD9E-9A57-4B17-86A9-87724125C8FC}">
      <dgm:prSet/>
      <dgm:spPr/>
      <dgm:t>
        <a:bodyPr/>
        <a:lstStyle/>
        <a:p>
          <a:endParaRPr lang="zh-CN" altLang="en-US"/>
        </a:p>
      </dgm:t>
    </dgm:pt>
    <dgm:pt modelId="{3811FFE3-64FF-46FA-A511-34E2044D7180}" type="pres">
      <dgm:prSet presAssocID="{C8B99F0F-43BE-487F-B4DF-1008F3E735DD}" presName="Name0" presStyleCnt="0">
        <dgm:presLayoutVars>
          <dgm:chMax val="7"/>
          <dgm:chPref val="7"/>
          <dgm:dir/>
        </dgm:presLayoutVars>
      </dgm:prSet>
      <dgm:spPr/>
    </dgm:pt>
    <dgm:pt modelId="{03B61ECC-EEB9-4DE9-8C25-D0D15FE845F9}" type="pres">
      <dgm:prSet presAssocID="{C8B99F0F-43BE-487F-B4DF-1008F3E735DD}" presName="Name1" presStyleCnt="0"/>
      <dgm:spPr/>
    </dgm:pt>
    <dgm:pt modelId="{530D58DF-084E-414A-AFAC-625DCD6C8BFA}" type="pres">
      <dgm:prSet presAssocID="{C8B99F0F-43BE-487F-B4DF-1008F3E735DD}" presName="cycle" presStyleCnt="0"/>
      <dgm:spPr/>
    </dgm:pt>
    <dgm:pt modelId="{024569E8-C529-4215-97D5-951D64320356}" type="pres">
      <dgm:prSet presAssocID="{C8B99F0F-43BE-487F-B4DF-1008F3E735DD}" presName="srcNode" presStyleLbl="node1" presStyleIdx="0" presStyleCnt="5"/>
      <dgm:spPr/>
    </dgm:pt>
    <dgm:pt modelId="{1F04467C-D110-4262-AC39-036DF920FCA3}" type="pres">
      <dgm:prSet presAssocID="{C8B99F0F-43BE-487F-B4DF-1008F3E735DD}" presName="conn" presStyleLbl="parChTrans1D2" presStyleIdx="0" presStyleCnt="1"/>
      <dgm:spPr/>
    </dgm:pt>
    <dgm:pt modelId="{35A57891-67B1-40A1-9B96-DBC5B615563B}" type="pres">
      <dgm:prSet presAssocID="{C8B99F0F-43BE-487F-B4DF-1008F3E735DD}" presName="extraNode" presStyleLbl="node1" presStyleIdx="0" presStyleCnt="5"/>
      <dgm:spPr/>
    </dgm:pt>
    <dgm:pt modelId="{F4714A0E-975E-4C4A-B968-6D75F1D9C0BF}" type="pres">
      <dgm:prSet presAssocID="{C8B99F0F-43BE-487F-B4DF-1008F3E735DD}" presName="dstNode" presStyleLbl="node1" presStyleIdx="0" presStyleCnt="5"/>
      <dgm:spPr/>
    </dgm:pt>
    <dgm:pt modelId="{05B12D7E-7EFF-4528-A1A4-1AE748BE3A83}" type="pres">
      <dgm:prSet presAssocID="{2F2B02B7-B9A4-4F04-970B-301FA3F6057C}" presName="text_1" presStyleLbl="node1" presStyleIdx="0" presStyleCnt="5">
        <dgm:presLayoutVars>
          <dgm:bulletEnabled val="1"/>
        </dgm:presLayoutVars>
      </dgm:prSet>
      <dgm:spPr/>
    </dgm:pt>
    <dgm:pt modelId="{FA58CFF6-F379-429E-B806-B4EAFD5C0E06}" type="pres">
      <dgm:prSet presAssocID="{2F2B02B7-B9A4-4F04-970B-301FA3F6057C}" presName="accent_1" presStyleCnt="0"/>
      <dgm:spPr/>
    </dgm:pt>
    <dgm:pt modelId="{D7C7767C-E606-43C7-A57D-61E3FD9BAB79}" type="pres">
      <dgm:prSet presAssocID="{2F2B02B7-B9A4-4F04-970B-301FA3F6057C}" presName="accentRepeatNode" presStyleLbl="solidFgAcc1" presStyleIdx="0" presStyleCnt="5"/>
      <dgm:spPr/>
    </dgm:pt>
    <dgm:pt modelId="{0376AE73-522B-4590-BF99-814B98A789BC}" type="pres">
      <dgm:prSet presAssocID="{E7670E26-F6EE-458D-B466-52C8E5E81CDA}" presName="text_2" presStyleLbl="node1" presStyleIdx="1" presStyleCnt="5">
        <dgm:presLayoutVars>
          <dgm:bulletEnabled val="1"/>
        </dgm:presLayoutVars>
      </dgm:prSet>
      <dgm:spPr/>
    </dgm:pt>
    <dgm:pt modelId="{3116A14A-6A9D-41A4-B6C7-02A53874BA3F}" type="pres">
      <dgm:prSet presAssocID="{E7670E26-F6EE-458D-B466-52C8E5E81CDA}" presName="accent_2" presStyleCnt="0"/>
      <dgm:spPr/>
    </dgm:pt>
    <dgm:pt modelId="{6377B5DB-3CB4-47C7-82E2-802CFE1C1106}" type="pres">
      <dgm:prSet presAssocID="{E7670E26-F6EE-458D-B466-52C8E5E81CDA}" presName="accentRepeatNode" presStyleLbl="solidFgAcc1" presStyleIdx="1" presStyleCnt="5"/>
      <dgm:spPr/>
    </dgm:pt>
    <dgm:pt modelId="{196E261F-2B92-45C3-A8A5-30A8650670E5}" type="pres">
      <dgm:prSet presAssocID="{7CA92D09-4451-43C0-8475-700FFB6173BA}" presName="text_3" presStyleLbl="node1" presStyleIdx="2" presStyleCnt="5">
        <dgm:presLayoutVars>
          <dgm:bulletEnabled val="1"/>
        </dgm:presLayoutVars>
      </dgm:prSet>
      <dgm:spPr/>
    </dgm:pt>
    <dgm:pt modelId="{BAAD6B85-A8CB-4968-9BEA-12D4E82C7C3C}" type="pres">
      <dgm:prSet presAssocID="{7CA92D09-4451-43C0-8475-700FFB6173BA}" presName="accent_3" presStyleCnt="0"/>
      <dgm:spPr/>
    </dgm:pt>
    <dgm:pt modelId="{EDEEABAD-F777-4F03-9FB3-DC98554464BA}" type="pres">
      <dgm:prSet presAssocID="{7CA92D09-4451-43C0-8475-700FFB6173BA}" presName="accentRepeatNode" presStyleLbl="solidFgAcc1" presStyleIdx="2" presStyleCnt="5"/>
      <dgm:spPr/>
    </dgm:pt>
    <dgm:pt modelId="{868027F8-B51E-4892-AC75-6102288B82B4}" type="pres">
      <dgm:prSet presAssocID="{77438846-E362-4A72-A2C7-7890F6543E07}" presName="text_4" presStyleLbl="node1" presStyleIdx="3" presStyleCnt="5">
        <dgm:presLayoutVars>
          <dgm:bulletEnabled val="1"/>
        </dgm:presLayoutVars>
      </dgm:prSet>
      <dgm:spPr/>
    </dgm:pt>
    <dgm:pt modelId="{E61E9F88-823A-4CBF-857E-C73E7E7CA901}" type="pres">
      <dgm:prSet presAssocID="{77438846-E362-4A72-A2C7-7890F6543E07}" presName="accent_4" presStyleCnt="0"/>
      <dgm:spPr/>
    </dgm:pt>
    <dgm:pt modelId="{006A76F4-30A7-4394-9F5F-00AB4924B28D}" type="pres">
      <dgm:prSet presAssocID="{77438846-E362-4A72-A2C7-7890F6543E07}" presName="accentRepeatNode" presStyleLbl="solidFgAcc1" presStyleIdx="3" presStyleCnt="5"/>
      <dgm:spPr/>
    </dgm:pt>
    <dgm:pt modelId="{DB0D0782-48F0-42D7-B5DE-BA93639BCF5E}" type="pres">
      <dgm:prSet presAssocID="{1E3CBFC1-3A25-476B-AD87-6E7F270D9974}" presName="text_5" presStyleLbl="node1" presStyleIdx="4" presStyleCnt="5">
        <dgm:presLayoutVars>
          <dgm:bulletEnabled val="1"/>
        </dgm:presLayoutVars>
      </dgm:prSet>
      <dgm:spPr/>
    </dgm:pt>
    <dgm:pt modelId="{B36F189B-00EA-4044-BFB2-89ADA9B7D924}" type="pres">
      <dgm:prSet presAssocID="{1E3CBFC1-3A25-476B-AD87-6E7F270D9974}" presName="accent_5" presStyleCnt="0"/>
      <dgm:spPr/>
    </dgm:pt>
    <dgm:pt modelId="{4EAF751D-A68E-436E-854C-D85F338372F4}" type="pres">
      <dgm:prSet presAssocID="{1E3CBFC1-3A25-476B-AD87-6E7F270D9974}" presName="accentRepeatNode" presStyleLbl="solidFgAcc1" presStyleIdx="4" presStyleCnt="5"/>
      <dgm:spPr/>
    </dgm:pt>
  </dgm:ptLst>
  <dgm:cxnLst>
    <dgm:cxn modelId="{872AA007-59A7-4338-BD2C-D2EB253CBB50}" type="presOf" srcId="{2F2B02B7-B9A4-4F04-970B-301FA3F6057C}" destId="{05B12D7E-7EFF-4528-A1A4-1AE748BE3A83}" srcOrd="0" destOrd="0" presId="urn:microsoft.com/office/officeart/2008/layout/VerticalCurvedList"/>
    <dgm:cxn modelId="{D7B02E0F-0C23-48EF-BC03-06736B9C046E}" type="presOf" srcId="{E7670E26-F6EE-458D-B466-52C8E5E81CDA}" destId="{0376AE73-522B-4590-BF99-814B98A789BC}" srcOrd="0" destOrd="0" presId="urn:microsoft.com/office/officeart/2008/layout/VerticalCurvedList"/>
    <dgm:cxn modelId="{AA637021-4880-45D9-81D3-E6B651CC1F67}" type="presOf" srcId="{7CA92D09-4451-43C0-8475-700FFB6173BA}" destId="{196E261F-2B92-45C3-A8A5-30A8650670E5}" srcOrd="0" destOrd="0" presId="urn:microsoft.com/office/officeart/2008/layout/VerticalCurvedList"/>
    <dgm:cxn modelId="{D656433E-2867-46AF-892E-98DC90A91B2E}" type="presOf" srcId="{C8B99F0F-43BE-487F-B4DF-1008F3E735DD}" destId="{3811FFE3-64FF-46FA-A511-34E2044D7180}" srcOrd="0" destOrd="0" presId="urn:microsoft.com/office/officeart/2008/layout/VerticalCurvedList"/>
    <dgm:cxn modelId="{B1CD0F5E-EDC7-494E-BB43-A46A39986968}" type="presOf" srcId="{7A17C8DB-F5C2-47B8-BFF5-2BF70AA7C56A}" destId="{1F04467C-D110-4262-AC39-036DF920FCA3}" srcOrd="0" destOrd="0" presId="urn:microsoft.com/office/officeart/2008/layout/VerticalCurvedList"/>
    <dgm:cxn modelId="{7139AE6B-E757-4D4E-8D54-683E61C1B49F}" srcId="{C8B99F0F-43BE-487F-B4DF-1008F3E735DD}" destId="{77438846-E362-4A72-A2C7-7890F6543E07}" srcOrd="3" destOrd="0" parTransId="{1CEE980B-D5EB-42B9-9D31-B7A5F3D6E344}" sibTransId="{4A186ED8-C89D-439F-A79F-9A0C8E1A2736}"/>
    <dgm:cxn modelId="{F3A6FC6E-4E7F-48B5-8FD0-024482D181F8}" srcId="{C8B99F0F-43BE-487F-B4DF-1008F3E735DD}" destId="{E7670E26-F6EE-458D-B466-52C8E5E81CDA}" srcOrd="1" destOrd="0" parTransId="{3703529C-F607-407E-9FCB-8900D331FF03}" sibTransId="{2F624BB6-8808-48E3-8B90-F263B4BE183C}"/>
    <dgm:cxn modelId="{43A85851-630A-412D-9B38-A6252C8028FF}" type="presOf" srcId="{1E3CBFC1-3A25-476B-AD87-6E7F270D9974}" destId="{DB0D0782-48F0-42D7-B5DE-BA93639BCF5E}" srcOrd="0" destOrd="0" presId="urn:microsoft.com/office/officeart/2008/layout/VerticalCurvedList"/>
    <dgm:cxn modelId="{D7126358-19DD-467C-84A8-0E248EEB18A6}" type="presOf" srcId="{77438846-E362-4A72-A2C7-7890F6543E07}" destId="{868027F8-B51E-4892-AC75-6102288B82B4}" srcOrd="0" destOrd="0" presId="urn:microsoft.com/office/officeart/2008/layout/VerticalCurvedList"/>
    <dgm:cxn modelId="{F168FD9E-9A57-4B17-86A9-87724125C8FC}" srcId="{C8B99F0F-43BE-487F-B4DF-1008F3E735DD}" destId="{1E3CBFC1-3A25-476B-AD87-6E7F270D9974}" srcOrd="4" destOrd="0" parTransId="{BBEA3F80-E8FB-468B-A623-4C89A6574F82}" sibTransId="{B77D9864-5538-4A72-BDE5-6542190AFD89}"/>
    <dgm:cxn modelId="{4563D2A0-92FD-40E5-93C9-26B621D53341}" srcId="{C8B99F0F-43BE-487F-B4DF-1008F3E735DD}" destId="{2F2B02B7-B9A4-4F04-970B-301FA3F6057C}" srcOrd="0" destOrd="0" parTransId="{35B80775-01CF-48B6-9E51-5587605E307D}" sibTransId="{7A17C8DB-F5C2-47B8-BFF5-2BF70AA7C56A}"/>
    <dgm:cxn modelId="{5401F3E7-DE89-4FDB-A697-C5E01C17794F}" srcId="{C8B99F0F-43BE-487F-B4DF-1008F3E735DD}" destId="{7CA92D09-4451-43C0-8475-700FFB6173BA}" srcOrd="2" destOrd="0" parTransId="{AFFE7DB2-79B3-4F9F-9CEC-6C8EC38CAF90}" sibTransId="{CBF4276D-C359-476D-9C7D-3E165C962881}"/>
    <dgm:cxn modelId="{D1831AAC-50AF-4BF5-886E-E97A780787EC}" type="presParOf" srcId="{3811FFE3-64FF-46FA-A511-34E2044D7180}" destId="{03B61ECC-EEB9-4DE9-8C25-D0D15FE845F9}" srcOrd="0" destOrd="0" presId="urn:microsoft.com/office/officeart/2008/layout/VerticalCurvedList"/>
    <dgm:cxn modelId="{A467E3B8-2854-4BD5-BAC4-5062D85A162A}" type="presParOf" srcId="{03B61ECC-EEB9-4DE9-8C25-D0D15FE845F9}" destId="{530D58DF-084E-414A-AFAC-625DCD6C8BFA}" srcOrd="0" destOrd="0" presId="urn:microsoft.com/office/officeart/2008/layout/VerticalCurvedList"/>
    <dgm:cxn modelId="{2770EE98-926F-492F-B5A9-DD4E08A8E517}" type="presParOf" srcId="{530D58DF-084E-414A-AFAC-625DCD6C8BFA}" destId="{024569E8-C529-4215-97D5-951D64320356}" srcOrd="0" destOrd="0" presId="urn:microsoft.com/office/officeart/2008/layout/VerticalCurvedList"/>
    <dgm:cxn modelId="{DB17731B-9053-4D04-A520-8D6A0A2043CA}" type="presParOf" srcId="{530D58DF-084E-414A-AFAC-625DCD6C8BFA}" destId="{1F04467C-D110-4262-AC39-036DF920FCA3}" srcOrd="1" destOrd="0" presId="urn:microsoft.com/office/officeart/2008/layout/VerticalCurvedList"/>
    <dgm:cxn modelId="{B9FCF548-9B25-43FC-AE78-9483237F4E31}" type="presParOf" srcId="{530D58DF-084E-414A-AFAC-625DCD6C8BFA}" destId="{35A57891-67B1-40A1-9B96-DBC5B615563B}" srcOrd="2" destOrd="0" presId="urn:microsoft.com/office/officeart/2008/layout/VerticalCurvedList"/>
    <dgm:cxn modelId="{E723CF2F-5954-4532-AEA7-D4C03AD52901}" type="presParOf" srcId="{530D58DF-084E-414A-AFAC-625DCD6C8BFA}" destId="{F4714A0E-975E-4C4A-B968-6D75F1D9C0BF}" srcOrd="3" destOrd="0" presId="urn:microsoft.com/office/officeart/2008/layout/VerticalCurvedList"/>
    <dgm:cxn modelId="{8D282A06-CDE9-4C70-B312-A0AD5C988AAF}" type="presParOf" srcId="{03B61ECC-EEB9-4DE9-8C25-D0D15FE845F9}" destId="{05B12D7E-7EFF-4528-A1A4-1AE748BE3A83}" srcOrd="1" destOrd="0" presId="urn:microsoft.com/office/officeart/2008/layout/VerticalCurvedList"/>
    <dgm:cxn modelId="{1C16DA5D-A4B2-45F7-B7EA-2A2BB07F5DB9}" type="presParOf" srcId="{03B61ECC-EEB9-4DE9-8C25-D0D15FE845F9}" destId="{FA58CFF6-F379-429E-B806-B4EAFD5C0E06}" srcOrd="2" destOrd="0" presId="urn:microsoft.com/office/officeart/2008/layout/VerticalCurvedList"/>
    <dgm:cxn modelId="{58184E17-D90D-4D95-8D26-03CD9866A8AD}" type="presParOf" srcId="{FA58CFF6-F379-429E-B806-B4EAFD5C0E06}" destId="{D7C7767C-E606-43C7-A57D-61E3FD9BAB79}" srcOrd="0" destOrd="0" presId="urn:microsoft.com/office/officeart/2008/layout/VerticalCurvedList"/>
    <dgm:cxn modelId="{69302031-C44A-4DEB-AE20-74FFE1FD7DB7}" type="presParOf" srcId="{03B61ECC-EEB9-4DE9-8C25-D0D15FE845F9}" destId="{0376AE73-522B-4590-BF99-814B98A789BC}" srcOrd="3" destOrd="0" presId="urn:microsoft.com/office/officeart/2008/layout/VerticalCurvedList"/>
    <dgm:cxn modelId="{8DC42B04-2E84-4D7D-AAB2-A0A859090410}" type="presParOf" srcId="{03B61ECC-EEB9-4DE9-8C25-D0D15FE845F9}" destId="{3116A14A-6A9D-41A4-B6C7-02A53874BA3F}" srcOrd="4" destOrd="0" presId="urn:microsoft.com/office/officeart/2008/layout/VerticalCurvedList"/>
    <dgm:cxn modelId="{D25723EC-CD1B-4F3D-B7A1-13046913C01C}" type="presParOf" srcId="{3116A14A-6A9D-41A4-B6C7-02A53874BA3F}" destId="{6377B5DB-3CB4-47C7-82E2-802CFE1C1106}" srcOrd="0" destOrd="0" presId="urn:microsoft.com/office/officeart/2008/layout/VerticalCurvedList"/>
    <dgm:cxn modelId="{01A24C28-70E9-434D-BFC2-32A93D85CB8F}" type="presParOf" srcId="{03B61ECC-EEB9-4DE9-8C25-D0D15FE845F9}" destId="{196E261F-2B92-45C3-A8A5-30A8650670E5}" srcOrd="5" destOrd="0" presId="urn:microsoft.com/office/officeart/2008/layout/VerticalCurvedList"/>
    <dgm:cxn modelId="{9B598BBA-29E0-4216-9C8B-52FA3BB5275F}" type="presParOf" srcId="{03B61ECC-EEB9-4DE9-8C25-D0D15FE845F9}" destId="{BAAD6B85-A8CB-4968-9BEA-12D4E82C7C3C}" srcOrd="6" destOrd="0" presId="urn:microsoft.com/office/officeart/2008/layout/VerticalCurvedList"/>
    <dgm:cxn modelId="{FFA6505F-750C-4BD4-A22C-5F36134A39BB}" type="presParOf" srcId="{BAAD6B85-A8CB-4968-9BEA-12D4E82C7C3C}" destId="{EDEEABAD-F777-4F03-9FB3-DC98554464BA}" srcOrd="0" destOrd="0" presId="urn:microsoft.com/office/officeart/2008/layout/VerticalCurvedList"/>
    <dgm:cxn modelId="{343A0BBD-51D8-4521-BED4-EEE656121D35}" type="presParOf" srcId="{03B61ECC-EEB9-4DE9-8C25-D0D15FE845F9}" destId="{868027F8-B51E-4892-AC75-6102288B82B4}" srcOrd="7" destOrd="0" presId="urn:microsoft.com/office/officeart/2008/layout/VerticalCurvedList"/>
    <dgm:cxn modelId="{496C032B-9759-48CB-BAD6-91BB0F316C5B}" type="presParOf" srcId="{03B61ECC-EEB9-4DE9-8C25-D0D15FE845F9}" destId="{E61E9F88-823A-4CBF-857E-C73E7E7CA901}" srcOrd="8" destOrd="0" presId="urn:microsoft.com/office/officeart/2008/layout/VerticalCurvedList"/>
    <dgm:cxn modelId="{401EFD1B-0B3A-499E-A93F-4AB236FE46AB}" type="presParOf" srcId="{E61E9F88-823A-4CBF-857E-C73E7E7CA901}" destId="{006A76F4-30A7-4394-9F5F-00AB4924B28D}" srcOrd="0" destOrd="0" presId="urn:microsoft.com/office/officeart/2008/layout/VerticalCurvedList"/>
    <dgm:cxn modelId="{ECC01247-1C14-433C-9FA7-5B9AA6D58488}" type="presParOf" srcId="{03B61ECC-EEB9-4DE9-8C25-D0D15FE845F9}" destId="{DB0D0782-48F0-42D7-B5DE-BA93639BCF5E}" srcOrd="9" destOrd="0" presId="urn:microsoft.com/office/officeart/2008/layout/VerticalCurvedList"/>
    <dgm:cxn modelId="{C6D519EE-1E11-4FAC-981E-3CF20D751AC1}" type="presParOf" srcId="{03B61ECC-EEB9-4DE9-8C25-D0D15FE845F9}" destId="{B36F189B-00EA-4044-BFB2-89ADA9B7D924}" srcOrd="10" destOrd="0" presId="urn:microsoft.com/office/officeart/2008/layout/VerticalCurvedList"/>
    <dgm:cxn modelId="{62922A5A-398F-4A06-83C1-C73E81BEF500}" type="presParOf" srcId="{B36F189B-00EA-4044-BFB2-89ADA9B7D924}" destId="{4EAF751D-A68E-436E-854C-D85F338372F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4467C-D110-4262-AC39-036DF920FCA3}">
      <dsp:nvSpPr>
        <dsp:cNvPr id="0" name=""/>
        <dsp:cNvSpPr/>
      </dsp:nvSpPr>
      <dsp:spPr>
        <a:xfrm>
          <a:off x="-5223870" y="-800113"/>
          <a:ext cx="6220657" cy="6220657"/>
        </a:xfrm>
        <a:prstGeom prst="blockArc">
          <a:avLst>
            <a:gd name="adj1" fmla="val 18900000"/>
            <a:gd name="adj2" fmla="val 2700000"/>
            <a:gd name="adj3" fmla="val 347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B12D7E-7EFF-4528-A1A4-1AE748BE3A83}">
      <dsp:nvSpPr>
        <dsp:cNvPr id="0" name=""/>
        <dsp:cNvSpPr/>
      </dsp:nvSpPr>
      <dsp:spPr>
        <a:xfrm>
          <a:off x="435955" y="288684"/>
          <a:ext cx="6429189" cy="577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580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一、调制与信道传输</a:t>
          </a:r>
          <a:r>
            <a:rPr lang="en-US" altLang="zh-CN" sz="2700" kern="1200" dirty="0"/>
            <a:t>:</a:t>
          </a:r>
          <a:r>
            <a:rPr lang="zh-CN" altLang="en-US" sz="2700" kern="1200" dirty="0"/>
            <a:t>王传瑞</a:t>
          </a:r>
        </a:p>
      </dsp:txBody>
      <dsp:txXfrm>
        <a:off x="435955" y="288684"/>
        <a:ext cx="6429189" cy="577738"/>
      </dsp:txXfrm>
    </dsp:sp>
    <dsp:sp modelId="{D7C7767C-E606-43C7-A57D-61E3FD9BAB79}">
      <dsp:nvSpPr>
        <dsp:cNvPr id="0" name=""/>
        <dsp:cNvSpPr/>
      </dsp:nvSpPr>
      <dsp:spPr>
        <a:xfrm>
          <a:off x="74869" y="216467"/>
          <a:ext cx="722173" cy="722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6AE73-522B-4590-BF99-814B98A789BC}">
      <dsp:nvSpPr>
        <dsp:cNvPr id="0" name=""/>
        <dsp:cNvSpPr/>
      </dsp:nvSpPr>
      <dsp:spPr>
        <a:xfrm>
          <a:off x="849946" y="1155015"/>
          <a:ext cx="6015198" cy="577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580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二、</a:t>
          </a:r>
          <a:r>
            <a:rPr lang="en-US" altLang="zh-CN" sz="2700" kern="1200" dirty="0"/>
            <a:t>RSA</a:t>
          </a:r>
          <a:r>
            <a:rPr lang="zh-CN" altLang="en-US" sz="2700" kern="1200" dirty="0"/>
            <a:t>加密算法</a:t>
          </a:r>
          <a:r>
            <a:rPr lang="en-US" altLang="zh-CN" sz="2700" kern="1200" dirty="0"/>
            <a:t>:</a:t>
          </a:r>
          <a:r>
            <a:rPr lang="zh-CN" altLang="en-US" sz="2700" kern="1200" dirty="0"/>
            <a:t>曾睿</a:t>
          </a:r>
        </a:p>
      </dsp:txBody>
      <dsp:txXfrm>
        <a:off x="849946" y="1155015"/>
        <a:ext cx="6015198" cy="577738"/>
      </dsp:txXfrm>
    </dsp:sp>
    <dsp:sp modelId="{6377B5DB-3CB4-47C7-82E2-802CFE1C1106}">
      <dsp:nvSpPr>
        <dsp:cNvPr id="0" name=""/>
        <dsp:cNvSpPr/>
      </dsp:nvSpPr>
      <dsp:spPr>
        <a:xfrm>
          <a:off x="488859" y="1082797"/>
          <a:ext cx="722173" cy="722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6E261F-2B92-45C3-A8A5-30A8650670E5}">
      <dsp:nvSpPr>
        <dsp:cNvPr id="0" name=""/>
        <dsp:cNvSpPr/>
      </dsp:nvSpPr>
      <dsp:spPr>
        <a:xfrm>
          <a:off x="977008" y="2021345"/>
          <a:ext cx="5888137" cy="577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580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三、</a:t>
          </a:r>
          <a:r>
            <a:rPr lang="en-US" altLang="zh-CN" sz="2700" kern="1200" dirty="0"/>
            <a:t>DES</a:t>
          </a:r>
          <a:r>
            <a:rPr lang="zh-CN" altLang="en-US" sz="2700" kern="1200" dirty="0"/>
            <a:t>加密算法</a:t>
          </a:r>
          <a:r>
            <a:rPr lang="en-US" altLang="zh-CN" sz="2700" kern="1200" dirty="0"/>
            <a:t>:</a:t>
          </a:r>
          <a:r>
            <a:rPr lang="zh-CN" altLang="en-US" sz="2700" kern="1200" dirty="0"/>
            <a:t>辜俊皓</a:t>
          </a:r>
        </a:p>
      </dsp:txBody>
      <dsp:txXfrm>
        <a:off x="977008" y="2021345"/>
        <a:ext cx="5888137" cy="577738"/>
      </dsp:txXfrm>
    </dsp:sp>
    <dsp:sp modelId="{EDEEABAD-F777-4F03-9FB3-DC98554464BA}">
      <dsp:nvSpPr>
        <dsp:cNvPr id="0" name=""/>
        <dsp:cNvSpPr/>
      </dsp:nvSpPr>
      <dsp:spPr>
        <a:xfrm>
          <a:off x="615921" y="1949128"/>
          <a:ext cx="722173" cy="722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027F8-B51E-4892-AC75-6102288B82B4}">
      <dsp:nvSpPr>
        <dsp:cNvPr id="0" name=""/>
        <dsp:cNvSpPr/>
      </dsp:nvSpPr>
      <dsp:spPr>
        <a:xfrm>
          <a:off x="849946" y="2887676"/>
          <a:ext cx="6015198" cy="577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580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四、</a:t>
          </a:r>
          <a:r>
            <a:rPr lang="en-US" altLang="zh-CN" sz="2700" kern="1200" dirty="0"/>
            <a:t>AES</a:t>
          </a:r>
          <a:r>
            <a:rPr lang="zh-CN" altLang="en-US" sz="2700" kern="1200" dirty="0"/>
            <a:t>加密算法</a:t>
          </a:r>
          <a:r>
            <a:rPr lang="en-US" altLang="zh-CN" sz="2700" kern="1200" dirty="0"/>
            <a:t>:</a:t>
          </a:r>
          <a:r>
            <a:rPr lang="zh-CN" altLang="en-US" sz="2700" kern="1200" dirty="0"/>
            <a:t>雷城乐阳</a:t>
          </a:r>
        </a:p>
      </dsp:txBody>
      <dsp:txXfrm>
        <a:off x="849946" y="2887676"/>
        <a:ext cx="6015198" cy="577738"/>
      </dsp:txXfrm>
    </dsp:sp>
    <dsp:sp modelId="{006A76F4-30A7-4394-9F5F-00AB4924B28D}">
      <dsp:nvSpPr>
        <dsp:cNvPr id="0" name=""/>
        <dsp:cNvSpPr/>
      </dsp:nvSpPr>
      <dsp:spPr>
        <a:xfrm>
          <a:off x="488859" y="2815459"/>
          <a:ext cx="722173" cy="722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0D0782-48F0-42D7-B5DE-BA93639BCF5E}">
      <dsp:nvSpPr>
        <dsp:cNvPr id="0" name=""/>
        <dsp:cNvSpPr/>
      </dsp:nvSpPr>
      <dsp:spPr>
        <a:xfrm>
          <a:off x="435955" y="3754006"/>
          <a:ext cx="6429189" cy="577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580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五、联调与分析</a:t>
          </a:r>
        </a:p>
      </dsp:txBody>
      <dsp:txXfrm>
        <a:off x="435955" y="3754006"/>
        <a:ext cx="6429189" cy="577738"/>
      </dsp:txXfrm>
    </dsp:sp>
    <dsp:sp modelId="{4EAF751D-A68E-436E-854C-D85F338372F4}">
      <dsp:nvSpPr>
        <dsp:cNvPr id="0" name=""/>
        <dsp:cNvSpPr/>
      </dsp:nvSpPr>
      <dsp:spPr>
        <a:xfrm>
          <a:off x="74869" y="3681789"/>
          <a:ext cx="722173" cy="722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C4659-B966-4F45-8722-BE2A40971674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66BFF-1F29-435A-9A5D-68C69CF8F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654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62A1-BBB0-4C1D-B24B-A17475E309D3}" type="datetime1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61CF7123-22A5-4567-A5E1-BBA0CB86276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90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D25C-9E56-4815-B126-F477E348A84B}" type="datetime1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30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08EBE-6BC3-4175-B4A0-4F64C25A476C}" type="datetime1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7289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F140-0B3F-4DC7-A9A3-B2C679E00E0F}" type="datetime1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250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BB5D-EA9A-4860-8DD5-58A6633404BC}" type="datetime1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0494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85C0-1095-4FFB-94C1-70CB4D918814}" type="datetime1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178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D7E1-5BB8-483A-B4B0-7EAE6B224F58}" type="datetime1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759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0B97-A056-4C81-A650-204F13DD8936}" type="datetime1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88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B4F3-0B95-4222-9471-0346F240745B}" type="datetime1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77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FC4D-5D8D-4D3A-B941-C3E03EA0944D}" type="datetime1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44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FBBB9-FE26-42A6-AE19-2140D520C355}" type="datetime1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90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4FB6-A8B7-4B0B-AF43-DD1F5B5A0DF8}" type="datetime1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27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4B26-A9FC-4B6E-8859-401E2686118C}" type="datetime1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83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1586-AFD4-4E60-811A-0CD4D64DFA4D}" type="datetime1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50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002E-9D7B-4926-843A-570DF38F1B50}" type="datetime1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20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EA07-5512-4129-815F-E1C87F26EDA3}" type="datetime1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1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79416-FAB2-4A2D-9FE1-1756C2E7CD30}" type="datetime1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1811" y="6000962"/>
            <a:ext cx="1507548" cy="479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61CF7123-22A5-4567-A5E1-BBA0CB862768}" type="slidenum">
              <a:rPr lang="zh-CN" altLang="en-US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| 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69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gulang03/article/details/81175854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第二次编程实验展示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17</a:t>
            </a:r>
            <a:r>
              <a:rPr lang="zh-CN" altLang="en-US" dirty="0"/>
              <a:t>组</a:t>
            </a:r>
            <a:r>
              <a:rPr lang="en-US" altLang="zh-CN" dirty="0"/>
              <a:t>	      </a:t>
            </a:r>
            <a:r>
              <a:rPr lang="zh-CN" altLang="en-US" dirty="0"/>
              <a:t>无</a:t>
            </a:r>
            <a:r>
              <a:rPr lang="en-US" altLang="zh-CN" dirty="0"/>
              <a:t>73 </a:t>
            </a:r>
            <a:r>
              <a:rPr lang="zh-CN" altLang="en-US" dirty="0"/>
              <a:t>雷城乐阳，王传瑞，曾睿</a:t>
            </a:r>
            <a:r>
              <a:rPr lang="en-US" altLang="zh-CN" dirty="0"/>
              <a:t>	 </a:t>
            </a:r>
            <a:r>
              <a:rPr lang="zh-CN" altLang="en-US" dirty="0"/>
              <a:t>无</a:t>
            </a:r>
            <a:r>
              <a:rPr lang="en-US" altLang="zh-CN" dirty="0"/>
              <a:t>78 </a:t>
            </a:r>
            <a:r>
              <a:rPr lang="zh-CN" altLang="en-US" dirty="0"/>
              <a:t>辜俊皓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98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36193"/>
            <a:ext cx="8596668" cy="4505170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大数运算</a:t>
            </a:r>
            <a:r>
              <a:rPr lang="en-US" altLang="zh-CN" sz="3200" b="1" dirty="0"/>
              <a:t>:</a:t>
            </a:r>
          </a:p>
          <a:p>
            <a:endParaRPr lang="en-US" altLang="zh-CN" dirty="0"/>
          </a:p>
          <a:p>
            <a:r>
              <a:rPr lang="zh-CN" altLang="en-US" dirty="0"/>
              <a:t>用结构体封装一个高精度模板，实现了压位，重载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加、减、乘、除、取模、快速幂、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zh-CN" altLang="en-US" dirty="0"/>
              <a:t>、</a:t>
            </a:r>
            <a:r>
              <a:rPr lang="en-US" altLang="zh-CN" dirty="0"/>
              <a:t>==</a:t>
            </a:r>
            <a:r>
              <a:rPr lang="zh-CN" altLang="en-US" dirty="0"/>
              <a:t>等运算符，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保存为头文件</a:t>
            </a:r>
            <a:r>
              <a:rPr lang="en-US" altLang="zh-CN" dirty="0" err="1"/>
              <a:t>bign.h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使用时，只需</a:t>
            </a:r>
            <a:r>
              <a:rPr lang="en-US" altLang="zh-CN" dirty="0"/>
              <a:t>#</a:t>
            </a:r>
            <a:r>
              <a:rPr lang="en-US" altLang="zh-CN" dirty="0" err="1"/>
              <a:t>include”bign.h</a:t>
            </a:r>
            <a:r>
              <a:rPr lang="en-US" altLang="zh-CN" dirty="0"/>
              <a:t>”</a:t>
            </a:r>
            <a:r>
              <a:rPr lang="zh-CN" altLang="en-US" dirty="0"/>
              <a:t>，就可以使用</a:t>
            </a:r>
            <a:r>
              <a:rPr lang="en-US" altLang="zh-CN" dirty="0" err="1"/>
              <a:t>bign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类型的结构体了。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725" y="517967"/>
            <a:ext cx="6010275" cy="597217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576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17321"/>
            <a:ext cx="8596668" cy="4624042"/>
          </a:xfrm>
        </p:spPr>
        <p:txBody>
          <a:bodyPr/>
          <a:lstStyle/>
          <a:p>
            <a:r>
              <a:rPr lang="zh-CN" altLang="en-US" sz="3200" b="1" dirty="0"/>
              <a:t>大数运算</a:t>
            </a:r>
            <a:r>
              <a:rPr lang="en-US" altLang="zh-CN" sz="3200" b="1" dirty="0"/>
              <a:t>:</a:t>
            </a:r>
          </a:p>
          <a:p>
            <a:r>
              <a:rPr lang="zh-CN" altLang="en-US" dirty="0"/>
              <a:t>加、减、乘运算的实现较为简单，基本思想是模拟手工计算的操作。但除法实现稍有不同。</a:t>
            </a:r>
            <a:endParaRPr lang="en-US" altLang="zh-CN" dirty="0"/>
          </a:p>
          <a:p>
            <a:r>
              <a:rPr lang="zh-CN" altLang="en-US" dirty="0"/>
              <a:t>如果我们用减法去模拟除法，那么商是多少就要做多少次减法，这样做的复杂度是难以接受的。</a:t>
            </a:r>
            <a:endParaRPr lang="en-US" altLang="zh-CN" dirty="0"/>
          </a:p>
          <a:p>
            <a:r>
              <a:rPr lang="zh-CN" altLang="en-US" dirty="0"/>
              <a:t>所以我们采用了二分试商的算法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772" y="3729342"/>
            <a:ext cx="3838575" cy="306705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73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80745"/>
            <a:ext cx="8596668" cy="4660618"/>
          </a:xfrm>
        </p:spPr>
        <p:txBody>
          <a:bodyPr/>
          <a:lstStyle/>
          <a:p>
            <a:r>
              <a:rPr lang="zh-CN" altLang="en-US" sz="3200" b="1" dirty="0"/>
              <a:t>大数运算</a:t>
            </a:r>
            <a:r>
              <a:rPr lang="en-US" altLang="zh-CN" sz="3200" b="1" dirty="0"/>
              <a:t>:</a:t>
            </a:r>
          </a:p>
          <a:p>
            <a:r>
              <a:rPr lang="zh-CN" altLang="en-US" dirty="0"/>
              <a:t>在进行加密和解密的过程中，会涉及到求</a:t>
            </a:r>
            <a:r>
              <a:rPr lang="en-US" altLang="zh-CN" dirty="0" err="1"/>
              <a:t>a^b</a:t>
            </a:r>
            <a:r>
              <a:rPr lang="en-US" altLang="zh-CN" dirty="0"/>
              <a:t>(mod m)</a:t>
            </a:r>
            <a:r>
              <a:rPr lang="zh-CN" altLang="en-US" dirty="0"/>
              <a:t>的操作。直接计算</a:t>
            </a:r>
            <a:r>
              <a:rPr lang="en-US" altLang="zh-CN" dirty="0"/>
              <a:t>b</a:t>
            </a:r>
            <a:r>
              <a:rPr lang="zh-CN" altLang="en-US" dirty="0"/>
              <a:t>个</a:t>
            </a:r>
            <a:r>
              <a:rPr lang="en-US" altLang="zh-CN" dirty="0"/>
              <a:t>a</a:t>
            </a:r>
            <a:r>
              <a:rPr lang="zh-CN" altLang="en-US" dirty="0"/>
              <a:t>相乘，复杂度显然是难以接受的。</a:t>
            </a:r>
            <a:endParaRPr lang="en-US" altLang="zh-CN" dirty="0"/>
          </a:p>
          <a:p>
            <a:r>
              <a:rPr lang="zh-CN" altLang="en-US" dirty="0"/>
              <a:t>采用快速幂取模。在对</a:t>
            </a:r>
            <a:r>
              <a:rPr lang="en-US" altLang="zh-CN" dirty="0"/>
              <a:t>m</a:t>
            </a:r>
            <a:r>
              <a:rPr lang="zh-CN" altLang="en-US" dirty="0"/>
              <a:t>取模意义下，每次对指数减半，对底数平方。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375" y="3135858"/>
            <a:ext cx="4543425" cy="367665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356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72185"/>
            <a:ext cx="8596668" cy="4569178"/>
          </a:xfrm>
        </p:spPr>
        <p:txBody>
          <a:bodyPr>
            <a:normAutofit lnSpcReduction="10000"/>
          </a:bodyPr>
          <a:lstStyle/>
          <a:p>
            <a:r>
              <a:rPr lang="zh-CN" altLang="en-US" sz="3200" b="1" dirty="0"/>
              <a:t>寻找模</a:t>
            </a:r>
            <a:r>
              <a:rPr lang="en-US" altLang="zh-CN" sz="3200" b="1" dirty="0"/>
              <a:t>φ</a:t>
            </a:r>
            <a:r>
              <a:rPr lang="zh-CN" altLang="en-US" sz="3200" b="1" dirty="0"/>
              <a:t>（</a:t>
            </a:r>
            <a:r>
              <a:rPr lang="en-US" altLang="zh-CN" sz="3200" b="1" dirty="0"/>
              <a:t>n</a:t>
            </a:r>
            <a:r>
              <a:rPr lang="zh-CN" altLang="en-US" sz="3200" b="1" dirty="0"/>
              <a:t>）下的</a:t>
            </a:r>
            <a:r>
              <a:rPr lang="en-US" altLang="zh-CN" sz="3200" b="1" dirty="0"/>
              <a:t>d</a:t>
            </a:r>
            <a:r>
              <a:rPr lang="zh-CN" altLang="en-US" sz="3200" b="1" dirty="0"/>
              <a:t>及其逆元</a:t>
            </a:r>
            <a:r>
              <a:rPr lang="en-US" altLang="zh-CN" sz="3200" b="1" dirty="0"/>
              <a:t>e:</a:t>
            </a:r>
          </a:p>
          <a:p>
            <a:endParaRPr lang="en-US" altLang="zh-CN" dirty="0"/>
          </a:p>
          <a:p>
            <a:r>
              <a:rPr lang="zh-CN" altLang="en-US" dirty="0"/>
              <a:t>首先选取一个较大的与</a:t>
            </a:r>
            <a:r>
              <a:rPr lang="en-US" altLang="zh-CN" dirty="0"/>
              <a:t>φ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）互素的数</a:t>
            </a:r>
            <a:r>
              <a:rPr lang="en-US" altLang="zh-CN" dirty="0"/>
              <a:t>d</a:t>
            </a:r>
          </a:p>
          <a:p>
            <a:r>
              <a:rPr lang="zh-CN" altLang="en-US" dirty="0"/>
              <a:t>寻找</a:t>
            </a:r>
            <a:r>
              <a:rPr lang="en-US" altLang="zh-CN" dirty="0"/>
              <a:t>d</a:t>
            </a:r>
            <a:r>
              <a:rPr lang="zh-CN" altLang="en-US" dirty="0"/>
              <a:t>的逆元</a:t>
            </a:r>
            <a:r>
              <a:rPr lang="en-US" altLang="zh-CN" dirty="0"/>
              <a:t>e</a:t>
            </a:r>
            <a:r>
              <a:rPr lang="zh-CN" altLang="en-US" dirty="0"/>
              <a:t>，拓展欧几里得算法。</a:t>
            </a:r>
            <a:endParaRPr lang="en-US" altLang="zh-CN" dirty="0"/>
          </a:p>
          <a:p>
            <a:r>
              <a:rPr lang="zh-CN" altLang="en-US" dirty="0"/>
              <a:t>简单同余方程</a:t>
            </a:r>
            <a:r>
              <a:rPr lang="en-US" altLang="zh-CN" dirty="0"/>
              <a:t>a*</a:t>
            </a:r>
            <a:r>
              <a:rPr lang="en-US" altLang="zh-CN" dirty="0" err="1"/>
              <a:t>x+b</a:t>
            </a:r>
            <a:r>
              <a:rPr lang="en-US" altLang="zh-CN" dirty="0"/>
              <a:t>*y=1 </a:t>
            </a:r>
            <a:r>
              <a:rPr lang="zh-CN" altLang="en-US" dirty="0"/>
              <a:t>（</a:t>
            </a:r>
            <a:r>
              <a:rPr lang="en-US" altLang="zh-CN" dirty="0"/>
              <a:t>a*</a:t>
            </a:r>
            <a:r>
              <a:rPr lang="en-US" altLang="zh-CN" dirty="0" err="1"/>
              <a:t>x+b</a:t>
            </a:r>
            <a:r>
              <a:rPr lang="en-US" altLang="zh-CN" dirty="0"/>
              <a:t>*y=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）</a:t>
            </a:r>
            <a:br>
              <a:rPr lang="zh-CN" altLang="en-US" dirty="0"/>
            </a:b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exgcd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a,int</a:t>
            </a:r>
            <a:r>
              <a:rPr lang="en-US" altLang="zh-CN" dirty="0"/>
              <a:t> </a:t>
            </a:r>
            <a:r>
              <a:rPr lang="en-US" altLang="zh-CN" dirty="0" err="1"/>
              <a:t>b,int</a:t>
            </a:r>
            <a:r>
              <a:rPr lang="en-US" altLang="zh-CN" dirty="0"/>
              <a:t> &amp;</a:t>
            </a:r>
            <a:r>
              <a:rPr lang="en-US" altLang="zh-CN" dirty="0" err="1"/>
              <a:t>x,int</a:t>
            </a:r>
            <a:r>
              <a:rPr lang="en-US" altLang="zh-CN" dirty="0"/>
              <a:t> &amp;y)</a:t>
            </a:r>
            <a:br>
              <a:rPr lang="en-US" altLang="zh-CN" dirty="0"/>
            </a:b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   if(b==0){x=1;y=0;return a; } </a:t>
            </a:r>
            <a:br>
              <a:rPr lang="en-US" altLang="zh-CN" dirty="0"/>
            </a:br>
            <a:r>
              <a:rPr lang="en-US" altLang="zh-CN" dirty="0"/>
              <a:t>   </a:t>
            </a:r>
            <a:r>
              <a:rPr lang="en-US" altLang="zh-CN" dirty="0" err="1"/>
              <a:t>int</a:t>
            </a:r>
            <a:r>
              <a:rPr lang="en-US" altLang="zh-CN" dirty="0"/>
              <a:t> d=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b,a%b,x,y</a:t>
            </a:r>
            <a:r>
              <a:rPr lang="en-US" altLang="zh-CN" dirty="0"/>
              <a:t>);//</a:t>
            </a:r>
            <a:r>
              <a:rPr lang="zh-CN" altLang="en-US" dirty="0"/>
              <a:t>先递归求解</a:t>
            </a:r>
            <a:br>
              <a:rPr lang="zh-CN" altLang="en-US" dirty="0"/>
            </a:br>
            <a:r>
              <a:rPr lang="zh-CN" altLang="en-US" dirty="0"/>
              <a:t>   </a:t>
            </a:r>
            <a:r>
              <a:rPr lang="en-US" altLang="zh-CN" dirty="0" err="1"/>
              <a:t>int</a:t>
            </a:r>
            <a:r>
              <a:rPr lang="en-US" altLang="zh-CN" dirty="0"/>
              <a:t> t=x;</a:t>
            </a:r>
            <a:br>
              <a:rPr lang="en-US" altLang="zh-CN" dirty="0"/>
            </a:br>
            <a:r>
              <a:rPr lang="en-US" altLang="zh-CN" dirty="0"/>
              <a:t>   x=y;</a:t>
            </a:r>
            <a:br>
              <a:rPr lang="en-US" altLang="zh-CN" dirty="0"/>
            </a:br>
            <a:r>
              <a:rPr lang="en-US" altLang="zh-CN" dirty="0"/>
              <a:t>   y=t-a/b*y;</a:t>
            </a:r>
            <a:br>
              <a:rPr lang="en-US" altLang="zh-CN" dirty="0"/>
            </a:br>
            <a:r>
              <a:rPr lang="en-US" altLang="zh-CN" dirty="0"/>
              <a:t>   return d;</a:t>
            </a:r>
            <a:br>
              <a:rPr lang="en-US" altLang="zh-CN" dirty="0"/>
            </a:b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29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80160"/>
            <a:ext cx="8596668" cy="5577839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拓展欧几里得算法的推导</a:t>
            </a:r>
            <a:r>
              <a:rPr lang="en-US" altLang="zh-CN" sz="2800" b="1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当前层方程 </a:t>
            </a:r>
            <a:r>
              <a:rPr lang="en-US" altLang="zh-CN" dirty="0"/>
              <a:t>a*x1+b*y1=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             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下一层</a:t>
            </a:r>
            <a:r>
              <a:rPr lang="en-US" altLang="zh-CN" dirty="0"/>
              <a:t>b*x2+(a mod b)*y2=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b,a%b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由欧几里得定理（辗转相除法）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b,a%b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所以两等式联立为   </a:t>
            </a:r>
            <a:r>
              <a:rPr lang="en-US" altLang="zh-CN" dirty="0"/>
              <a:t>a*x1+b*y1=b*x2+(a mod b)*y2;</a:t>
            </a:r>
          </a:p>
          <a:p>
            <a:pPr marL="0" indent="0">
              <a:buNone/>
            </a:pPr>
            <a:r>
              <a:rPr lang="zh-CN" altLang="en-US" dirty="0"/>
              <a:t>当前层先进行递归调用求特殊解，那么</a:t>
            </a:r>
            <a:r>
              <a:rPr lang="en-US" altLang="zh-CN" dirty="0"/>
              <a:t>x2,y2</a:t>
            </a:r>
            <a:r>
              <a:rPr lang="zh-CN" altLang="en-US" dirty="0"/>
              <a:t>是已知的，现在只需要推，求解</a:t>
            </a:r>
            <a:r>
              <a:rPr lang="en-US" altLang="zh-CN" dirty="0"/>
              <a:t>x1,y1</a:t>
            </a:r>
            <a:r>
              <a:rPr lang="zh-CN" altLang="en-US" dirty="0"/>
              <a:t>。</a:t>
            </a:r>
            <a:br>
              <a:rPr lang="en-US" altLang="zh-CN" dirty="0"/>
            </a:br>
            <a:r>
              <a:rPr lang="zh-CN" altLang="en-US" dirty="0"/>
              <a:t>因为实际上</a:t>
            </a:r>
            <a:r>
              <a:rPr lang="en-US" altLang="zh-CN" dirty="0" err="1"/>
              <a:t>a,b</a:t>
            </a:r>
            <a:r>
              <a:rPr lang="zh-CN" altLang="en-US" dirty="0"/>
              <a:t>相等，所以有</a:t>
            </a:r>
            <a:br>
              <a:rPr lang="zh-CN" altLang="en-US" dirty="0"/>
            </a:br>
            <a:r>
              <a:rPr lang="en-US" altLang="zh-CN" dirty="0"/>
              <a:t>		a*x1+b*y1=b*x2+(a-a/b*b)*y2;          </a:t>
            </a:r>
            <a:br>
              <a:rPr lang="zh-CN" altLang="en-US" dirty="0"/>
            </a:br>
            <a:r>
              <a:rPr lang="en-US" altLang="zh-CN" dirty="0"/>
              <a:t>		a*x1+b*y1=b*x2+a*y2-b*a/b*y2;</a:t>
            </a:r>
            <a:br>
              <a:rPr lang="en-US" altLang="zh-CN" dirty="0"/>
            </a:br>
            <a:r>
              <a:rPr lang="en-US" altLang="zh-CN" dirty="0"/>
              <a:t>		a*x1+b*y1=a*y2+b*(x2-a/b*y2);</a:t>
            </a:r>
            <a:br>
              <a:rPr lang="en-US" altLang="zh-CN" dirty="0"/>
            </a:br>
            <a:r>
              <a:rPr lang="zh-CN" altLang="en-US" dirty="0"/>
              <a:t>这时后可以看出</a:t>
            </a:r>
            <a:r>
              <a:rPr lang="en-US" altLang="zh-CN" dirty="0"/>
              <a:t>x1=y2;  y1=x2-a/b*y2; </a:t>
            </a:r>
          </a:p>
          <a:p>
            <a:pPr marL="0" indent="0">
              <a:buNone/>
            </a:pPr>
            <a:r>
              <a:rPr lang="zh-CN" altLang="en-US" dirty="0"/>
              <a:t>这个就是我们要求的更新了 ！</a:t>
            </a:r>
            <a:endParaRPr lang="en-US" altLang="zh-CN" dirty="0"/>
          </a:p>
          <a:p>
            <a:r>
              <a:rPr lang="zh-CN" altLang="en-US" sz="2000" b="1" dirty="0"/>
              <a:t>然而，递归求解的拓展欧几里得算法递归的层数较多，在</a:t>
            </a:r>
            <a:r>
              <a:rPr lang="en-US" altLang="zh-CN" sz="2000" b="1" dirty="0" err="1"/>
              <a:t>c++</a:t>
            </a:r>
            <a:r>
              <a:rPr lang="zh-CN" altLang="en-US" sz="2000" b="1" dirty="0"/>
              <a:t>中面临爆栈的风险，因此我改写为了递推的形式！</a:t>
            </a:r>
            <a:endParaRPr lang="en-US" altLang="zh-CN" sz="2000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056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99032"/>
            <a:ext cx="8596668" cy="5349240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具体代码工作流程</a:t>
            </a:r>
            <a:r>
              <a:rPr lang="en-US" altLang="zh-CN" sz="2400" b="1" dirty="0"/>
              <a:t>:</a:t>
            </a:r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使用</a:t>
            </a:r>
            <a:r>
              <a:rPr lang="en-US" altLang="zh-CN" dirty="0"/>
              <a:t>prime</a:t>
            </a:r>
            <a:r>
              <a:rPr lang="zh-CN" altLang="en-US" dirty="0"/>
              <a:t>文件夹下的</a:t>
            </a:r>
            <a:r>
              <a:rPr lang="en-US" altLang="zh-CN" dirty="0"/>
              <a:t>Java</a:t>
            </a:r>
            <a:r>
              <a:rPr lang="zh-CN" altLang="en-US" dirty="0"/>
              <a:t>程序生成给定</a:t>
            </a:r>
            <a:r>
              <a:rPr lang="en-US" altLang="zh-CN" dirty="0"/>
              <a:t>bit</a:t>
            </a:r>
            <a:r>
              <a:rPr lang="zh-CN" altLang="en-US" dirty="0"/>
              <a:t>位数长度</a:t>
            </a:r>
            <a:r>
              <a:rPr lang="en-US" altLang="zh-CN" dirty="0"/>
              <a:t>(128)</a:t>
            </a:r>
            <a:r>
              <a:rPr lang="zh-CN" altLang="en-US" dirty="0"/>
              <a:t>的质数</a:t>
            </a:r>
            <a:r>
              <a:rPr lang="en-US" altLang="zh-CN" dirty="0"/>
              <a:t>100</a:t>
            </a:r>
            <a:r>
              <a:rPr lang="zh-CN" altLang="en-US" dirty="0"/>
              <a:t>个，保存在与</a:t>
            </a:r>
            <a:r>
              <a:rPr lang="en-US" altLang="zh-CN" dirty="0"/>
              <a:t>prime</a:t>
            </a:r>
            <a:r>
              <a:rPr lang="zh-CN" altLang="en-US" dirty="0"/>
              <a:t>同目录的文件</a:t>
            </a:r>
            <a:r>
              <a:rPr lang="en-US" altLang="zh-CN" dirty="0"/>
              <a:t>prime.txt</a:t>
            </a:r>
            <a:r>
              <a:rPr lang="zh-CN" altLang="en-US" dirty="0"/>
              <a:t>中。</a:t>
            </a:r>
            <a:endParaRPr lang="en-US" altLang="zh-CN" dirty="0"/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使用</a:t>
            </a:r>
            <a:r>
              <a:rPr lang="en-US" altLang="zh-CN" dirty="0"/>
              <a:t>RSA_creator.cpp</a:t>
            </a:r>
            <a:r>
              <a:rPr lang="zh-CN" altLang="en-US" dirty="0"/>
              <a:t>，选取两个质数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q</a:t>
            </a:r>
            <a:r>
              <a:rPr lang="zh-CN" altLang="en-US" dirty="0"/>
              <a:t>，计算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φ(n)</a:t>
            </a:r>
            <a:r>
              <a:rPr lang="zh-CN" altLang="en-US" dirty="0"/>
              <a:t>，选取另一个质数</a:t>
            </a:r>
            <a:r>
              <a:rPr lang="en-US" altLang="zh-CN" dirty="0"/>
              <a:t>d</a:t>
            </a:r>
            <a:r>
              <a:rPr lang="zh-CN" altLang="en-US" dirty="0"/>
              <a:t>，用扩展欧几里得算法求得</a:t>
            </a:r>
            <a:r>
              <a:rPr lang="en-US" altLang="zh-CN" dirty="0"/>
              <a:t>e</a:t>
            </a:r>
            <a:r>
              <a:rPr lang="zh-CN" altLang="en-US" dirty="0"/>
              <a:t>。将</a:t>
            </a:r>
            <a:r>
              <a:rPr lang="en-US" altLang="zh-CN" dirty="0"/>
              <a:t>n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分别保存在</a:t>
            </a:r>
            <a:r>
              <a:rPr lang="en-US" altLang="zh-CN" dirty="0"/>
              <a:t>key.txt</a:t>
            </a:r>
            <a:r>
              <a:rPr lang="zh-CN" altLang="en-US" dirty="0"/>
              <a:t>、</a:t>
            </a:r>
            <a:r>
              <a:rPr lang="en-US" altLang="zh-CN" dirty="0"/>
              <a:t>public_key.txt</a:t>
            </a:r>
            <a:r>
              <a:rPr lang="zh-CN" altLang="en-US" dirty="0"/>
              <a:t>和</a:t>
            </a:r>
            <a:r>
              <a:rPr lang="en-US" altLang="zh-CN" dirty="0"/>
              <a:t>private_key.txt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使用</a:t>
            </a:r>
            <a:r>
              <a:rPr lang="en-US" altLang="zh-CN" dirty="0"/>
              <a:t>RSA_code.cpp</a:t>
            </a:r>
            <a:r>
              <a:rPr lang="zh-CN" altLang="en-US" dirty="0"/>
              <a:t>，读取</a:t>
            </a:r>
            <a:r>
              <a:rPr lang="en-US" altLang="zh-CN" dirty="0"/>
              <a:t>public_key.txt</a:t>
            </a:r>
            <a:r>
              <a:rPr lang="zh-CN" altLang="en-US" dirty="0"/>
              <a:t>和</a:t>
            </a:r>
            <a:r>
              <a:rPr lang="en-US" altLang="zh-CN" dirty="0"/>
              <a:t>key.txt</a:t>
            </a:r>
            <a:r>
              <a:rPr lang="zh-CN" altLang="en-US" dirty="0"/>
              <a:t>。对输入的</a:t>
            </a:r>
            <a:r>
              <a:rPr lang="en-US" altLang="zh-CN" dirty="0"/>
              <a:t>1kB</a:t>
            </a:r>
            <a:r>
              <a:rPr lang="zh-CN" altLang="en-US" dirty="0"/>
              <a:t>文件</a:t>
            </a:r>
            <a:r>
              <a:rPr lang="en-US" altLang="zh-CN" dirty="0"/>
              <a:t>data.txt</a:t>
            </a:r>
            <a:r>
              <a:rPr lang="zh-CN" altLang="en-US" dirty="0"/>
              <a:t>，每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合在一起变为</a:t>
            </a:r>
            <a:r>
              <a:rPr lang="en-US" altLang="zh-CN" dirty="0"/>
              <a:t>8</a:t>
            </a:r>
            <a:r>
              <a:rPr lang="zh-CN" altLang="en-US" dirty="0"/>
              <a:t>进制数；将</a:t>
            </a:r>
            <a:r>
              <a:rPr lang="en-US" altLang="zh-CN" dirty="0"/>
              <a:t>8</a:t>
            </a:r>
            <a:r>
              <a:rPr lang="zh-CN" altLang="en-US" dirty="0"/>
              <a:t>进制数看做</a:t>
            </a:r>
            <a:r>
              <a:rPr lang="en-US" altLang="zh-CN" dirty="0"/>
              <a:t>10</a:t>
            </a:r>
            <a:r>
              <a:rPr lang="zh-CN" altLang="en-US" dirty="0"/>
              <a:t>进制数，分组，每组用公钥</a:t>
            </a:r>
            <a:r>
              <a:rPr lang="en-US" altLang="zh-CN" dirty="0" err="1"/>
              <a:t>public_key</a:t>
            </a:r>
            <a:r>
              <a:rPr lang="zh-CN" altLang="en-US" dirty="0"/>
              <a:t>加密</a:t>
            </a:r>
            <a:r>
              <a:rPr lang="en-US" altLang="zh-CN" dirty="0"/>
              <a:t>(</a:t>
            </a:r>
            <a:r>
              <a:rPr lang="zh-CN" altLang="en-US" dirty="0"/>
              <a:t>快速幂取模</a:t>
            </a:r>
            <a:r>
              <a:rPr lang="en-US" altLang="zh-CN" dirty="0"/>
              <a:t>)</a:t>
            </a:r>
            <a:r>
              <a:rPr lang="zh-CN" altLang="en-US" dirty="0"/>
              <a:t>；将结果当作</a:t>
            </a:r>
            <a:r>
              <a:rPr lang="en-US" altLang="zh-CN" dirty="0"/>
              <a:t>16</a:t>
            </a:r>
            <a:r>
              <a:rPr lang="zh-CN" altLang="en-US" dirty="0"/>
              <a:t>进制数，再转换为</a:t>
            </a:r>
            <a:r>
              <a:rPr lang="en-US" altLang="zh-CN" dirty="0"/>
              <a:t>2</a:t>
            </a:r>
            <a:r>
              <a:rPr lang="zh-CN" altLang="en-US" dirty="0"/>
              <a:t>进制数（即每个数变为</a:t>
            </a:r>
            <a:r>
              <a:rPr lang="en-US" altLang="zh-CN" dirty="0"/>
              <a:t>4bit</a:t>
            </a:r>
            <a:r>
              <a:rPr lang="zh-CN" altLang="en-US" dirty="0"/>
              <a:t>），输出到文件</a:t>
            </a:r>
            <a:r>
              <a:rPr lang="en-US" altLang="zh-CN" dirty="0"/>
              <a:t>ciphertext.txt</a:t>
            </a:r>
            <a:r>
              <a:rPr lang="zh-CN" altLang="en-US" dirty="0"/>
              <a:t>中。</a:t>
            </a:r>
            <a:endParaRPr lang="en-US" altLang="zh-CN" dirty="0"/>
          </a:p>
          <a:p>
            <a:pPr lvl="1"/>
            <a:r>
              <a:rPr lang="en-US" altLang="zh-CN" dirty="0"/>
              <a:t>4.</a:t>
            </a:r>
            <a:r>
              <a:rPr lang="zh-CN" altLang="en-US" dirty="0"/>
              <a:t>使用</a:t>
            </a:r>
            <a:r>
              <a:rPr lang="en-US" altLang="zh-CN" dirty="0"/>
              <a:t>RSA_decode.cpp</a:t>
            </a:r>
            <a:r>
              <a:rPr lang="zh-CN" altLang="en-US" dirty="0"/>
              <a:t>，读取</a:t>
            </a:r>
            <a:r>
              <a:rPr lang="en-US" altLang="zh-CN" dirty="0"/>
              <a:t>private_key.txt</a:t>
            </a:r>
            <a:r>
              <a:rPr lang="zh-CN" altLang="en-US" dirty="0"/>
              <a:t>和</a:t>
            </a:r>
            <a:r>
              <a:rPr lang="en-US" altLang="zh-CN" dirty="0"/>
              <a:t>key.txt</a:t>
            </a:r>
            <a:r>
              <a:rPr lang="zh-CN" altLang="en-US" dirty="0"/>
              <a:t>。对密文</a:t>
            </a:r>
            <a:r>
              <a:rPr lang="en-US" altLang="zh-CN" dirty="0"/>
              <a:t>ciphertext.txt</a:t>
            </a:r>
            <a:r>
              <a:rPr lang="zh-CN" altLang="en-US" dirty="0"/>
              <a:t>每</a:t>
            </a:r>
            <a:r>
              <a:rPr lang="en-US" altLang="zh-CN" dirty="0"/>
              <a:t>4bit</a:t>
            </a:r>
            <a:r>
              <a:rPr lang="zh-CN" altLang="en-US" dirty="0"/>
              <a:t>合在一起变为</a:t>
            </a:r>
            <a:r>
              <a:rPr lang="en-US" altLang="zh-CN" dirty="0"/>
              <a:t>16</a:t>
            </a:r>
            <a:r>
              <a:rPr lang="zh-CN" altLang="en-US" dirty="0"/>
              <a:t>进制数；将</a:t>
            </a:r>
            <a:r>
              <a:rPr lang="en-US" altLang="zh-CN" dirty="0"/>
              <a:t>16</a:t>
            </a:r>
            <a:r>
              <a:rPr lang="zh-CN" altLang="en-US" dirty="0"/>
              <a:t>进制数看做</a:t>
            </a:r>
            <a:r>
              <a:rPr lang="en-US" altLang="zh-CN" dirty="0"/>
              <a:t>10</a:t>
            </a:r>
            <a:r>
              <a:rPr lang="zh-CN" altLang="en-US" dirty="0"/>
              <a:t>进制数，分组，每组用私钥</a:t>
            </a:r>
            <a:r>
              <a:rPr lang="en-US" altLang="zh-CN" dirty="0"/>
              <a:t>private_key.txt</a:t>
            </a:r>
            <a:r>
              <a:rPr lang="zh-CN" altLang="en-US" dirty="0"/>
              <a:t>解密</a:t>
            </a:r>
            <a:r>
              <a:rPr lang="en-US" altLang="zh-CN" dirty="0"/>
              <a:t>(</a:t>
            </a:r>
            <a:r>
              <a:rPr lang="zh-CN" altLang="en-US" dirty="0"/>
              <a:t>快速幂取模</a:t>
            </a:r>
            <a:r>
              <a:rPr lang="en-US" altLang="zh-CN" dirty="0"/>
              <a:t>)</a:t>
            </a:r>
            <a:r>
              <a:rPr lang="zh-CN" altLang="en-US" dirty="0"/>
              <a:t>；将结果当作</a:t>
            </a:r>
            <a:r>
              <a:rPr lang="en-US" altLang="zh-CN" dirty="0"/>
              <a:t>8</a:t>
            </a:r>
            <a:r>
              <a:rPr lang="zh-CN" altLang="en-US" dirty="0"/>
              <a:t>进制数，再转换为</a:t>
            </a:r>
            <a:r>
              <a:rPr lang="en-US" altLang="zh-CN" dirty="0"/>
              <a:t>2</a:t>
            </a:r>
            <a:r>
              <a:rPr lang="zh-CN" altLang="en-US" dirty="0"/>
              <a:t>进制数（即每个数变为</a:t>
            </a:r>
            <a:r>
              <a:rPr lang="en-US" altLang="zh-CN" dirty="0"/>
              <a:t>3bit</a:t>
            </a:r>
            <a:r>
              <a:rPr lang="zh-CN" altLang="en-US" dirty="0"/>
              <a:t>），输出到文件</a:t>
            </a:r>
            <a:r>
              <a:rPr lang="en-US" altLang="zh-CN" dirty="0"/>
              <a:t>plaintext.txt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联调</a:t>
            </a:r>
            <a:r>
              <a:rPr lang="en-US" altLang="zh-CN" dirty="0"/>
              <a:t>:</a:t>
            </a:r>
            <a:r>
              <a:rPr lang="zh-CN" altLang="en-US" dirty="0"/>
              <a:t>待加密的数据送入</a:t>
            </a:r>
            <a:r>
              <a:rPr lang="en-US" altLang="zh-CN" dirty="0"/>
              <a:t>data.txt</a:t>
            </a:r>
            <a:r>
              <a:rPr lang="zh-CN" altLang="en-US" dirty="0"/>
              <a:t>，加密后的数据在</a:t>
            </a:r>
            <a:r>
              <a:rPr lang="en-US" altLang="zh-CN" dirty="0"/>
              <a:t>ciphertext.txt</a:t>
            </a:r>
            <a:r>
              <a:rPr lang="zh-CN" altLang="en-US" dirty="0"/>
              <a:t>中，将其经过整个通信系统（包括卷积编解码、调制、信道、解调等），再次写入</a:t>
            </a:r>
            <a:r>
              <a:rPr lang="en-US" altLang="zh-CN" dirty="0"/>
              <a:t>ciphertext.txt</a:t>
            </a:r>
            <a:r>
              <a:rPr lang="zh-CN" altLang="en-US" dirty="0"/>
              <a:t>，最后解密得到输出</a:t>
            </a:r>
            <a:r>
              <a:rPr lang="en-US" altLang="zh-CN" dirty="0"/>
              <a:t>plaintext.txt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312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2497"/>
            <a:ext cx="8596668" cy="4358866"/>
          </a:xfrm>
        </p:spPr>
        <p:txBody>
          <a:bodyPr/>
          <a:lstStyle/>
          <a:p>
            <a:r>
              <a:rPr lang="zh-CN" altLang="en-US" sz="2400" b="1" dirty="0"/>
              <a:t>存在的问题</a:t>
            </a:r>
            <a:r>
              <a:rPr lang="en-US" altLang="zh-CN" sz="2400" b="1" dirty="0"/>
              <a:t>:</a:t>
            </a:r>
          </a:p>
          <a:p>
            <a:pPr lvl="1"/>
            <a:r>
              <a:rPr lang="zh-CN" altLang="en-US" dirty="0"/>
              <a:t>对于长度为</a:t>
            </a:r>
            <a:r>
              <a:rPr lang="en-US" altLang="zh-CN" dirty="0"/>
              <a:t>8192bit</a:t>
            </a:r>
            <a:r>
              <a:rPr lang="zh-CN" altLang="en-US" dirty="0"/>
              <a:t>的文件，最佳的加密方式是选取长度至少为</a:t>
            </a:r>
            <a:r>
              <a:rPr lang="en-US" altLang="zh-CN" dirty="0"/>
              <a:t>8192bit</a:t>
            </a:r>
            <a:r>
              <a:rPr lang="zh-CN" altLang="en-US" dirty="0"/>
              <a:t>的秘钥进行加密。受算力的限制，这样做的代价难以接受，因此使用了分组加密。</a:t>
            </a:r>
            <a:endParaRPr lang="en-US" altLang="zh-CN" dirty="0"/>
          </a:p>
          <a:p>
            <a:pPr lvl="1"/>
            <a:r>
              <a:rPr lang="zh-CN" altLang="en-US" dirty="0"/>
              <a:t>在实现高精度模板的时候，加减法复杂度为</a:t>
            </a:r>
            <a:r>
              <a:rPr lang="en-US" altLang="zh-CN" dirty="0"/>
              <a:t>O(n)</a:t>
            </a:r>
            <a:r>
              <a:rPr lang="zh-CN" altLang="en-US" dirty="0"/>
              <a:t>，乘法的复杂度</a:t>
            </a:r>
            <a:r>
              <a:rPr lang="en-US" altLang="zh-CN" dirty="0"/>
              <a:t>O(n^2)</a:t>
            </a:r>
            <a:r>
              <a:rPr lang="zh-CN" altLang="en-US" dirty="0"/>
              <a:t>，除法的复杂度</a:t>
            </a:r>
            <a:r>
              <a:rPr lang="en-US" altLang="zh-CN" dirty="0"/>
              <a:t>O(n^2logn)</a:t>
            </a:r>
            <a:r>
              <a:rPr lang="zh-CN" altLang="en-US" dirty="0"/>
              <a:t>，取模运算的复杂度超过了</a:t>
            </a:r>
            <a:r>
              <a:rPr lang="en-US" altLang="zh-CN" dirty="0"/>
              <a:t>O(n^2)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为数的位数。因此，对于较大位数的秘钥的快速幂所消耗的时间是极大地，例如秘钥为</a:t>
            </a:r>
            <a:r>
              <a:rPr lang="en-US" altLang="zh-CN" dirty="0"/>
              <a:t>128bit</a:t>
            </a:r>
            <a:r>
              <a:rPr lang="zh-CN" altLang="en-US" dirty="0"/>
              <a:t>的时候，每次快速幂消耗的时间为</a:t>
            </a:r>
            <a:r>
              <a:rPr lang="en-US" altLang="zh-CN" dirty="0"/>
              <a:t>6s</a:t>
            </a:r>
            <a:r>
              <a:rPr lang="zh-CN" altLang="en-US" dirty="0"/>
              <a:t>。在已经使用了快速幂、拓展欧几里得等算法的基础上，如何再进行优化，是目前遇到的最大难题。测试时，在设定参数“秘钥长度</a:t>
            </a:r>
            <a:r>
              <a:rPr lang="en-US" altLang="zh-CN" dirty="0"/>
              <a:t>128bit</a:t>
            </a:r>
            <a:r>
              <a:rPr lang="zh-CN" altLang="en-US" dirty="0"/>
              <a:t>、</a:t>
            </a:r>
            <a:r>
              <a:rPr lang="en-US" altLang="zh-CN" dirty="0"/>
              <a:t>φ(n)</a:t>
            </a:r>
            <a:r>
              <a:rPr lang="zh-CN" altLang="en-US" dirty="0"/>
              <a:t>长度</a:t>
            </a:r>
            <a:r>
              <a:rPr lang="en-US" altLang="zh-CN" dirty="0"/>
              <a:t>256bit</a:t>
            </a:r>
            <a:r>
              <a:rPr lang="zh-CN" altLang="en-US" dirty="0"/>
              <a:t>、分组长度</a:t>
            </a:r>
            <a:r>
              <a:rPr lang="en-US" altLang="zh-CN" dirty="0"/>
              <a:t>10(</a:t>
            </a:r>
            <a:r>
              <a:rPr lang="zh-CN" altLang="en-US" dirty="0"/>
              <a:t>压</a:t>
            </a:r>
            <a:r>
              <a:rPr lang="en-US" altLang="zh-CN" dirty="0"/>
              <a:t>4</a:t>
            </a:r>
            <a:r>
              <a:rPr lang="zh-CN" altLang="en-US" dirty="0"/>
              <a:t>位，所以每组实际上是</a:t>
            </a:r>
            <a:r>
              <a:rPr lang="en-US" altLang="zh-CN" dirty="0"/>
              <a:t>40</a:t>
            </a:r>
            <a:r>
              <a:rPr lang="zh-CN" altLang="en-US" dirty="0"/>
              <a:t>位</a:t>
            </a:r>
            <a:r>
              <a:rPr lang="en-US" altLang="zh-CN" dirty="0"/>
              <a:t>10</a:t>
            </a:r>
            <a:r>
              <a:rPr lang="zh-CN" altLang="en-US" dirty="0"/>
              <a:t>进制数</a:t>
            </a:r>
            <a:r>
              <a:rPr lang="en-US" altLang="zh-CN" dirty="0"/>
              <a:t>)</a:t>
            </a:r>
            <a:r>
              <a:rPr lang="zh-CN" altLang="en-US" dirty="0"/>
              <a:t>”的情况下，加密需要</a:t>
            </a:r>
            <a:r>
              <a:rPr lang="en-US" altLang="zh-CN" dirty="0"/>
              <a:t>1min</a:t>
            </a:r>
            <a:r>
              <a:rPr lang="zh-CN" altLang="en-US" dirty="0"/>
              <a:t>，解密需要</a:t>
            </a:r>
            <a:r>
              <a:rPr lang="en-US" altLang="zh-CN" dirty="0"/>
              <a:t>2min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所以，我们认为，采用</a:t>
            </a:r>
            <a:r>
              <a:rPr lang="en-US" altLang="zh-CN" dirty="0"/>
              <a:t>RSA</a:t>
            </a:r>
            <a:r>
              <a:rPr lang="zh-CN" altLang="en-US" dirty="0"/>
              <a:t>对“对称加密算法</a:t>
            </a:r>
            <a:r>
              <a:rPr lang="en-US" altLang="zh-CN" dirty="0"/>
              <a:t>”</a:t>
            </a:r>
            <a:r>
              <a:rPr lang="zh-CN" altLang="en-US" dirty="0"/>
              <a:t>的“秘钥”进行加密才是合理的方式。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47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77335" y="1960203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/>
              <a:t>三、</a:t>
            </a:r>
            <a:r>
              <a:rPr lang="en-US" altLang="zh-CN" sz="6000" dirty="0"/>
              <a:t>DES</a:t>
            </a:r>
            <a:r>
              <a:rPr lang="zh-CN" altLang="en-US" sz="6000" dirty="0"/>
              <a:t>算法实现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940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449179"/>
            <a:ext cx="8596668" cy="6030862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Data Encryption Standard (DES):</a:t>
            </a:r>
          </a:p>
          <a:p>
            <a:r>
              <a:rPr lang="zh-CN" altLang="en-US" sz="2400" dirty="0"/>
              <a:t>作为一种算法公开的对称加密算法，其安全性仅以加密密钥的保密为基础，由于其复杂度高，易扩散，密钥种类丰富等优点，目前已被广泛应用于</a:t>
            </a:r>
            <a:r>
              <a:rPr lang="en-US" altLang="zh-CN" sz="2400" dirty="0"/>
              <a:t>POS</a:t>
            </a:r>
            <a:r>
              <a:rPr lang="zh-CN" altLang="en-US" sz="2400" dirty="0"/>
              <a:t>，</a:t>
            </a:r>
            <a:r>
              <a:rPr lang="en-US" altLang="zh-CN" sz="2400" dirty="0"/>
              <a:t>ATM</a:t>
            </a:r>
            <a:r>
              <a:rPr lang="zh-CN" altLang="en-US" sz="2400" dirty="0"/>
              <a:t>，</a:t>
            </a:r>
            <a:r>
              <a:rPr lang="en-US" altLang="zh-CN" sz="2400" dirty="0"/>
              <a:t>IC</a:t>
            </a:r>
            <a:r>
              <a:rPr lang="zh-CN" altLang="en-US" sz="2400" dirty="0"/>
              <a:t>卡等加密传输中；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密钥结构：</a:t>
            </a:r>
            <a:r>
              <a:rPr lang="en-US" altLang="zh-CN" sz="2400" dirty="0"/>
              <a:t>64</a:t>
            </a:r>
            <a:r>
              <a:rPr lang="zh-CN" altLang="en-US" sz="2400" dirty="0"/>
              <a:t>位数据（其中</a:t>
            </a:r>
            <a:r>
              <a:rPr lang="en-US" altLang="zh-CN" sz="2400" dirty="0"/>
              <a:t>56</a:t>
            </a:r>
            <a:r>
              <a:rPr lang="zh-CN" altLang="en-US" sz="2400" dirty="0"/>
              <a:t>位为有效位，第</a:t>
            </a:r>
            <a:r>
              <a:rPr lang="en-US" altLang="zh-CN" sz="2400" dirty="0"/>
              <a:t>8,16,24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/>
              <a:t>64</a:t>
            </a:r>
            <a:r>
              <a:rPr lang="zh-CN" altLang="en-US" sz="2400" dirty="0"/>
              <a:t>位为奇偶校验位，用于密钥传输校验）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20</a:t>
            </a:r>
            <a:r>
              <a:rPr lang="zh-CN" altLang="en-US" sz="2400" dirty="0"/>
              <a:t>世纪末，美国</a:t>
            </a:r>
            <a:r>
              <a:rPr lang="en-US" altLang="zh-CN" sz="2400" dirty="0"/>
              <a:t>RSA</a:t>
            </a:r>
            <a:r>
              <a:rPr lang="zh-CN" altLang="en-US" sz="2400" dirty="0"/>
              <a:t>数据安全公司发布“密钥挑战”，悬赏攻破</a:t>
            </a:r>
            <a:r>
              <a:rPr lang="en-US" altLang="zh-CN" sz="2400" dirty="0"/>
              <a:t>56bits</a:t>
            </a:r>
            <a:r>
              <a:rPr lang="zh-CN" altLang="en-US" sz="2400" dirty="0"/>
              <a:t>的</a:t>
            </a:r>
            <a:r>
              <a:rPr lang="en-US" altLang="zh-CN" sz="2400" dirty="0"/>
              <a:t>DES</a:t>
            </a:r>
            <a:r>
              <a:rPr lang="zh-CN" altLang="en-US" sz="2400" dirty="0"/>
              <a:t>算法；由于</a:t>
            </a:r>
            <a:r>
              <a:rPr lang="en-US" altLang="zh-CN" sz="2400" dirty="0"/>
              <a:t>DES</a:t>
            </a:r>
            <a:r>
              <a:rPr lang="zh-CN" altLang="en-US" sz="2400" dirty="0"/>
              <a:t>的密钥空间包含</a:t>
            </a:r>
            <a:r>
              <a:rPr lang="en-US" altLang="zh-CN" sz="2400" dirty="0"/>
              <a:t>7.2e16</a:t>
            </a:r>
            <a:r>
              <a:rPr lang="zh-CN" altLang="en-US" sz="2400" dirty="0"/>
              <a:t>的可能解，最后历时</a:t>
            </a:r>
            <a:r>
              <a:rPr lang="en-US" altLang="zh-CN" sz="2400" dirty="0"/>
              <a:t>140</a:t>
            </a:r>
            <a:r>
              <a:rPr lang="zh-CN" altLang="en-US" sz="2400" dirty="0"/>
              <a:t>天攻破；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但还可以通过进一步增长密钥来提高保密性；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80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090863"/>
            <a:ext cx="6152090" cy="53891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16</a:t>
            </a:r>
            <a:r>
              <a:rPr lang="zh-CN" altLang="en-US" sz="2400" dirty="0"/>
              <a:t>个子密钥的产生：（详见</a:t>
            </a:r>
            <a:r>
              <a:rPr lang="en-US" altLang="zh-CN" sz="2400" dirty="0" err="1"/>
              <a:t>DESEncode.m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zh-CN" altLang="en-US" sz="2200" dirty="0"/>
              <a:t>初始置换：经过</a:t>
            </a:r>
            <a:r>
              <a:rPr lang="en-US" altLang="zh-CN" sz="2200" dirty="0"/>
              <a:t>PC1</a:t>
            </a:r>
            <a:r>
              <a:rPr lang="zh-CN" altLang="en-US" sz="2200" dirty="0"/>
              <a:t>得到两部分</a:t>
            </a:r>
            <a:r>
              <a:rPr lang="en-US" altLang="zh-CN" sz="2200" dirty="0"/>
              <a:t>C0</a:t>
            </a:r>
            <a:r>
              <a:rPr lang="zh-CN" altLang="en-US" sz="2200" dirty="0"/>
              <a:t>（前</a:t>
            </a:r>
            <a:r>
              <a:rPr lang="en-US" altLang="zh-CN" sz="2200" dirty="0"/>
              <a:t>28</a:t>
            </a:r>
            <a:r>
              <a:rPr lang="zh-CN" altLang="en-US" sz="2200" dirty="0"/>
              <a:t>位）和</a:t>
            </a:r>
            <a:r>
              <a:rPr lang="en-US" altLang="zh-CN" sz="2200" dirty="0"/>
              <a:t>D0</a:t>
            </a:r>
            <a:r>
              <a:rPr lang="zh-CN" altLang="en-US" sz="2200" dirty="0"/>
              <a:t>（后</a:t>
            </a:r>
            <a:r>
              <a:rPr lang="en-US" altLang="zh-CN" sz="2200" dirty="0"/>
              <a:t>28</a:t>
            </a:r>
            <a:r>
              <a:rPr lang="zh-CN" altLang="en-US" sz="2200" dirty="0"/>
              <a:t>位）；</a:t>
            </a:r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r>
              <a:rPr lang="zh-CN" altLang="en-US" sz="2200" dirty="0"/>
              <a:t>循环移位：按照某个固定位数循环左移得到</a:t>
            </a:r>
            <a:r>
              <a:rPr lang="en-US" altLang="zh-CN" sz="2200" dirty="0"/>
              <a:t>16</a:t>
            </a:r>
            <a:r>
              <a:rPr lang="zh-CN" altLang="en-US" sz="2200" dirty="0"/>
              <a:t>组</a:t>
            </a:r>
            <a:r>
              <a:rPr lang="en-US" altLang="zh-CN" sz="2200" dirty="0"/>
              <a:t>Cn</a:t>
            </a:r>
            <a:r>
              <a:rPr lang="zh-CN" altLang="en-US" sz="2200" dirty="0"/>
              <a:t>，</a:t>
            </a:r>
            <a:r>
              <a:rPr lang="en-US" altLang="zh-CN" sz="2200" dirty="0" err="1"/>
              <a:t>Dn</a:t>
            </a:r>
            <a:r>
              <a:rPr lang="zh-CN" altLang="en-US" sz="2200" dirty="0"/>
              <a:t>；</a:t>
            </a:r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r>
              <a:rPr lang="zh-CN" altLang="en-US" sz="2200" dirty="0"/>
              <a:t>置换选择：经过</a:t>
            </a:r>
            <a:r>
              <a:rPr lang="en-US" altLang="zh-CN" sz="2200" dirty="0"/>
              <a:t>PC2</a:t>
            </a:r>
            <a:r>
              <a:rPr lang="zh-CN" altLang="en-US" sz="2200" dirty="0"/>
              <a:t>将拼接起来的</a:t>
            </a:r>
            <a:r>
              <a:rPr lang="en-US" altLang="zh-CN" sz="2200" dirty="0"/>
              <a:t>Cn</a:t>
            </a:r>
            <a:r>
              <a:rPr lang="zh-CN" altLang="en-US" sz="2200" dirty="0"/>
              <a:t>，</a:t>
            </a:r>
            <a:r>
              <a:rPr lang="en-US" altLang="zh-CN" sz="2200" dirty="0" err="1"/>
              <a:t>Dn</a:t>
            </a:r>
            <a:r>
              <a:rPr lang="zh-CN" altLang="en-US" sz="2200" dirty="0"/>
              <a:t>压缩，得到</a:t>
            </a:r>
            <a:r>
              <a:rPr lang="en-US" altLang="zh-CN" sz="2200" dirty="0"/>
              <a:t>16</a:t>
            </a:r>
            <a:r>
              <a:rPr lang="zh-CN" altLang="en-US" sz="2200" dirty="0"/>
              <a:t>组</a:t>
            </a:r>
            <a:r>
              <a:rPr lang="en-US" altLang="zh-CN" sz="2200" dirty="0"/>
              <a:t>48</a:t>
            </a:r>
            <a:r>
              <a:rPr lang="zh-CN" altLang="en-US" sz="2200" dirty="0"/>
              <a:t>位的子密钥</a:t>
            </a:r>
            <a:r>
              <a:rPr lang="en-US" altLang="zh-CN" sz="2200" dirty="0" err="1"/>
              <a:t>KeyN</a:t>
            </a:r>
            <a:r>
              <a:rPr lang="zh-CN" altLang="en-US" sz="2200" dirty="0"/>
              <a:t>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24" y="92760"/>
            <a:ext cx="401955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7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039844245"/>
              </p:ext>
            </p:extLst>
          </p:nvPr>
        </p:nvGraphicFramePr>
        <p:xfrm>
          <a:off x="2022856" y="1131147"/>
          <a:ext cx="6929120" cy="4620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860019" y="1798329"/>
            <a:ext cx="1210589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目</a:t>
            </a:r>
            <a:endParaRPr lang="en-US" altLang="zh-CN" sz="8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036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9418" y="1033713"/>
            <a:ext cx="5113866" cy="519062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详见</a:t>
            </a:r>
            <a:r>
              <a:rPr lang="en-US" altLang="zh-CN" sz="2400" dirty="0" err="1"/>
              <a:t>DESCoding.m</a:t>
            </a:r>
            <a:endParaRPr lang="en-US" altLang="zh-CN" sz="2400" dirty="0"/>
          </a:p>
          <a:p>
            <a:r>
              <a:rPr lang="zh-CN" altLang="en-US" sz="2400" dirty="0"/>
              <a:t>数据块初始置换：利用</a:t>
            </a:r>
            <a:r>
              <a:rPr lang="en-US" altLang="zh-CN" sz="2400" dirty="0"/>
              <a:t>IP</a:t>
            </a:r>
            <a:r>
              <a:rPr lang="zh-CN" altLang="en-US" sz="2400" dirty="0"/>
              <a:t>置换得到</a:t>
            </a:r>
            <a:r>
              <a:rPr lang="en-US" altLang="zh-CN" sz="2400" dirty="0"/>
              <a:t>L0</a:t>
            </a:r>
            <a:r>
              <a:rPr lang="zh-CN" altLang="en-US" sz="2400" dirty="0"/>
              <a:t>（前</a:t>
            </a:r>
            <a:r>
              <a:rPr lang="en-US" altLang="zh-CN" sz="2400" dirty="0"/>
              <a:t>32</a:t>
            </a:r>
            <a:r>
              <a:rPr lang="zh-CN" altLang="en-US" sz="2400" dirty="0"/>
              <a:t>位）和</a:t>
            </a:r>
            <a:r>
              <a:rPr lang="en-US" altLang="zh-CN" sz="2400" dirty="0"/>
              <a:t>R0</a:t>
            </a:r>
            <a:r>
              <a:rPr lang="zh-CN" altLang="en-US" sz="2400" dirty="0"/>
              <a:t>（后</a:t>
            </a:r>
            <a:r>
              <a:rPr lang="en-US" altLang="zh-CN" sz="2400" dirty="0"/>
              <a:t>32</a:t>
            </a:r>
            <a:r>
              <a:rPr lang="zh-CN" altLang="en-US" sz="2400" dirty="0"/>
              <a:t>位）；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E</a:t>
            </a:r>
            <a:r>
              <a:rPr lang="zh-CN" altLang="en-US" sz="2400" dirty="0"/>
              <a:t>盒拓展：利用某些位置重复出现（扩展置换</a:t>
            </a:r>
            <a:r>
              <a:rPr lang="en-US" altLang="zh-CN" sz="2400" dirty="0" err="1"/>
              <a:t>rept</a:t>
            </a:r>
            <a:r>
              <a:rPr lang="zh-CN" altLang="en-US" sz="2400" dirty="0"/>
              <a:t>），将</a:t>
            </a:r>
            <a:r>
              <a:rPr lang="en-US" altLang="zh-CN" sz="2400" dirty="0" err="1"/>
              <a:t>Ri</a:t>
            </a:r>
            <a:r>
              <a:rPr lang="zh-CN" altLang="en-US" sz="2400" dirty="0"/>
              <a:t>拓展为</a:t>
            </a:r>
            <a:r>
              <a:rPr lang="en-US" altLang="zh-CN" sz="2400" dirty="0"/>
              <a:t>48</a:t>
            </a:r>
            <a:r>
              <a:rPr lang="zh-CN" altLang="en-US" sz="2400" dirty="0"/>
              <a:t>位的数据，这一步骤加强了扩散效果；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异或运算：将</a:t>
            </a:r>
            <a:r>
              <a:rPr lang="en-US" altLang="zh-CN" sz="2400" dirty="0"/>
              <a:t>E</a:t>
            </a:r>
            <a:r>
              <a:rPr lang="zh-CN" altLang="en-US" sz="2400" dirty="0"/>
              <a:t>盒拓展后的</a:t>
            </a:r>
            <a:r>
              <a:rPr lang="en-US" altLang="zh-CN" sz="2400" dirty="0"/>
              <a:t>R_E</a:t>
            </a:r>
            <a:r>
              <a:rPr lang="zh-CN" altLang="en-US" sz="2400" dirty="0"/>
              <a:t>与某个密钥</a:t>
            </a:r>
            <a:r>
              <a:rPr lang="en-US" altLang="zh-CN" sz="2400" dirty="0"/>
              <a:t>Key</a:t>
            </a:r>
            <a:r>
              <a:rPr lang="zh-CN" altLang="en-US" sz="2400" dirty="0"/>
              <a:t>进行异或运算，得到临时结果</a:t>
            </a:r>
            <a:r>
              <a:rPr lang="en-US" altLang="zh-CN" sz="2400" dirty="0"/>
              <a:t>RE_XOR</a:t>
            </a:r>
            <a:r>
              <a:rPr lang="zh-CN" altLang="en-US" sz="2400" dirty="0"/>
              <a:t>；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447" y="240632"/>
            <a:ext cx="372427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80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449178"/>
            <a:ext cx="8596668" cy="640882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</a:t>
            </a:r>
            <a:r>
              <a:rPr lang="zh-CN" altLang="en-US" sz="2400" dirty="0"/>
              <a:t>盒压缩：将</a:t>
            </a:r>
            <a:r>
              <a:rPr lang="en-US" altLang="zh-CN" sz="2400" dirty="0"/>
              <a:t>48</a:t>
            </a:r>
            <a:r>
              <a:rPr lang="zh-CN" altLang="en-US" sz="2400" dirty="0"/>
              <a:t>位的</a:t>
            </a:r>
            <a:r>
              <a:rPr lang="en-US" altLang="zh-CN" sz="2400" dirty="0"/>
              <a:t>RE_XOR</a:t>
            </a:r>
            <a:r>
              <a:rPr lang="zh-CN" altLang="en-US" sz="2400" dirty="0"/>
              <a:t>拆分为</a:t>
            </a:r>
            <a:r>
              <a:rPr lang="en-US" altLang="zh-CN" sz="2400" dirty="0"/>
              <a:t>6*8</a:t>
            </a:r>
            <a:r>
              <a:rPr lang="zh-CN" altLang="en-US" sz="2400" dirty="0"/>
              <a:t>组，分别输入至</a:t>
            </a:r>
            <a:r>
              <a:rPr lang="en-US" altLang="zh-CN" sz="2400" dirty="0"/>
              <a:t>8</a:t>
            </a:r>
            <a:r>
              <a:rPr lang="zh-CN" altLang="en-US" sz="2400" dirty="0"/>
              <a:t>个</a:t>
            </a:r>
            <a:r>
              <a:rPr lang="en-US" altLang="zh-CN" sz="2400" dirty="0"/>
              <a:t>P</a:t>
            </a:r>
            <a:r>
              <a:rPr lang="zh-CN" altLang="en-US" sz="2400" dirty="0"/>
              <a:t>盒中；记</a:t>
            </a:r>
            <a:r>
              <a:rPr lang="en-US" altLang="zh-CN" sz="2400" dirty="0"/>
              <a:t>6</a:t>
            </a:r>
            <a:r>
              <a:rPr lang="zh-CN" altLang="en-US" sz="2400" dirty="0"/>
              <a:t>位数据为</a:t>
            </a:r>
            <a:r>
              <a:rPr lang="en-US" altLang="zh-CN" sz="2400" dirty="0" err="1"/>
              <a:t>tmpR</a:t>
            </a:r>
            <a:r>
              <a:rPr lang="zh-CN" altLang="en-US" sz="2400" dirty="0"/>
              <a:t>，取</a:t>
            </a:r>
            <a:r>
              <a:rPr lang="en-US" altLang="zh-CN" sz="2400" dirty="0"/>
              <a:t>[</a:t>
            </a:r>
            <a:r>
              <a:rPr lang="en-US" altLang="zh-CN" sz="2400" dirty="0" err="1"/>
              <a:t>tmpR</a:t>
            </a:r>
            <a:r>
              <a:rPr lang="en-US" altLang="zh-CN" sz="2400" dirty="0"/>
              <a:t>(1, :); </a:t>
            </a:r>
            <a:r>
              <a:rPr lang="en-US" altLang="zh-CN" sz="2400" dirty="0" err="1"/>
              <a:t>tmpR</a:t>
            </a:r>
            <a:r>
              <a:rPr lang="en-US" altLang="zh-CN" sz="2400" dirty="0"/>
              <a:t>(6, :)]</a:t>
            </a:r>
            <a:r>
              <a:rPr lang="zh-CN" altLang="en-US" sz="2400" dirty="0"/>
              <a:t>作为访问的行下标，</a:t>
            </a:r>
            <a:r>
              <a:rPr lang="en-US" altLang="zh-CN" sz="2400" dirty="0" err="1"/>
              <a:t>tmpR</a:t>
            </a:r>
            <a:r>
              <a:rPr lang="en-US" altLang="zh-CN" sz="2400" dirty="0"/>
              <a:t>(2: 5, :)</a:t>
            </a:r>
            <a:r>
              <a:rPr lang="zh-CN" altLang="en-US" sz="2400" dirty="0"/>
              <a:t>作为列下标进行查表，得到对应的十进制数，再利用</a:t>
            </a:r>
            <a:r>
              <a:rPr lang="en-US" altLang="zh-CN" sz="2400" dirty="0"/>
              <a:t>de2bi</a:t>
            </a:r>
            <a:r>
              <a:rPr lang="zh-CN" altLang="en-US" sz="2400" dirty="0"/>
              <a:t>转化为</a:t>
            </a:r>
            <a:r>
              <a:rPr lang="en-US" altLang="zh-CN" sz="2400" dirty="0"/>
              <a:t>4</a:t>
            </a:r>
            <a:r>
              <a:rPr lang="zh-CN" altLang="en-US" sz="2400" dirty="0"/>
              <a:t>位二进制数，最终得到了</a:t>
            </a:r>
            <a:r>
              <a:rPr lang="en-US" altLang="zh-CN" sz="2400" dirty="0"/>
              <a:t>4*8</a:t>
            </a:r>
            <a:r>
              <a:rPr lang="zh-CN" altLang="en-US" sz="2400" dirty="0"/>
              <a:t>组数据</a:t>
            </a:r>
            <a:r>
              <a:rPr lang="en-US" altLang="zh-CN" sz="2400" dirty="0"/>
              <a:t>R_S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P</a:t>
            </a:r>
            <a:r>
              <a:rPr lang="zh-CN" altLang="en-US" sz="2400" dirty="0"/>
              <a:t>盒置换：将</a:t>
            </a:r>
            <a:r>
              <a:rPr lang="en-US" altLang="zh-CN" sz="2400" dirty="0"/>
              <a:t>R_S</a:t>
            </a:r>
            <a:r>
              <a:rPr lang="zh-CN" altLang="en-US" sz="2400" dirty="0"/>
              <a:t>的结果经过一个置换矩阵</a:t>
            </a:r>
            <a:r>
              <a:rPr lang="en-US" altLang="zh-CN" sz="2400" dirty="0"/>
              <a:t>P</a:t>
            </a:r>
            <a:r>
              <a:rPr lang="zh-CN" altLang="en-US" sz="2400" dirty="0"/>
              <a:t>，得到</a:t>
            </a:r>
            <a:r>
              <a:rPr lang="en-US" altLang="zh-CN" sz="2400" dirty="0"/>
              <a:t>32</a:t>
            </a:r>
            <a:r>
              <a:rPr lang="zh-CN" altLang="en-US" sz="2400" dirty="0"/>
              <a:t>位</a:t>
            </a:r>
            <a:r>
              <a:rPr lang="en-US" altLang="zh-CN" sz="2400" dirty="0"/>
              <a:t>R_P</a:t>
            </a:r>
          </a:p>
          <a:p>
            <a:endParaRPr lang="en-US" altLang="zh-CN" sz="2400" dirty="0"/>
          </a:p>
          <a:p>
            <a:r>
              <a:rPr lang="zh-CN" altLang="en-US" sz="2400" dirty="0"/>
              <a:t>异或运算：即</a:t>
            </a:r>
            <a:r>
              <a:rPr lang="en-US" altLang="zh-CN" sz="2400" dirty="0"/>
              <a:t>L=R0</a:t>
            </a:r>
            <a:r>
              <a:rPr lang="zh-CN" altLang="en-US" sz="2400" dirty="0"/>
              <a:t>，</a:t>
            </a:r>
            <a:r>
              <a:rPr lang="en-US" altLang="zh-CN" sz="2400" dirty="0"/>
              <a:t>R=</a:t>
            </a:r>
            <a:r>
              <a:rPr lang="en-US" altLang="zh-CN" sz="2400" dirty="0" err="1"/>
              <a:t>xor</a:t>
            </a:r>
            <a:r>
              <a:rPr lang="en-US" altLang="zh-CN" sz="2400" dirty="0"/>
              <a:t>(L0, R_P)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至此相当于完成了一次临时加密，总共循环</a:t>
            </a:r>
            <a:r>
              <a:rPr lang="en-US" altLang="zh-CN" sz="2400" dirty="0"/>
              <a:t>16</a:t>
            </a:r>
            <a:r>
              <a:rPr lang="zh-CN" altLang="en-US" sz="2400" dirty="0"/>
              <a:t>次即可得到</a:t>
            </a:r>
            <a:r>
              <a:rPr lang="en-US" altLang="zh-CN" sz="2400" dirty="0"/>
              <a:t>L16</a:t>
            </a:r>
            <a:r>
              <a:rPr lang="zh-CN" altLang="en-US" sz="2400" dirty="0"/>
              <a:t>和</a:t>
            </a:r>
            <a:r>
              <a:rPr lang="en-US" altLang="zh-CN" sz="2400" dirty="0"/>
              <a:t>R16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最终置换：</a:t>
            </a:r>
            <a:r>
              <a:rPr lang="en-US" altLang="zh-CN" sz="2400" dirty="0"/>
              <a:t>[L16;R16]</a:t>
            </a:r>
            <a:r>
              <a:rPr lang="zh-CN" altLang="en-US" sz="2400" dirty="0"/>
              <a:t>经过</a:t>
            </a:r>
            <a:r>
              <a:rPr lang="en-US" altLang="zh-CN" sz="2400" dirty="0" err="1"/>
              <a:t>IPEnd</a:t>
            </a:r>
            <a:r>
              <a:rPr lang="zh-CN" altLang="en-US" sz="2400" dirty="0"/>
              <a:t>置换即可得到最终加密结果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446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449179"/>
            <a:ext cx="8596668" cy="6030862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Data Encryption Standard (DES):</a:t>
            </a:r>
          </a:p>
          <a:p>
            <a:r>
              <a:rPr lang="zh-CN" altLang="en-US" sz="2400" dirty="0"/>
              <a:t>解密算法（详见</a:t>
            </a:r>
            <a:r>
              <a:rPr lang="en-US" altLang="zh-CN" sz="2400" dirty="0" err="1"/>
              <a:t>DESDecode.m</a:t>
            </a:r>
            <a:r>
              <a:rPr lang="zh-CN" altLang="en-US" sz="2400" dirty="0"/>
              <a:t>）：由于加密过程都是可逆线性运算（异或），只需要将子密钥的顺序调换，在进行一次“加密”算法即可解密；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加密效果分析：（详见</a:t>
            </a:r>
            <a:r>
              <a:rPr lang="en-US" altLang="zh-CN" sz="2400" dirty="0" err="1"/>
              <a:t>DESTest.m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从</a:t>
            </a:r>
            <a:r>
              <a:rPr lang="en-US" altLang="zh-CN" sz="2400" dirty="0"/>
              <a:t>56</a:t>
            </a:r>
            <a:r>
              <a:rPr lang="zh-CN" altLang="en-US" sz="2400" dirty="0"/>
              <a:t>位密钥中任取一位反转（不包含奇偶校验位），其结果会使得最终结果产生接近</a:t>
            </a:r>
            <a:r>
              <a:rPr lang="en-US" altLang="zh-CN" sz="2400" dirty="0"/>
              <a:t>50%</a:t>
            </a:r>
            <a:r>
              <a:rPr lang="zh-CN" altLang="en-US" sz="2400" dirty="0"/>
              <a:t>的误差，说明</a:t>
            </a:r>
            <a:r>
              <a:rPr lang="en-US" altLang="zh-CN" sz="2400" dirty="0"/>
              <a:t>DES</a:t>
            </a:r>
            <a:r>
              <a:rPr lang="zh-CN" altLang="en-US" sz="2400" dirty="0"/>
              <a:t>算法的保密效果较好；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如果对</a:t>
            </a:r>
            <a:r>
              <a:rPr lang="en-US" altLang="zh-CN" sz="2400" dirty="0"/>
              <a:t>1kb</a:t>
            </a:r>
            <a:r>
              <a:rPr lang="zh-CN" altLang="en-US" sz="2400" dirty="0"/>
              <a:t>数据（</a:t>
            </a:r>
            <a:r>
              <a:rPr lang="en-US" altLang="zh-CN" sz="2400" dirty="0"/>
              <a:t>8192bit</a:t>
            </a:r>
            <a:r>
              <a:rPr lang="zh-CN" altLang="en-US" sz="2400" dirty="0"/>
              <a:t>）进行加解密，其运行时间能稳定在</a:t>
            </a:r>
            <a:r>
              <a:rPr lang="en-US" altLang="zh-CN" sz="2400" dirty="0"/>
              <a:t>2s</a:t>
            </a:r>
            <a:r>
              <a:rPr lang="zh-CN" altLang="en-US" sz="2400" dirty="0"/>
              <a:t>以内，说明</a:t>
            </a:r>
            <a:r>
              <a:rPr lang="en-US" altLang="zh-CN" sz="2400" dirty="0"/>
              <a:t>DES</a:t>
            </a:r>
            <a:r>
              <a:rPr lang="zh-CN" altLang="en-US" sz="2400" dirty="0"/>
              <a:t>算法的运行效率也较高；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59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77335" y="1960203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/>
              <a:t>四、</a:t>
            </a:r>
            <a:r>
              <a:rPr lang="en-US" altLang="zh-CN" sz="6000" dirty="0"/>
              <a:t>AES</a:t>
            </a:r>
            <a:r>
              <a:rPr lang="zh-CN" altLang="en-US" sz="6000" dirty="0"/>
              <a:t>算法实现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CD5298-3903-41C2-ABFF-D60B3A448EA0}"/>
              </a:ext>
            </a:extLst>
          </p:cNvPr>
          <p:cNvSpPr txBox="1"/>
          <p:nvPr/>
        </p:nvSpPr>
        <p:spPr>
          <a:xfrm>
            <a:off x="821317" y="6296766"/>
            <a:ext cx="5806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参考资料：</a:t>
            </a:r>
            <a:r>
              <a:rPr lang="en-US" altLang="zh-CN" sz="1400" dirty="0">
                <a:hlinkClick r:id="rId2"/>
              </a:rPr>
              <a:t> https://blog.csdn.net/gulang03/article/details/81175854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688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AES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高级加密标准（</a:t>
            </a:r>
            <a:r>
              <a:rPr lang="en-US" altLang="zh-CN" dirty="0"/>
              <a:t>Advanced Encryption Standard</a:t>
            </a:r>
            <a:r>
              <a:rPr lang="zh-CN" altLang="en-US" dirty="0"/>
              <a:t>，</a:t>
            </a:r>
            <a:r>
              <a:rPr lang="en-US" altLang="zh-CN" dirty="0"/>
              <a:t>AES</a:t>
            </a:r>
            <a:r>
              <a:rPr lang="zh-CN" altLang="en-US" dirty="0"/>
              <a:t>），是美国联邦政府采取的一种区块加密标准，用来代替原先的</a:t>
            </a:r>
            <a:r>
              <a:rPr lang="en-US" altLang="zh-CN" dirty="0"/>
              <a:t>DES</a:t>
            </a:r>
            <a:r>
              <a:rPr lang="zh-CN" altLang="en-US" dirty="0"/>
              <a:t>，已被多方分析并被全世界广泛使用。</a:t>
            </a:r>
            <a:endParaRPr lang="en-US" altLang="zh-CN" dirty="0"/>
          </a:p>
          <a:p>
            <a:r>
              <a:rPr lang="zh-CN" altLang="en-US" dirty="0"/>
              <a:t>不同于</a:t>
            </a:r>
            <a:r>
              <a:rPr lang="en-US" altLang="zh-CN" dirty="0"/>
              <a:t>DES</a:t>
            </a:r>
            <a:r>
              <a:rPr lang="zh-CN" altLang="en-US" dirty="0"/>
              <a:t>，</a:t>
            </a:r>
            <a:r>
              <a:rPr lang="en-US" altLang="zh-CN" dirty="0"/>
              <a:t>AES</a:t>
            </a:r>
            <a:r>
              <a:rPr lang="zh-CN" altLang="en-US" dirty="0"/>
              <a:t>采用的是置换组合架构，在软件及硬件上都能快速加解密，相对来说容易实现，而且只需要很少的存储器。</a:t>
            </a:r>
            <a:endParaRPr lang="en-US" altLang="zh-CN" dirty="0"/>
          </a:p>
          <a:p>
            <a:r>
              <a:rPr lang="zh-CN" altLang="en-US" dirty="0"/>
              <a:t>密钥长度：</a:t>
            </a:r>
            <a:r>
              <a:rPr lang="en-US" altLang="zh-CN" dirty="0"/>
              <a:t>128</a:t>
            </a:r>
            <a:r>
              <a:rPr lang="zh-CN" altLang="en-US" dirty="0"/>
              <a:t>，</a:t>
            </a:r>
            <a:r>
              <a:rPr lang="en-US" altLang="zh-CN" dirty="0"/>
              <a:t>192</a:t>
            </a:r>
            <a:r>
              <a:rPr lang="zh-CN" altLang="en-US" dirty="0"/>
              <a:t>或者</a:t>
            </a:r>
            <a:r>
              <a:rPr lang="en-US" altLang="zh-CN" dirty="0"/>
              <a:t>256</a:t>
            </a:r>
            <a:r>
              <a:rPr lang="zh-CN" altLang="en-US" dirty="0"/>
              <a:t>位（本次实验中为了简单采取的是</a:t>
            </a:r>
            <a:r>
              <a:rPr lang="en-US" altLang="zh-CN" dirty="0"/>
              <a:t>128</a:t>
            </a:r>
            <a:r>
              <a:rPr lang="zh-CN" altLang="en-US" dirty="0"/>
              <a:t>位），密钥的选取任意，由于密钥长度比</a:t>
            </a:r>
            <a:r>
              <a:rPr lang="en-US" altLang="zh-CN" dirty="0"/>
              <a:t>DES</a:t>
            </a:r>
            <a:r>
              <a:rPr lang="zh-CN" altLang="en-US" dirty="0"/>
              <a:t>更长，因此</a:t>
            </a:r>
            <a:r>
              <a:rPr lang="en-US" altLang="zh-CN" dirty="0"/>
              <a:t>AES</a:t>
            </a:r>
            <a:r>
              <a:rPr lang="zh-CN" altLang="en-US" dirty="0"/>
              <a:t>的安全性更高。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970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AES</a:t>
            </a:r>
            <a:r>
              <a:rPr lang="zh-CN" altLang="en-US" dirty="0"/>
              <a:t>基本结构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AES</a:t>
            </a:r>
            <a:r>
              <a:rPr lang="zh-CN" altLang="en-US" dirty="0"/>
              <a:t>为分组密码，把密码每</a:t>
            </a:r>
            <a:r>
              <a:rPr lang="en-US" altLang="zh-CN" dirty="0"/>
              <a:t>128</a:t>
            </a:r>
            <a:r>
              <a:rPr lang="zh-CN" altLang="en-US" dirty="0"/>
              <a:t>位分成一组，一组一组进行加密，输出的密文也是</a:t>
            </a:r>
            <a:r>
              <a:rPr lang="en-US" altLang="zh-CN" dirty="0"/>
              <a:t>128</a:t>
            </a:r>
            <a:r>
              <a:rPr lang="zh-CN" altLang="en-US" dirty="0"/>
              <a:t>位的分组结构。</a:t>
            </a:r>
            <a:endParaRPr lang="en-US" altLang="zh-CN" dirty="0"/>
          </a:p>
          <a:p>
            <a:r>
              <a:rPr lang="en-US" altLang="zh-CN" dirty="0"/>
              <a:t>AES</a:t>
            </a:r>
            <a:r>
              <a:rPr lang="zh-CN" altLang="en-US" dirty="0"/>
              <a:t>的基本处理单位是字节，即把</a:t>
            </a:r>
            <a:r>
              <a:rPr lang="en-US" altLang="zh-CN" dirty="0"/>
              <a:t>128</a:t>
            </a:r>
            <a:r>
              <a:rPr lang="zh-CN" altLang="en-US" dirty="0"/>
              <a:t>位的比特每</a:t>
            </a:r>
            <a:r>
              <a:rPr lang="en-US" altLang="zh-CN" dirty="0"/>
              <a:t>8</a:t>
            </a:r>
            <a:r>
              <a:rPr lang="zh-CN" altLang="en-US" dirty="0"/>
              <a:t>位分成一个字节，共</a:t>
            </a:r>
            <a:r>
              <a:rPr lang="en-US" altLang="zh-CN" dirty="0"/>
              <a:t>16</a:t>
            </a:r>
            <a:r>
              <a:rPr lang="zh-CN" altLang="en-US" dirty="0"/>
              <a:t>字节（也可以认为是</a:t>
            </a:r>
            <a:r>
              <a:rPr lang="en-US" altLang="zh-CN" dirty="0"/>
              <a:t>16</a:t>
            </a:r>
            <a:r>
              <a:rPr lang="zh-CN" altLang="en-US" dirty="0"/>
              <a:t>个</a:t>
            </a:r>
            <a:r>
              <a:rPr lang="en-US" altLang="zh-CN" dirty="0"/>
              <a:t>GF(2^8)</a:t>
            </a:r>
            <a:r>
              <a:rPr lang="zh-CN" altLang="en-US" dirty="0"/>
              <a:t>上的数），把字节排列成如下的明文矩阵，类似的，</a:t>
            </a:r>
            <a:r>
              <a:rPr lang="en-US" altLang="zh-CN" dirty="0"/>
              <a:t>128</a:t>
            </a:r>
            <a:r>
              <a:rPr lang="zh-CN" altLang="en-US" dirty="0"/>
              <a:t>位密钥和输出的</a:t>
            </a:r>
            <a:r>
              <a:rPr lang="en-US" altLang="zh-CN" dirty="0"/>
              <a:t>128</a:t>
            </a:r>
            <a:r>
              <a:rPr lang="zh-CN" altLang="en-US" dirty="0"/>
              <a:t>位密文也按字节分为</a:t>
            </a:r>
            <a:r>
              <a:rPr lang="en-US" altLang="zh-CN" dirty="0"/>
              <a:t>4×4</a:t>
            </a:r>
            <a:r>
              <a:rPr lang="zh-CN" altLang="en-US" dirty="0"/>
              <a:t>的矩阵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5F938B-58A2-49D8-9F1A-0500C2034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157" y="3761220"/>
            <a:ext cx="1723411" cy="196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63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AES</a:t>
            </a:r>
            <a:r>
              <a:rPr lang="zh-CN" altLang="en-US" dirty="0"/>
              <a:t>的轮函数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AES</a:t>
            </a:r>
            <a:r>
              <a:rPr lang="zh-CN" altLang="en-US" dirty="0"/>
              <a:t>中，每组明文要经过</a:t>
            </a:r>
            <a:r>
              <a:rPr lang="en-US" altLang="zh-CN" dirty="0"/>
              <a:t>10</a:t>
            </a:r>
            <a:r>
              <a:rPr lang="zh-CN" altLang="en-US" dirty="0"/>
              <a:t>次轮函数的处理，轮函数又由四个基本操作过程，分别是字节代换、行移位、列混合、轮密相加，前</a:t>
            </a:r>
            <a:r>
              <a:rPr lang="en-US" altLang="zh-CN" dirty="0"/>
              <a:t>9</a:t>
            </a:r>
            <a:r>
              <a:rPr lang="zh-CN" altLang="en-US" dirty="0"/>
              <a:t>次轮函数结构相同，为由上述基本单元顺序构成，最后一次轮函数没有列混合操作。此外，第一次轮函数之前有一次轮密相加的操作。</a:t>
            </a:r>
            <a:endParaRPr lang="en-US" altLang="zh-CN" dirty="0"/>
          </a:p>
          <a:p>
            <a:r>
              <a:rPr lang="zh-CN" altLang="en-US" dirty="0"/>
              <a:t>字节代换：</a:t>
            </a:r>
            <a:r>
              <a:rPr lang="en-US" altLang="zh-CN" dirty="0"/>
              <a:t>AES</a:t>
            </a:r>
            <a:r>
              <a:rPr lang="zh-CN" altLang="en-US" dirty="0"/>
              <a:t>定义了一个</a:t>
            </a:r>
            <a:r>
              <a:rPr lang="en-US" altLang="zh-CN" dirty="0"/>
              <a:t>S</a:t>
            </a:r>
            <a:r>
              <a:rPr lang="zh-CN" altLang="en-US" dirty="0"/>
              <a:t>盒，</a:t>
            </a:r>
            <a:r>
              <a:rPr lang="en-US" altLang="zh-CN" dirty="0"/>
              <a:t>S</a:t>
            </a:r>
            <a:r>
              <a:rPr lang="zh-CN" altLang="en-US" dirty="0"/>
              <a:t>盒为字节到字节的映射，字节代换操作就是矩阵中的字节直接换成</a:t>
            </a:r>
            <a:r>
              <a:rPr lang="en-US" altLang="zh-CN" dirty="0"/>
              <a:t>S</a:t>
            </a:r>
            <a:r>
              <a:rPr lang="zh-CN" altLang="en-US" dirty="0"/>
              <a:t>盒中对应字节即可。</a:t>
            </a:r>
            <a:endParaRPr lang="en-US" altLang="zh-CN" dirty="0"/>
          </a:p>
          <a:p>
            <a:r>
              <a:rPr lang="zh-CN" altLang="en-US" dirty="0"/>
              <a:t>行移位：对矩阵进行一个简单的循环移位操作，矩阵第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列分别向左循环移位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字节。</a:t>
            </a:r>
            <a:endParaRPr lang="en-US" altLang="zh-CN" dirty="0"/>
          </a:p>
          <a:p>
            <a:r>
              <a:rPr lang="zh-CN" altLang="en-US" dirty="0"/>
              <a:t>列混合：将矩阵左乘一个</a:t>
            </a:r>
            <a:r>
              <a:rPr lang="en-US" altLang="zh-CN" dirty="0"/>
              <a:t>4×4</a:t>
            </a:r>
            <a:r>
              <a:rPr lang="zh-CN" altLang="en-US" dirty="0"/>
              <a:t>的矩阵（在</a:t>
            </a:r>
            <a:r>
              <a:rPr lang="en-US" altLang="zh-CN" dirty="0"/>
              <a:t>GF(2^8)</a:t>
            </a:r>
            <a:r>
              <a:rPr lang="zh-CN" altLang="en-US" dirty="0"/>
              <a:t>上）</a:t>
            </a:r>
            <a:endParaRPr lang="en-US" altLang="zh-CN" dirty="0"/>
          </a:p>
          <a:p>
            <a:r>
              <a:rPr lang="zh-CN" altLang="en-US" dirty="0"/>
              <a:t>轮密相加：由原密钥根据轮数构造状态矩阵，再进行</a:t>
            </a:r>
            <a:r>
              <a:rPr lang="en-US" altLang="zh-CN" dirty="0"/>
              <a:t>GF(2^8)</a:t>
            </a:r>
            <a:r>
              <a:rPr lang="zh-CN" altLang="en-US" dirty="0"/>
              <a:t>上的加法（即按位异或）</a:t>
            </a:r>
            <a:endParaRPr lang="en-US" altLang="zh-CN" dirty="0"/>
          </a:p>
          <a:p>
            <a:r>
              <a:rPr lang="en-US" altLang="zh-CN" dirty="0"/>
              <a:t>AES</a:t>
            </a:r>
            <a:r>
              <a:rPr lang="zh-CN" altLang="en-US" dirty="0"/>
              <a:t>解密过程是加密的逆操作，与加密过程完全类似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979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GF(2^8)</a:t>
            </a:r>
            <a:r>
              <a:rPr lang="zh-CN" altLang="en-US" dirty="0"/>
              <a:t>上运算实现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8</a:t>
            </a:r>
            <a:r>
              <a:rPr lang="zh-CN" altLang="en-US" dirty="0"/>
              <a:t>次扩域中的数可以看作是一个长度为</a:t>
            </a:r>
            <a:r>
              <a:rPr lang="en-US" altLang="zh-CN" dirty="0"/>
              <a:t>8</a:t>
            </a:r>
            <a:r>
              <a:rPr lang="zh-CN" altLang="en-US" dirty="0"/>
              <a:t>的二元域上的向量</a:t>
            </a:r>
            <a:endParaRPr lang="en-US" altLang="zh-CN" dirty="0"/>
          </a:p>
          <a:p>
            <a:r>
              <a:rPr lang="zh-CN" altLang="en-US" dirty="0"/>
              <a:t>加法实现很简单，</a:t>
            </a:r>
            <a:r>
              <a:rPr lang="en-US" altLang="zh-CN" dirty="0" err="1"/>
              <a:t>matlab</a:t>
            </a:r>
            <a:r>
              <a:rPr lang="zh-CN" altLang="en-US" dirty="0"/>
              <a:t>中直接两个向量按位异或即可</a:t>
            </a:r>
            <a:endParaRPr lang="en-US" altLang="zh-CN" dirty="0"/>
          </a:p>
          <a:p>
            <a:r>
              <a:rPr lang="zh-CN" altLang="en-US" dirty="0"/>
              <a:t>扩域中乘法则是将两个向量写成多项式的形式，再模扩域上的生成多项式取余式即可，本次实验用的生成多项式为</a:t>
            </a:r>
            <a:r>
              <a:rPr lang="en-US" altLang="zh-CN" dirty="0"/>
              <a:t>x8+x4+x3+x+1,</a:t>
            </a:r>
            <a:r>
              <a:rPr lang="zh-CN" altLang="en-US" dirty="0"/>
              <a:t>即</a:t>
            </a:r>
            <a:r>
              <a:rPr lang="en-US" altLang="zh-CN" dirty="0"/>
              <a:t>100011011</a:t>
            </a:r>
          </a:p>
          <a:p>
            <a:r>
              <a:rPr lang="en-US" altLang="zh-CN" dirty="0" err="1"/>
              <a:t>matlab</a:t>
            </a:r>
            <a:r>
              <a:rPr lang="zh-CN" altLang="en-US" dirty="0"/>
              <a:t>中扩域乘法的实现我采用了查找对数表的方式，由于扩域中所有元素都可以与本原元的</a:t>
            </a:r>
            <a:r>
              <a:rPr lang="en-US" altLang="zh-CN" dirty="0"/>
              <a:t>n</a:t>
            </a:r>
            <a:r>
              <a:rPr lang="zh-CN" altLang="en-US" dirty="0"/>
              <a:t>次幂一一对应，因此实现乘法时就可以看做本原元的两个幂次相乘，即指数部分相加，因此只需要先构造一张本原元的对数表和指数表，在实现乘法时直接查表就可以简单地实现扩域乘法了。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252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zh-CN" altLang="en-US" dirty="0"/>
              <a:t>盒构造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zh-CN" altLang="en-US" dirty="0"/>
              <a:t>盒为字节代换中的映射表</a:t>
            </a:r>
            <a:endParaRPr lang="en-US" altLang="zh-CN" dirty="0"/>
          </a:p>
          <a:p>
            <a:r>
              <a:rPr lang="en-US" altLang="zh-CN" dirty="0"/>
              <a:t>S</a:t>
            </a:r>
            <a:r>
              <a:rPr lang="zh-CN" altLang="en-US" dirty="0"/>
              <a:t>盒构造方法如下：先按照升序排列将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255</a:t>
            </a:r>
            <a:r>
              <a:rPr lang="zh-CN" altLang="en-US" dirty="0"/>
              <a:t>写入</a:t>
            </a:r>
            <a:r>
              <a:rPr lang="en-US" altLang="zh-CN" dirty="0"/>
              <a:t>S</a:t>
            </a:r>
            <a:r>
              <a:rPr lang="zh-CN" altLang="en-US" dirty="0"/>
              <a:t>盒，再将它们映射为</a:t>
            </a:r>
            <a:r>
              <a:rPr lang="en-US" altLang="zh-CN" dirty="0"/>
              <a:t>GF(2^8)</a:t>
            </a:r>
            <a:r>
              <a:rPr lang="zh-CN" altLang="en-US" dirty="0"/>
              <a:t>上的逆，再对每个字节进行如下所示的仿射变换：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A99F51-A2DF-48A1-A50D-31B30BE95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987" y="3199031"/>
            <a:ext cx="3862013" cy="27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38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7E9CD-1DC7-415E-9E9B-3512B93E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扩展密钥构造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CBD84D-B15A-4B0A-89D0-4F25D41BC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扩展密钥是在原来</a:t>
            </a:r>
            <a:r>
              <a:rPr lang="en-US" altLang="zh-CN" dirty="0"/>
              <a:t>16</a:t>
            </a:r>
            <a:r>
              <a:rPr lang="zh-CN" altLang="en-US" dirty="0"/>
              <a:t>字节密钥的基础上新生成的密钥，用于轮函数中轮密相加操作中和待加密明文进行异或</a:t>
            </a:r>
            <a:endParaRPr lang="en-US" altLang="zh-CN" dirty="0"/>
          </a:p>
          <a:p>
            <a:r>
              <a:rPr lang="zh-CN" altLang="en-US" dirty="0"/>
              <a:t>先将</a:t>
            </a:r>
            <a:r>
              <a:rPr lang="en-US" altLang="zh-CN" dirty="0"/>
              <a:t>16</a:t>
            </a:r>
            <a:r>
              <a:rPr lang="zh-CN" altLang="en-US" dirty="0"/>
              <a:t>字节的密钥写成</a:t>
            </a:r>
            <a:r>
              <a:rPr lang="en-US" altLang="zh-CN" dirty="0"/>
              <a:t>4×4</a:t>
            </a:r>
            <a:r>
              <a:rPr lang="zh-CN" altLang="en-US" dirty="0"/>
              <a:t>的矩阵形式，再分为</a:t>
            </a:r>
            <a:r>
              <a:rPr lang="en-US" altLang="zh-CN" dirty="0"/>
              <a:t>4</a:t>
            </a:r>
            <a:r>
              <a:rPr lang="zh-CN" altLang="en-US" dirty="0"/>
              <a:t>列：</a:t>
            </a:r>
            <a:r>
              <a:rPr lang="en-US" altLang="zh-CN" dirty="0"/>
              <a:t>W[0]</a:t>
            </a:r>
            <a:r>
              <a:rPr lang="zh-CN" altLang="en-US" dirty="0"/>
              <a:t>、</a:t>
            </a:r>
            <a:r>
              <a:rPr lang="en-US" altLang="zh-CN" dirty="0"/>
              <a:t>W[1]</a:t>
            </a:r>
            <a:r>
              <a:rPr lang="zh-CN" altLang="en-US" dirty="0"/>
              <a:t>、</a:t>
            </a:r>
            <a:r>
              <a:rPr lang="en-US" altLang="zh-CN" dirty="0"/>
              <a:t>W[2]</a:t>
            </a:r>
            <a:r>
              <a:rPr lang="zh-CN" altLang="en-US" dirty="0"/>
              <a:t>、</a:t>
            </a:r>
            <a:r>
              <a:rPr lang="en-US" altLang="zh-CN" dirty="0"/>
              <a:t>W[3]</a:t>
            </a:r>
          </a:p>
          <a:p>
            <a:r>
              <a:rPr lang="zh-CN" altLang="en-US" dirty="0"/>
              <a:t>再构造新的扩展密钥，递推公式如下：若</a:t>
            </a:r>
            <a:r>
              <a:rPr lang="en-US" altLang="zh-CN" dirty="0" err="1"/>
              <a:t>i</a:t>
            </a:r>
            <a:r>
              <a:rPr lang="zh-CN" altLang="en-US" dirty="0"/>
              <a:t>不为</a:t>
            </a:r>
            <a:r>
              <a:rPr lang="en-US" altLang="zh-CN" dirty="0"/>
              <a:t>4</a:t>
            </a:r>
            <a:r>
              <a:rPr lang="zh-CN" altLang="en-US" dirty="0"/>
              <a:t>的倍数，则</a:t>
            </a:r>
            <a:r>
              <a:rPr lang="pl-PL" altLang="zh-CN" dirty="0"/>
              <a:t>W[i]=W[i-4]⨁W[i-1]</a:t>
            </a:r>
            <a:r>
              <a:rPr lang="zh-CN" altLang="en-US" dirty="0"/>
              <a:t>否则，</a:t>
            </a:r>
            <a:r>
              <a:rPr lang="pl-PL" altLang="zh-CN" dirty="0"/>
              <a:t> W[i]=W[i-4]⨁T(W[i-1]) </a:t>
            </a:r>
            <a:r>
              <a:rPr lang="zh-CN" altLang="en-US" dirty="0"/>
              <a:t>，一直构造到</a:t>
            </a:r>
            <a:r>
              <a:rPr lang="en-US" altLang="zh-CN" dirty="0"/>
              <a:t>W[43]</a:t>
            </a:r>
          </a:p>
          <a:p>
            <a:r>
              <a:rPr lang="zh-CN" altLang="en-US" dirty="0"/>
              <a:t>上式中</a:t>
            </a:r>
            <a:r>
              <a:rPr lang="en-US" altLang="zh-CN" dirty="0"/>
              <a:t>T</a:t>
            </a:r>
            <a:r>
              <a:rPr lang="zh-CN" altLang="en-US" dirty="0"/>
              <a:t>函数也由三部分组成，首先循环左移</a:t>
            </a:r>
            <a:r>
              <a:rPr lang="en-US" altLang="zh-CN" dirty="0"/>
              <a:t>1</a:t>
            </a:r>
            <a:r>
              <a:rPr lang="zh-CN" altLang="en-US" dirty="0"/>
              <a:t>个字节，再用之前提到的</a:t>
            </a:r>
            <a:r>
              <a:rPr lang="en-US" altLang="zh-CN" dirty="0"/>
              <a:t>S</a:t>
            </a:r>
            <a:r>
              <a:rPr lang="zh-CN" altLang="en-US" dirty="0"/>
              <a:t>盒进行字节代换，最后同轮常量</a:t>
            </a:r>
            <a:r>
              <a:rPr lang="en-US" altLang="zh-CN" dirty="0"/>
              <a:t>R[j]</a:t>
            </a:r>
            <a:r>
              <a:rPr lang="zh-CN" altLang="en-US" dirty="0"/>
              <a:t>进行异或，</a:t>
            </a:r>
            <a:r>
              <a:rPr lang="en-US" altLang="zh-CN" dirty="0"/>
              <a:t>j</a:t>
            </a:r>
            <a:r>
              <a:rPr lang="zh-CN" altLang="en-US" dirty="0"/>
              <a:t>表示轮数，从</a:t>
            </a:r>
            <a:r>
              <a:rPr lang="en-US" altLang="zh-CN" dirty="0"/>
              <a:t>1</a:t>
            </a:r>
            <a:r>
              <a:rPr lang="zh-CN" altLang="en-US" dirty="0"/>
              <a:t>取到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R[j]</a:t>
            </a:r>
            <a:r>
              <a:rPr lang="zh-CN" altLang="en-US" dirty="0"/>
              <a:t>为常量，具体取值见</a:t>
            </a:r>
            <a:r>
              <a:rPr lang="en-US" altLang="zh-CN" dirty="0" err="1"/>
              <a:t>AESCoding.m</a:t>
            </a:r>
            <a:r>
              <a:rPr lang="zh-CN" altLang="en-US" dirty="0"/>
              <a:t>中的</a:t>
            </a:r>
            <a:r>
              <a:rPr lang="en-US" altLang="zh-CN" dirty="0" err="1"/>
              <a:t>keyextend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一共得到</a:t>
            </a:r>
            <a:r>
              <a:rPr lang="en-US" altLang="zh-CN" dirty="0"/>
              <a:t>44</a:t>
            </a:r>
            <a:r>
              <a:rPr lang="zh-CN" altLang="en-US" dirty="0"/>
              <a:t>列扩展密钥，每</a:t>
            </a:r>
            <a:r>
              <a:rPr lang="en-US" altLang="zh-CN" dirty="0"/>
              <a:t>4</a:t>
            </a:r>
            <a:r>
              <a:rPr lang="zh-CN" altLang="en-US" dirty="0"/>
              <a:t>列划分成一个</a:t>
            </a:r>
            <a:r>
              <a:rPr lang="en-US" altLang="zh-CN" dirty="0"/>
              <a:t>4×4</a:t>
            </a:r>
            <a:r>
              <a:rPr lang="zh-CN" altLang="en-US" dirty="0"/>
              <a:t>的</a:t>
            </a:r>
            <a:r>
              <a:rPr lang="en-US" altLang="zh-CN" dirty="0"/>
              <a:t>16</a:t>
            </a:r>
            <a:r>
              <a:rPr lang="zh-CN" altLang="en-US" dirty="0"/>
              <a:t>字节的密钥矩阵，一共</a:t>
            </a:r>
            <a:r>
              <a:rPr lang="en-US" altLang="zh-CN" dirty="0"/>
              <a:t>11</a:t>
            </a:r>
            <a:r>
              <a:rPr lang="zh-CN" altLang="en-US" dirty="0"/>
              <a:t>组，按照轮函数的轮数在轮密相加环节中取对应的密钥矩阵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0113F5-68E0-4589-9146-5737CA83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26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总体流程图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15488" y="2168704"/>
            <a:ext cx="8816747" cy="3299042"/>
            <a:chOff x="615488" y="2168704"/>
            <a:chExt cx="8816747" cy="3299042"/>
          </a:xfrm>
        </p:grpSpPr>
        <p:sp>
          <p:nvSpPr>
            <p:cNvPr id="8" name="矩形 7"/>
            <p:cNvSpPr/>
            <p:nvPr/>
          </p:nvSpPr>
          <p:spPr>
            <a:xfrm>
              <a:off x="1421376" y="2168704"/>
              <a:ext cx="925158" cy="496298"/>
            </a:xfrm>
            <a:prstGeom prst="rect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加密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934868" y="2168704"/>
              <a:ext cx="1149277" cy="496298"/>
            </a:xfrm>
            <a:prstGeom prst="rect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卷积编码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6448385" y="2168704"/>
              <a:ext cx="1127761" cy="496298"/>
            </a:xfrm>
            <a:prstGeom prst="rect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基带成型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8304474" y="2170874"/>
              <a:ext cx="1127761" cy="496298"/>
            </a:xfrm>
            <a:prstGeom prst="rect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载波调制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8304473" y="3491674"/>
              <a:ext cx="1127761" cy="496298"/>
            </a:xfrm>
            <a:prstGeom prst="rect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信道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8304473" y="4722544"/>
              <a:ext cx="1127761" cy="496298"/>
            </a:xfrm>
            <a:prstGeom prst="rect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载波解调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4637268" y="2168704"/>
              <a:ext cx="1127761" cy="496298"/>
            </a:xfrm>
            <a:prstGeom prst="rect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电平映射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337669" y="4722544"/>
              <a:ext cx="1127761" cy="496298"/>
            </a:xfrm>
            <a:prstGeom prst="rect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采样判决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3473416" y="4473640"/>
              <a:ext cx="1748971" cy="994106"/>
            </a:xfrm>
            <a:prstGeom prst="rect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Viterbi</a:t>
              </a:r>
              <a:r>
                <a:rPr lang="zh-CN" altLang="en-US" dirty="0"/>
                <a:t>译码</a:t>
              </a:r>
              <a:endParaRPr lang="en-US" altLang="zh-CN" dirty="0"/>
            </a:p>
            <a:p>
              <a:pPr algn="ctr"/>
              <a:r>
                <a:rPr lang="zh-CN" altLang="en-US" dirty="0"/>
                <a:t>硬判决</a:t>
              </a:r>
              <a:r>
                <a:rPr lang="en-US" altLang="zh-CN" dirty="0"/>
                <a:t>/</a:t>
              </a:r>
              <a:r>
                <a:rPr lang="zh-CN" altLang="en-US" dirty="0"/>
                <a:t>软判决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421376" y="4722544"/>
              <a:ext cx="924279" cy="496298"/>
            </a:xfrm>
            <a:prstGeom prst="rect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解密</a:t>
              </a:r>
            </a:p>
          </p:txBody>
        </p:sp>
        <p:cxnSp>
          <p:nvCxnSpPr>
            <p:cNvPr id="20" name="直接箭头连接符 19"/>
            <p:cNvCxnSpPr>
              <a:stCxn id="8" idx="3"/>
              <a:endCxn id="10" idx="1"/>
            </p:cNvCxnSpPr>
            <p:nvPr/>
          </p:nvCxnSpPr>
          <p:spPr>
            <a:xfrm>
              <a:off x="2346534" y="2416853"/>
              <a:ext cx="58833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3"/>
              <a:endCxn id="15" idx="1"/>
            </p:cNvCxnSpPr>
            <p:nvPr/>
          </p:nvCxnSpPr>
          <p:spPr>
            <a:xfrm>
              <a:off x="4084145" y="2416853"/>
              <a:ext cx="55312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5789307" y="2416853"/>
              <a:ext cx="65907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7645395" y="2416853"/>
              <a:ext cx="65907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2" idx="2"/>
              <a:endCxn id="13" idx="0"/>
            </p:cNvCxnSpPr>
            <p:nvPr/>
          </p:nvCxnSpPr>
          <p:spPr>
            <a:xfrm flipH="1">
              <a:off x="8868354" y="2667172"/>
              <a:ext cx="1" cy="82450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3" idx="2"/>
              <a:endCxn id="14" idx="0"/>
            </p:cNvCxnSpPr>
            <p:nvPr/>
          </p:nvCxnSpPr>
          <p:spPr>
            <a:xfrm>
              <a:off x="8868354" y="3987972"/>
              <a:ext cx="0" cy="73457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4" idx="1"/>
              <a:endCxn id="16" idx="3"/>
            </p:cNvCxnSpPr>
            <p:nvPr/>
          </p:nvCxnSpPr>
          <p:spPr>
            <a:xfrm flipH="1">
              <a:off x="7465430" y="4970693"/>
              <a:ext cx="83904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6" idx="1"/>
              <a:endCxn id="17" idx="3"/>
            </p:cNvCxnSpPr>
            <p:nvPr/>
          </p:nvCxnSpPr>
          <p:spPr>
            <a:xfrm flipH="1">
              <a:off x="5222387" y="4970693"/>
              <a:ext cx="111528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17" idx="1"/>
              <a:endCxn id="18" idx="3"/>
            </p:cNvCxnSpPr>
            <p:nvPr/>
          </p:nvCxnSpPr>
          <p:spPr>
            <a:xfrm flipH="1">
              <a:off x="2345655" y="4970693"/>
              <a:ext cx="112776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endCxn id="8" idx="1"/>
            </p:cNvCxnSpPr>
            <p:nvPr/>
          </p:nvCxnSpPr>
          <p:spPr>
            <a:xfrm>
              <a:off x="677334" y="2416853"/>
              <a:ext cx="74404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18" idx="1"/>
            </p:cNvCxnSpPr>
            <p:nvPr/>
          </p:nvCxnSpPr>
          <p:spPr>
            <a:xfrm flipH="1">
              <a:off x="615488" y="4970693"/>
              <a:ext cx="80588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349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77335" y="1960203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/>
              <a:t>五、联调与分析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603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34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77335" y="1960203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/>
              <a:t>一、调制与信道传输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97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2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77335" y="1960203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/>
              <a:t>二、</a:t>
            </a:r>
            <a:r>
              <a:rPr lang="en-US" altLang="zh-CN" sz="6000" dirty="0"/>
              <a:t>RSA</a:t>
            </a:r>
            <a:r>
              <a:rPr lang="zh-CN" altLang="en-US" sz="6000" dirty="0"/>
              <a:t>算法实现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90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算法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380" y="1838960"/>
            <a:ext cx="6552316" cy="4734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4672" y="1673352"/>
            <a:ext cx="82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回忆</a:t>
            </a:r>
            <a:r>
              <a:rPr lang="en-US" altLang="zh-CN" dirty="0"/>
              <a:t>PPT</a:t>
            </a:r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讲</a:t>
            </a:r>
            <a:r>
              <a:rPr lang="en-US" altLang="zh-CN" dirty="0"/>
              <a:t>36</a:t>
            </a:r>
            <a:r>
              <a:rPr lang="zh-CN" altLang="en-US" dirty="0"/>
              <a:t>页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586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核心任务</a:t>
            </a:r>
            <a:r>
              <a:rPr lang="en-US" altLang="zh-CN" sz="2800" dirty="0"/>
              <a:t>:</a:t>
            </a:r>
          </a:p>
          <a:p>
            <a:pPr lvl="1"/>
            <a:r>
              <a:rPr lang="en-US" altLang="zh-CN" sz="2400" dirty="0"/>
              <a:t>1.</a:t>
            </a:r>
            <a:r>
              <a:rPr lang="zh-CN" altLang="en-US" sz="2400" dirty="0"/>
              <a:t>寻找两个大质数</a:t>
            </a:r>
            <a:endParaRPr lang="en-US" altLang="zh-CN" sz="2400" dirty="0"/>
          </a:p>
          <a:p>
            <a:pPr lvl="1"/>
            <a:r>
              <a:rPr lang="en-US" altLang="zh-CN" sz="2400" dirty="0"/>
              <a:t>2.</a:t>
            </a:r>
            <a:r>
              <a:rPr lang="zh-CN" altLang="en-US" sz="2400" dirty="0"/>
              <a:t>大数（高精度）运算</a:t>
            </a:r>
            <a:endParaRPr lang="en-US" altLang="zh-CN" sz="2400" dirty="0"/>
          </a:p>
          <a:p>
            <a:pPr lvl="1"/>
            <a:r>
              <a:rPr lang="en-US" altLang="zh-CN" sz="2400" dirty="0"/>
              <a:t>3.</a:t>
            </a:r>
            <a:r>
              <a:rPr lang="zh-CN" altLang="en-US" sz="2400" dirty="0"/>
              <a:t>寻找模</a:t>
            </a:r>
            <a:r>
              <a:rPr lang="en-US" altLang="zh-CN" sz="2400" dirty="0"/>
              <a:t>φ</a:t>
            </a:r>
            <a:r>
              <a:rPr lang="zh-CN" altLang="en-US" sz="2400" dirty="0"/>
              <a:t>（</a:t>
            </a:r>
            <a:r>
              <a:rPr lang="en-US" altLang="zh-CN" sz="2400" dirty="0"/>
              <a:t>n</a:t>
            </a:r>
            <a:r>
              <a:rPr lang="zh-CN" altLang="en-US" sz="2400" dirty="0"/>
              <a:t>）下的</a:t>
            </a:r>
            <a:r>
              <a:rPr lang="en-US" altLang="zh-CN" sz="2400" dirty="0"/>
              <a:t>d</a:t>
            </a:r>
            <a:r>
              <a:rPr lang="zh-CN" altLang="en-US" sz="2400" dirty="0"/>
              <a:t>及其逆元</a:t>
            </a:r>
            <a:r>
              <a:rPr lang="en-US" altLang="zh-CN" sz="2400" dirty="0"/>
              <a:t>e</a:t>
            </a:r>
          </a:p>
          <a:p>
            <a:pPr lvl="1"/>
            <a:endParaRPr lang="en-US" altLang="zh-CN" sz="2400" dirty="0"/>
          </a:p>
          <a:p>
            <a:r>
              <a:rPr lang="zh-CN" altLang="en-US" sz="2600" dirty="0"/>
              <a:t>实现</a:t>
            </a:r>
            <a:r>
              <a:rPr lang="en-US" altLang="zh-CN" sz="2600" dirty="0"/>
              <a:t>:</a:t>
            </a:r>
            <a:r>
              <a:rPr lang="en-US" altLang="zh-CN" sz="2600" dirty="0" err="1"/>
              <a:t>c++</a:t>
            </a:r>
            <a:r>
              <a:rPr lang="zh-CN" altLang="en-US" sz="2600" dirty="0"/>
              <a:t>和</a:t>
            </a:r>
            <a:r>
              <a:rPr lang="en-US" altLang="zh-CN" sz="2600" dirty="0"/>
              <a:t>Java</a:t>
            </a:r>
          </a:p>
          <a:p>
            <a:pPr lvl="1"/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386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99617"/>
            <a:ext cx="8596668" cy="4541746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寻找两个大质数</a:t>
            </a:r>
            <a:r>
              <a:rPr lang="en-US" altLang="zh-CN" sz="3200" b="1" dirty="0"/>
              <a:t>:</a:t>
            </a:r>
          </a:p>
          <a:p>
            <a:r>
              <a:rPr lang="zh-CN" altLang="en-US" dirty="0"/>
              <a:t>基本思想如下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指定质数的</a:t>
            </a:r>
            <a:r>
              <a:rPr lang="en-US" altLang="zh-CN" dirty="0"/>
              <a:t>bit</a:t>
            </a:r>
            <a:r>
              <a:rPr lang="zh-CN" altLang="en-US" dirty="0"/>
              <a:t>位数</a:t>
            </a:r>
            <a:r>
              <a:rPr lang="en-US" altLang="zh-CN" dirty="0"/>
              <a:t>n</a:t>
            </a:r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随机生成长度为</a:t>
            </a:r>
            <a:r>
              <a:rPr lang="en-US" altLang="zh-CN" dirty="0"/>
              <a:t>n</a:t>
            </a:r>
            <a:r>
              <a:rPr lang="zh-CN" altLang="en-US" dirty="0"/>
              <a:t>的</a:t>
            </a:r>
            <a:r>
              <a:rPr lang="en-US" altLang="zh-CN" dirty="0"/>
              <a:t>01bit</a:t>
            </a:r>
            <a:r>
              <a:rPr lang="zh-CN" altLang="en-US" dirty="0"/>
              <a:t>序列，并转化为十进制数</a:t>
            </a:r>
            <a:r>
              <a:rPr lang="en-US" altLang="zh-CN" dirty="0"/>
              <a:t>m</a:t>
            </a:r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通过线性筛素数的方法求出小于</a:t>
            </a:r>
            <a:r>
              <a:rPr lang="en-US" altLang="zh-CN" dirty="0"/>
              <a:t>m</a:t>
            </a:r>
            <a:r>
              <a:rPr lang="zh-CN" altLang="en-US" dirty="0"/>
              <a:t>的质数表（不用完全接近</a:t>
            </a:r>
            <a:r>
              <a:rPr lang="en-US" altLang="zh-CN" dirty="0"/>
              <a:t>m</a:t>
            </a:r>
            <a:r>
              <a:rPr lang="zh-CN" altLang="en-US" dirty="0"/>
              <a:t>，可以仅小于</a:t>
            </a:r>
            <a:r>
              <a:rPr lang="en-US" altLang="zh-CN" dirty="0"/>
              <a:t>m/2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4.</a:t>
            </a:r>
            <a:r>
              <a:rPr lang="zh-CN" altLang="en-US" dirty="0"/>
              <a:t>用蒙特卡洛算法，随机选取质数</a:t>
            </a:r>
            <a:r>
              <a:rPr lang="en-US" altLang="zh-CN" dirty="0"/>
              <a:t>q</a:t>
            </a:r>
            <a:r>
              <a:rPr lang="zh-CN" altLang="en-US" dirty="0"/>
              <a:t>，检测是否满足</a:t>
            </a:r>
            <a:r>
              <a:rPr lang="en-US" altLang="zh-CN" dirty="0" err="1"/>
              <a:t>q|m</a:t>
            </a:r>
            <a:r>
              <a:rPr lang="zh-CN" altLang="en-US" dirty="0"/>
              <a:t>。若满足，则</a:t>
            </a:r>
            <a:r>
              <a:rPr lang="en-US" altLang="zh-CN" dirty="0"/>
              <a:t>m</a:t>
            </a:r>
            <a:r>
              <a:rPr lang="zh-CN" altLang="en-US" dirty="0"/>
              <a:t>不是质数，需要重新生成。重复多次检测都不满足</a:t>
            </a:r>
            <a:r>
              <a:rPr lang="en-US" altLang="zh-CN" dirty="0" err="1"/>
              <a:t>q|m</a:t>
            </a:r>
            <a:r>
              <a:rPr lang="zh-CN" altLang="en-US" dirty="0"/>
              <a:t>时，在一定概率下可以认定</a:t>
            </a:r>
            <a:r>
              <a:rPr lang="en-US" altLang="zh-CN" dirty="0"/>
              <a:t>m</a:t>
            </a:r>
            <a:r>
              <a:rPr lang="zh-CN" altLang="en-US" dirty="0"/>
              <a:t>为质数。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但是，当位数</a:t>
            </a:r>
            <a:r>
              <a:rPr lang="en-US" altLang="zh-CN" dirty="0"/>
              <a:t>n</a:t>
            </a:r>
            <a:r>
              <a:rPr lang="zh-CN" altLang="en-US" dirty="0"/>
              <a:t>较大时，这样生成的效率较低。因此，我们采用了</a:t>
            </a:r>
            <a:r>
              <a:rPr lang="en-US" altLang="zh-CN" dirty="0"/>
              <a:t>Java</a:t>
            </a:r>
            <a:r>
              <a:rPr lang="zh-CN" altLang="en-US" dirty="0"/>
              <a:t>中的库函数</a:t>
            </a:r>
            <a:r>
              <a:rPr lang="en-US" altLang="zh-CN" dirty="0" err="1"/>
              <a:t>BigInteger.probablePrime</a:t>
            </a:r>
            <a:r>
              <a:rPr lang="en-US" altLang="zh-CN" dirty="0"/>
              <a:t>(</a:t>
            </a:r>
            <a:r>
              <a:rPr lang="en-US" altLang="zh-CN" dirty="0" err="1"/>
              <a:t>bitLength</a:t>
            </a:r>
            <a:r>
              <a:rPr lang="en-US" altLang="zh-CN" dirty="0"/>
              <a:t>, </a:t>
            </a:r>
            <a:r>
              <a:rPr lang="en-US" altLang="zh-CN" dirty="0" err="1"/>
              <a:t>rnd</a:t>
            </a:r>
            <a:r>
              <a:rPr lang="en-US" altLang="zh-CN" dirty="0"/>
              <a:t>)</a:t>
            </a:r>
            <a:r>
              <a:rPr lang="zh-CN" altLang="en-US" dirty="0"/>
              <a:t>，生成了</a:t>
            </a:r>
            <a:r>
              <a:rPr lang="en-US" altLang="zh-CN" dirty="0"/>
              <a:t>100</a:t>
            </a:r>
            <a:r>
              <a:rPr lang="zh-CN" altLang="en-US" dirty="0"/>
              <a:t>个质数并保存在文件</a:t>
            </a:r>
            <a:r>
              <a:rPr lang="en-US" altLang="zh-CN" dirty="0"/>
              <a:t>prime.txt</a:t>
            </a:r>
            <a:r>
              <a:rPr lang="zh-CN" altLang="en-US" dirty="0"/>
              <a:t>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7123-22A5-4567-A5E1-BBA0CB86276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64024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823</TotalTime>
  <Words>3084</Words>
  <Application>Microsoft Office PowerPoint</Application>
  <PresentationFormat>宽屏</PresentationFormat>
  <Paragraphs>186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等线</vt:lpstr>
      <vt:lpstr>Arial</vt:lpstr>
      <vt:lpstr>Trebuchet MS</vt:lpstr>
      <vt:lpstr>Wingdings 3</vt:lpstr>
      <vt:lpstr>平面</vt:lpstr>
      <vt:lpstr>第二次编程实验展示</vt:lpstr>
      <vt:lpstr>PowerPoint 演示文稿</vt:lpstr>
      <vt:lpstr>总体流程图</vt:lpstr>
      <vt:lpstr>一、调制与信道传输</vt:lpstr>
      <vt:lpstr>PowerPoint 演示文稿</vt:lpstr>
      <vt:lpstr>二、RSA算法实现</vt:lpstr>
      <vt:lpstr>RSA算法</vt:lpstr>
      <vt:lpstr>RSA算法</vt:lpstr>
      <vt:lpstr>RSA算法</vt:lpstr>
      <vt:lpstr>RSA算法</vt:lpstr>
      <vt:lpstr>RSA算法</vt:lpstr>
      <vt:lpstr>RSA算法</vt:lpstr>
      <vt:lpstr>RSA算法</vt:lpstr>
      <vt:lpstr>RSA算法</vt:lpstr>
      <vt:lpstr>RSA算法</vt:lpstr>
      <vt:lpstr>RSA算法</vt:lpstr>
      <vt:lpstr>三、DES算法实现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四、AES算法实现</vt:lpstr>
      <vt:lpstr>AES简介</vt:lpstr>
      <vt:lpstr>AES基本结构</vt:lpstr>
      <vt:lpstr>AES的轮函数</vt:lpstr>
      <vt:lpstr>GF(2^8)上运算实现</vt:lpstr>
      <vt:lpstr>S盒构造</vt:lpstr>
      <vt:lpstr>扩展密钥构造</vt:lpstr>
      <vt:lpstr>五、联调与分析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第二次编程实验展示</dc:title>
  <dc:creator>zeng rui</dc:creator>
  <cp:lastModifiedBy>雷</cp:lastModifiedBy>
  <cp:revision>103</cp:revision>
  <dcterms:created xsi:type="dcterms:W3CDTF">2019-11-19T15:45:16Z</dcterms:created>
  <dcterms:modified xsi:type="dcterms:W3CDTF">2019-12-01T08:16:08Z</dcterms:modified>
</cp:coreProperties>
</file>