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BD80-464F-4795-BFAA-706808D1332C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90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BD80-464F-4795-BFAA-706808D1332C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30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BD80-464F-4795-BFAA-706808D1332C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7289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BD80-464F-4795-BFAA-706808D1332C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250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BD80-464F-4795-BFAA-706808D1332C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0494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BD80-464F-4795-BFAA-706808D1332C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178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BD80-464F-4795-BFAA-706808D1332C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759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BD80-464F-4795-BFAA-706808D1332C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88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BD80-464F-4795-BFAA-706808D1332C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77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BD80-464F-4795-BFAA-706808D1332C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44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BD80-464F-4795-BFAA-706808D1332C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903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BD80-464F-4795-BFAA-706808D1332C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27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BD80-464F-4795-BFAA-706808D1332C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83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BD80-464F-4795-BFAA-706808D1332C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509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BD80-464F-4795-BFAA-706808D1332C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20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BD80-464F-4795-BFAA-706808D1332C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1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1BD80-464F-4795-BFAA-706808D1332C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692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zh-CN" altLang="en-US" dirty="0"/>
              <a:t>二</a:t>
            </a:r>
            <a:r>
              <a:rPr lang="zh-CN" altLang="en-US" dirty="0" smtClean="0"/>
              <a:t>次编程实验展示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17</a:t>
            </a:r>
            <a:r>
              <a:rPr lang="zh-CN" altLang="en-US" dirty="0" smtClean="0"/>
              <a:t>组</a:t>
            </a:r>
            <a:r>
              <a:rPr lang="en-US" altLang="zh-CN" dirty="0" smtClean="0"/>
              <a:t>	</a:t>
            </a:r>
            <a:r>
              <a:rPr lang="zh-CN" altLang="en-US" dirty="0" smtClean="0"/>
              <a:t>无</a:t>
            </a:r>
            <a:r>
              <a:rPr lang="en-US" altLang="zh-CN" dirty="0" smtClean="0"/>
              <a:t>73 </a:t>
            </a:r>
            <a:r>
              <a:rPr lang="zh-CN" altLang="en-US" dirty="0" smtClean="0"/>
              <a:t>雷城乐阳，王传瑞，曾睿</a:t>
            </a:r>
            <a:r>
              <a:rPr lang="en-US" altLang="zh-CN" dirty="0" smtClean="0"/>
              <a:t>	          </a:t>
            </a:r>
            <a:r>
              <a:rPr lang="zh-CN" altLang="en-US" dirty="0" smtClean="0"/>
              <a:t>无</a:t>
            </a:r>
            <a:r>
              <a:rPr lang="en-US" altLang="zh-CN" dirty="0" smtClean="0"/>
              <a:t>78 </a:t>
            </a:r>
            <a:r>
              <a:rPr lang="zh-CN" altLang="en-US" dirty="0" smtClean="0"/>
              <a:t>辜俊皓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98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RSA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2497"/>
            <a:ext cx="8596668" cy="4358866"/>
          </a:xfrm>
        </p:spPr>
        <p:txBody>
          <a:bodyPr/>
          <a:lstStyle/>
          <a:p>
            <a:r>
              <a:rPr lang="zh-CN" altLang="en-US" sz="2400" b="1" dirty="0"/>
              <a:t>存在的</a:t>
            </a:r>
            <a:r>
              <a:rPr lang="zh-CN" altLang="en-US" sz="2400" b="1" dirty="0" smtClean="0"/>
              <a:t>问题</a:t>
            </a:r>
            <a:r>
              <a:rPr lang="en-US" altLang="zh-CN" sz="2400" b="1" dirty="0" smtClean="0"/>
              <a:t>:</a:t>
            </a:r>
          </a:p>
          <a:p>
            <a:pPr lvl="1"/>
            <a:r>
              <a:rPr lang="zh-CN" altLang="en-US" dirty="0" smtClean="0"/>
              <a:t>对于长度为</a:t>
            </a:r>
            <a:r>
              <a:rPr lang="en-US" altLang="zh-CN" dirty="0" smtClean="0"/>
              <a:t>8192bit</a:t>
            </a:r>
            <a:r>
              <a:rPr lang="zh-CN" altLang="en-US" dirty="0" smtClean="0"/>
              <a:t>的文件，最佳的加密方式是选取长度至少为</a:t>
            </a:r>
            <a:r>
              <a:rPr lang="en-US" altLang="zh-CN" dirty="0" smtClean="0"/>
              <a:t>8192bit</a:t>
            </a:r>
            <a:r>
              <a:rPr lang="zh-CN" altLang="en-US" dirty="0" smtClean="0"/>
              <a:t>的秘钥进行加密。受算力的限制，这样做的代价难以接受，因此使用了分组加密。</a:t>
            </a:r>
            <a:endParaRPr lang="en-US" altLang="zh-CN" dirty="0" smtClean="0"/>
          </a:p>
          <a:p>
            <a:pPr lvl="1"/>
            <a:r>
              <a:rPr lang="zh-CN" altLang="en-US" dirty="0"/>
              <a:t>在</a:t>
            </a:r>
            <a:r>
              <a:rPr lang="zh-CN" altLang="en-US" dirty="0" smtClean="0"/>
              <a:t>实现高精度模板的时候，加减法复杂度为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，乘法的复杂度</a:t>
            </a:r>
            <a:r>
              <a:rPr lang="en-US" altLang="zh-CN" dirty="0" smtClean="0"/>
              <a:t>O(n^2)</a:t>
            </a:r>
            <a:r>
              <a:rPr lang="zh-CN" altLang="en-US" dirty="0" smtClean="0"/>
              <a:t>，除法（减法模拟）和取模运算的复杂度超过了</a:t>
            </a:r>
            <a:r>
              <a:rPr lang="en-US" altLang="zh-CN" dirty="0" smtClean="0"/>
              <a:t>O(n^2)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为数的位数。因此，对于较大位数的秘钥的快速幂所消耗的时间是极大地，例如秘钥为</a:t>
            </a:r>
            <a:r>
              <a:rPr lang="en-US" altLang="zh-CN" dirty="0" smtClean="0"/>
              <a:t>50bit</a:t>
            </a:r>
            <a:r>
              <a:rPr lang="zh-CN" altLang="en-US" dirty="0" smtClean="0"/>
              <a:t>的时候，每次快速幂消耗的时间为</a:t>
            </a:r>
            <a:r>
              <a:rPr lang="en-US" altLang="zh-CN" dirty="0" smtClean="0"/>
              <a:t>6s</a:t>
            </a:r>
            <a:r>
              <a:rPr lang="zh-CN" altLang="en-US" dirty="0" smtClean="0"/>
              <a:t>。在已经使用了快速幂、拓展欧几里得等算法的基础上，如何再进行优化，是目前遇到的最大难题。测试时，在设定参数“秘钥长度</a:t>
            </a:r>
            <a:r>
              <a:rPr lang="en-US" altLang="zh-CN" dirty="0" smtClean="0"/>
              <a:t>50bit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φ(n)</a:t>
            </a:r>
            <a:r>
              <a:rPr lang="zh-CN" altLang="en-US" dirty="0" smtClean="0"/>
              <a:t>长度</a:t>
            </a:r>
            <a:r>
              <a:rPr lang="en-US" altLang="zh-CN" dirty="0" smtClean="0"/>
              <a:t>100bit</a:t>
            </a:r>
            <a:r>
              <a:rPr lang="zh-CN" altLang="en-US" dirty="0" smtClean="0"/>
              <a:t>、分组长度</a:t>
            </a:r>
            <a:r>
              <a:rPr lang="en-US" altLang="zh-CN" dirty="0" smtClean="0"/>
              <a:t>4(</a:t>
            </a:r>
            <a:r>
              <a:rPr lang="zh-CN" altLang="en-US" dirty="0" smtClean="0"/>
              <a:t>压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位，所以每组实际上是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</a:t>
            </a:r>
            <a:r>
              <a:rPr lang="en-US" altLang="zh-CN" dirty="0" smtClean="0"/>
              <a:t>10</a:t>
            </a:r>
            <a:r>
              <a:rPr lang="zh-CN" altLang="en-US" dirty="0" smtClean="0"/>
              <a:t>进制数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”的情况下，加密需要</a:t>
            </a:r>
            <a:r>
              <a:rPr lang="en-US" altLang="zh-CN" dirty="0" smtClean="0"/>
              <a:t>5min</a:t>
            </a:r>
            <a:r>
              <a:rPr lang="zh-CN" altLang="en-US" dirty="0" smtClean="0"/>
              <a:t>，解密需要</a:t>
            </a:r>
            <a:r>
              <a:rPr lang="en-US" altLang="zh-CN" dirty="0" smtClean="0"/>
              <a:t>27min</a:t>
            </a:r>
            <a:r>
              <a:rPr lang="zh-CN" altLang="en-US" dirty="0" smtClean="0"/>
              <a:t>。这显然是难以接受的。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所以，我们认为，采用</a:t>
            </a:r>
            <a:r>
              <a:rPr lang="en-US" altLang="zh-CN" dirty="0" smtClean="0"/>
              <a:t>RSA</a:t>
            </a:r>
            <a:r>
              <a:rPr lang="zh-CN" altLang="en-US" dirty="0" smtClean="0"/>
              <a:t>对对称加密算法的秘钥进行加密才是合理的方式。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794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77335" y="1960203"/>
            <a:ext cx="8596668" cy="1826581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 smtClean="0"/>
              <a:t>RSA</a:t>
            </a:r>
            <a:r>
              <a:rPr lang="zh-CN" altLang="en-US" sz="6000" dirty="0" smtClean="0"/>
              <a:t>算法实现</a:t>
            </a:r>
            <a:endParaRPr lang="zh-CN" altLang="en-US" sz="6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90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RSA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2380" y="1838960"/>
            <a:ext cx="6552316" cy="47341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04672" y="1673352"/>
            <a:ext cx="82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回忆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讲</a:t>
            </a:r>
            <a:r>
              <a:rPr lang="en-US" altLang="zh-CN" dirty="0" smtClean="0"/>
              <a:t>36</a:t>
            </a:r>
            <a:r>
              <a:rPr lang="zh-CN" altLang="en-US" dirty="0" smtClean="0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558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核心任务</a:t>
            </a:r>
            <a:r>
              <a:rPr lang="en-US" altLang="zh-CN" sz="2800" dirty="0" smtClean="0"/>
              <a:t>:</a:t>
            </a:r>
          </a:p>
          <a:p>
            <a:pPr lvl="1"/>
            <a:r>
              <a:rPr lang="en-US" altLang="zh-CN" sz="2400" dirty="0" smtClean="0"/>
              <a:t>1.</a:t>
            </a:r>
            <a:r>
              <a:rPr lang="zh-CN" altLang="en-US" sz="2400" dirty="0" smtClean="0"/>
              <a:t>寻找两个大质数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2.</a:t>
            </a:r>
            <a:r>
              <a:rPr lang="zh-CN" altLang="en-US" sz="2400" dirty="0" smtClean="0"/>
              <a:t>大数（高精度）运算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3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寻找</a:t>
            </a:r>
            <a:r>
              <a:rPr lang="zh-CN" altLang="en-US" sz="2400" dirty="0"/>
              <a:t>模</a:t>
            </a:r>
            <a:r>
              <a:rPr lang="en-US" altLang="zh-CN" sz="2400" dirty="0" smtClean="0"/>
              <a:t>φ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）下的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及其逆元</a:t>
            </a:r>
            <a:r>
              <a:rPr lang="en-US" altLang="zh-CN" sz="2400" dirty="0" smtClean="0"/>
              <a:t>e</a:t>
            </a:r>
          </a:p>
          <a:p>
            <a:pPr lvl="1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1038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RSA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99617"/>
            <a:ext cx="8596668" cy="4541746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寻找两个大质数</a:t>
            </a:r>
            <a:r>
              <a:rPr lang="en-US" altLang="zh-CN" sz="3200" b="1" dirty="0" smtClean="0"/>
              <a:t>:</a:t>
            </a:r>
          </a:p>
          <a:p>
            <a:r>
              <a:rPr lang="zh-CN" altLang="en-US" dirty="0" smtClean="0"/>
              <a:t>基本思想如下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1.</a:t>
            </a:r>
            <a:r>
              <a:rPr lang="zh-CN" altLang="en-US" dirty="0" smtClean="0"/>
              <a:t>指定质数的</a:t>
            </a:r>
            <a:r>
              <a:rPr lang="en-US" altLang="zh-CN" dirty="0" smtClean="0"/>
              <a:t>bit</a:t>
            </a:r>
            <a:r>
              <a:rPr lang="zh-CN" altLang="en-US" dirty="0" smtClean="0"/>
              <a:t>位数</a:t>
            </a:r>
            <a:r>
              <a:rPr lang="en-US" altLang="zh-CN" dirty="0" smtClean="0"/>
              <a:t>n</a:t>
            </a:r>
          </a:p>
          <a:p>
            <a:pPr lvl="1"/>
            <a:r>
              <a:rPr lang="en-US" altLang="zh-CN" dirty="0" smtClean="0"/>
              <a:t>2.</a:t>
            </a:r>
            <a:r>
              <a:rPr lang="zh-CN" altLang="en-US" dirty="0" smtClean="0"/>
              <a:t>随机生成长度为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01bit</a:t>
            </a:r>
            <a:r>
              <a:rPr lang="zh-CN" altLang="en-US" dirty="0" smtClean="0"/>
              <a:t>序列，并转化为十进制数</a:t>
            </a:r>
            <a:r>
              <a:rPr lang="en-US" altLang="zh-CN" dirty="0" smtClean="0"/>
              <a:t>m</a:t>
            </a:r>
          </a:p>
          <a:p>
            <a:pPr lvl="1"/>
            <a:r>
              <a:rPr lang="en-US" altLang="zh-CN" dirty="0" smtClean="0"/>
              <a:t>3.</a:t>
            </a:r>
            <a:r>
              <a:rPr lang="zh-CN" altLang="en-US" dirty="0" smtClean="0"/>
              <a:t>通过线性筛素数的方法求出小于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的质数表（不用完全接近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，可以仅小于</a:t>
            </a:r>
            <a:r>
              <a:rPr lang="en-US" altLang="zh-CN" dirty="0" smtClean="0"/>
              <a:t>m/2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4.</a:t>
            </a:r>
            <a:r>
              <a:rPr lang="zh-CN" altLang="en-US" dirty="0" smtClean="0"/>
              <a:t>用蒙特卡洛算法，随机选取质数</a:t>
            </a:r>
            <a:r>
              <a:rPr lang="en-US" altLang="zh-CN" dirty="0" smtClean="0"/>
              <a:t>q</a:t>
            </a:r>
            <a:r>
              <a:rPr lang="zh-CN" altLang="en-US" dirty="0" smtClean="0"/>
              <a:t>，检测是否满足</a:t>
            </a:r>
            <a:r>
              <a:rPr lang="en-US" altLang="zh-CN" dirty="0" err="1" smtClean="0"/>
              <a:t>q|m</a:t>
            </a:r>
            <a:r>
              <a:rPr lang="zh-CN" altLang="en-US" dirty="0" smtClean="0"/>
              <a:t>。若满足，则</a:t>
            </a:r>
            <a:r>
              <a:rPr lang="en-US" altLang="zh-CN" dirty="0" smtClean="0"/>
              <a:t>m</a:t>
            </a:r>
            <a:r>
              <a:rPr lang="zh-CN" altLang="en-US" dirty="0" smtClean="0"/>
              <a:t>不是质数，需要重新生成。重复多次检测都不满足</a:t>
            </a:r>
            <a:r>
              <a:rPr lang="en-US" altLang="zh-CN" dirty="0" err="1" smtClean="0"/>
              <a:t>q|m</a:t>
            </a:r>
            <a:r>
              <a:rPr lang="zh-CN" altLang="en-US" dirty="0" smtClean="0"/>
              <a:t>时，在一定概率下可以认定</a:t>
            </a:r>
            <a:r>
              <a:rPr lang="en-US" altLang="zh-CN" dirty="0" smtClean="0"/>
              <a:t>m</a:t>
            </a:r>
            <a:r>
              <a:rPr lang="zh-CN" altLang="en-US" dirty="0" smtClean="0"/>
              <a:t>为质数。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但是，当位数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较大时，这样生成的效率较低。因此，我们采用了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中的库函数</a:t>
            </a:r>
            <a:r>
              <a:rPr lang="en-US" altLang="zh-CN" dirty="0" err="1"/>
              <a:t>BigInteger.probablePrime</a:t>
            </a:r>
            <a:r>
              <a:rPr lang="en-US" altLang="zh-CN" dirty="0"/>
              <a:t>(</a:t>
            </a:r>
            <a:r>
              <a:rPr lang="en-US" altLang="zh-CN" dirty="0" err="1"/>
              <a:t>bitLength</a:t>
            </a:r>
            <a:r>
              <a:rPr lang="en-US" altLang="zh-CN" dirty="0"/>
              <a:t>, </a:t>
            </a:r>
            <a:r>
              <a:rPr lang="en-US" altLang="zh-CN" dirty="0" err="1"/>
              <a:t>rnd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，生成了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个质数并保存在文件</a:t>
            </a:r>
            <a:r>
              <a:rPr lang="en-US" altLang="zh-CN" dirty="0" smtClean="0"/>
              <a:t>prime.txt</a:t>
            </a:r>
            <a:r>
              <a:rPr lang="zh-CN" altLang="en-US" dirty="0" smtClean="0"/>
              <a:t>中。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964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RSA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36193"/>
            <a:ext cx="8596668" cy="4505170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大数运算</a:t>
            </a:r>
            <a:r>
              <a:rPr lang="en-US" altLang="zh-CN" sz="3200" b="1" dirty="0" smtClean="0"/>
              <a:t>:</a:t>
            </a:r>
          </a:p>
          <a:p>
            <a:endParaRPr lang="en-US" altLang="zh-CN" dirty="0"/>
          </a:p>
          <a:p>
            <a:r>
              <a:rPr lang="zh-CN" altLang="en-US" dirty="0" smtClean="0"/>
              <a:t>用结构体封装一个高精度模板，实现了压位，重载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加、减、乘、除、取模、快速幂、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==</a:t>
            </a:r>
            <a:r>
              <a:rPr lang="zh-CN" altLang="en-US" dirty="0" smtClean="0"/>
              <a:t>等运算符，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保存为头文件</a:t>
            </a:r>
            <a:r>
              <a:rPr lang="en-US" altLang="zh-CN" dirty="0" err="1" smtClean="0"/>
              <a:t>bign.h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使用时，只需</a:t>
            </a:r>
            <a:r>
              <a:rPr lang="en-US" altLang="zh-CN" dirty="0" smtClean="0"/>
              <a:t>#</a:t>
            </a:r>
            <a:r>
              <a:rPr lang="en-US" altLang="zh-CN" dirty="0" err="1" smtClean="0"/>
              <a:t>include”bign.h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，就可以使用</a:t>
            </a:r>
            <a:r>
              <a:rPr lang="en-US" altLang="zh-CN" dirty="0" err="1" smtClean="0"/>
              <a:t>bign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类型的结构体了。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725" y="517967"/>
            <a:ext cx="6010275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7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RSA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72185"/>
            <a:ext cx="8596668" cy="4569178"/>
          </a:xfrm>
        </p:spPr>
        <p:txBody>
          <a:bodyPr>
            <a:normAutofit lnSpcReduction="10000"/>
          </a:bodyPr>
          <a:lstStyle/>
          <a:p>
            <a:r>
              <a:rPr lang="zh-CN" altLang="en-US" sz="3500" b="1" dirty="0"/>
              <a:t>寻找模</a:t>
            </a:r>
            <a:r>
              <a:rPr lang="en-US" altLang="zh-CN" sz="3500" b="1" dirty="0"/>
              <a:t>φ</a:t>
            </a:r>
            <a:r>
              <a:rPr lang="zh-CN" altLang="en-US" sz="3500" b="1" dirty="0"/>
              <a:t>（</a:t>
            </a:r>
            <a:r>
              <a:rPr lang="en-US" altLang="zh-CN" sz="3500" b="1" dirty="0"/>
              <a:t>n</a:t>
            </a:r>
            <a:r>
              <a:rPr lang="zh-CN" altLang="en-US" sz="3500" b="1" dirty="0"/>
              <a:t>）下的</a:t>
            </a:r>
            <a:r>
              <a:rPr lang="en-US" altLang="zh-CN" sz="3500" b="1" dirty="0"/>
              <a:t>d</a:t>
            </a:r>
            <a:r>
              <a:rPr lang="zh-CN" altLang="en-US" sz="3500" b="1" dirty="0"/>
              <a:t>及其逆元</a:t>
            </a:r>
            <a:r>
              <a:rPr lang="en-US" altLang="zh-CN" sz="3500" b="1" dirty="0" smtClean="0"/>
              <a:t>e:</a:t>
            </a:r>
          </a:p>
          <a:p>
            <a:endParaRPr lang="en-US" altLang="zh-CN" dirty="0" smtClean="0"/>
          </a:p>
          <a:p>
            <a:r>
              <a:rPr lang="zh-CN" altLang="en-US" dirty="0"/>
              <a:t>首先选取一</a:t>
            </a:r>
            <a:r>
              <a:rPr lang="zh-CN" altLang="en-US" dirty="0" smtClean="0"/>
              <a:t>个较大的与</a:t>
            </a:r>
            <a:r>
              <a:rPr lang="en-US" altLang="zh-CN" dirty="0" smtClean="0"/>
              <a:t>φ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</a:t>
            </a:r>
            <a:r>
              <a:rPr lang="zh-CN" altLang="en-US" dirty="0" smtClean="0"/>
              <a:t>）互素的数</a:t>
            </a:r>
            <a:r>
              <a:rPr lang="en-US" altLang="zh-CN" dirty="0" smtClean="0"/>
              <a:t>d</a:t>
            </a:r>
            <a:endParaRPr lang="en-US" altLang="zh-CN" dirty="0"/>
          </a:p>
          <a:p>
            <a:r>
              <a:rPr lang="zh-CN" altLang="en-US" dirty="0" smtClean="0"/>
              <a:t>寻找</a:t>
            </a:r>
            <a:r>
              <a:rPr lang="en-US" altLang="zh-CN" dirty="0"/>
              <a:t>d</a:t>
            </a:r>
            <a:r>
              <a:rPr lang="zh-CN" altLang="en-US" dirty="0" smtClean="0"/>
              <a:t>的逆元</a:t>
            </a:r>
            <a:r>
              <a:rPr lang="en-US" altLang="zh-CN" dirty="0" smtClean="0"/>
              <a:t>e</a:t>
            </a:r>
            <a:r>
              <a:rPr lang="zh-CN" altLang="en-US" dirty="0" smtClean="0"/>
              <a:t>，拓展欧几里得算法。</a:t>
            </a:r>
            <a:endParaRPr lang="en-US" altLang="zh-CN" dirty="0" smtClean="0"/>
          </a:p>
          <a:p>
            <a:r>
              <a:rPr lang="zh-CN" altLang="en-US" dirty="0"/>
              <a:t>简单同余方程</a:t>
            </a:r>
            <a:r>
              <a:rPr lang="en-US" altLang="zh-CN" dirty="0"/>
              <a:t>a*</a:t>
            </a:r>
            <a:r>
              <a:rPr lang="en-US" altLang="zh-CN" dirty="0" err="1"/>
              <a:t>x+b</a:t>
            </a:r>
            <a:r>
              <a:rPr lang="en-US" altLang="zh-CN" dirty="0"/>
              <a:t>*y=1 </a:t>
            </a:r>
            <a:r>
              <a:rPr lang="zh-CN" altLang="en-US" dirty="0"/>
              <a:t>（</a:t>
            </a:r>
            <a:r>
              <a:rPr lang="en-US" altLang="zh-CN" dirty="0"/>
              <a:t>a*</a:t>
            </a:r>
            <a:r>
              <a:rPr lang="en-US" altLang="zh-CN" dirty="0" err="1"/>
              <a:t>x+b</a:t>
            </a:r>
            <a:r>
              <a:rPr lang="en-US" altLang="zh-CN" dirty="0"/>
              <a:t>*y=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en-US" dirty="0" smtClean="0"/>
              <a:t>）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exgcd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a,int</a:t>
            </a:r>
            <a:r>
              <a:rPr lang="en-US" altLang="zh-CN" dirty="0"/>
              <a:t> </a:t>
            </a:r>
            <a:r>
              <a:rPr lang="en-US" altLang="zh-CN" dirty="0" err="1"/>
              <a:t>b,int</a:t>
            </a:r>
            <a:r>
              <a:rPr lang="en-US" altLang="zh-CN" dirty="0"/>
              <a:t> &amp;</a:t>
            </a:r>
            <a:r>
              <a:rPr lang="en-US" altLang="zh-CN" dirty="0" err="1"/>
              <a:t>x,int</a:t>
            </a:r>
            <a:r>
              <a:rPr lang="en-US" altLang="zh-CN" dirty="0"/>
              <a:t> &amp;y)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{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  if(b==</a:t>
            </a:r>
            <a:r>
              <a:rPr lang="en-US" altLang="zh-CN" dirty="0" smtClean="0"/>
              <a:t>0){x=1;y=0;return </a:t>
            </a:r>
            <a:r>
              <a:rPr lang="en-US" altLang="zh-CN" dirty="0"/>
              <a:t>a; </a:t>
            </a:r>
            <a:r>
              <a:rPr lang="en-US" altLang="zh-CN" dirty="0" smtClean="0"/>
              <a:t>}</a:t>
            </a:r>
            <a:r>
              <a:rPr lang="en-US" altLang="zh-CN" dirty="0"/>
              <a:t> 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  </a:t>
            </a:r>
            <a:r>
              <a:rPr lang="en-US" altLang="zh-CN" dirty="0" err="1"/>
              <a:t>int</a:t>
            </a:r>
            <a:r>
              <a:rPr lang="en-US" altLang="zh-CN" dirty="0"/>
              <a:t> d=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b,a%b,x,y</a:t>
            </a:r>
            <a:r>
              <a:rPr lang="en-US" altLang="zh-CN" dirty="0"/>
              <a:t>);//</a:t>
            </a:r>
            <a:r>
              <a:rPr lang="zh-CN" altLang="en-US" dirty="0"/>
              <a:t>先递归求解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   </a:t>
            </a:r>
            <a:r>
              <a:rPr lang="en-US" altLang="zh-CN" dirty="0" err="1"/>
              <a:t>int</a:t>
            </a:r>
            <a:r>
              <a:rPr lang="en-US" altLang="zh-CN" dirty="0"/>
              <a:t> t=x</a:t>
            </a:r>
            <a:r>
              <a:rPr lang="en-US" altLang="zh-CN" dirty="0" smtClean="0"/>
              <a:t>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  x=y</a:t>
            </a:r>
            <a:r>
              <a:rPr lang="en-US" altLang="zh-CN" dirty="0" smtClean="0"/>
              <a:t>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  y=t-a/b*y</a:t>
            </a:r>
            <a:r>
              <a:rPr lang="en-US" altLang="zh-CN" dirty="0" smtClean="0"/>
              <a:t>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  return d;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7290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RSA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80160"/>
            <a:ext cx="8596668" cy="5577839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拓展欧几里得算法的推导</a:t>
            </a:r>
            <a:r>
              <a:rPr lang="en-US" altLang="zh-CN" sz="2800" b="1" dirty="0" smtClean="0"/>
              <a:t>:</a:t>
            </a:r>
          </a:p>
          <a:p>
            <a:r>
              <a:rPr lang="zh-CN" altLang="en-US" dirty="0" smtClean="0"/>
              <a:t>当</a:t>
            </a:r>
            <a:r>
              <a:rPr lang="zh-CN" altLang="en-US" dirty="0"/>
              <a:t>前层方程 </a:t>
            </a:r>
            <a:r>
              <a:rPr lang="en-US" altLang="zh-CN" dirty="0"/>
              <a:t>a*x1+b*y1=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  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下一层</a:t>
            </a:r>
            <a:r>
              <a:rPr lang="en-US" altLang="zh-CN" dirty="0"/>
              <a:t>b*x2+(a mod b)*y2=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b,a%b</a:t>
            </a:r>
            <a:r>
              <a:rPr lang="en-US" altLang="zh-CN" dirty="0"/>
              <a:t>);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由欧几里得定理（辗转相除法）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)=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b,a%b</a:t>
            </a:r>
            <a:r>
              <a:rPr lang="en-US" altLang="zh-CN" dirty="0"/>
              <a:t>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所以两等式联立为   </a:t>
            </a:r>
            <a:r>
              <a:rPr lang="en-US" altLang="zh-CN" dirty="0"/>
              <a:t>a*x1+b*y1=b*x2+(a mod b)*y2;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当前层先进行递归调用求特殊解，那么</a:t>
            </a:r>
            <a:r>
              <a:rPr lang="en-US" altLang="zh-CN" dirty="0"/>
              <a:t>x2,y2</a:t>
            </a:r>
            <a:r>
              <a:rPr lang="zh-CN" altLang="en-US" dirty="0"/>
              <a:t>是已知的，现在只需要推，求解</a:t>
            </a:r>
            <a:r>
              <a:rPr lang="en-US" altLang="zh-CN" dirty="0"/>
              <a:t>x1,y1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因为实际上</a:t>
            </a:r>
            <a:r>
              <a:rPr lang="en-US" altLang="zh-CN" dirty="0" err="1"/>
              <a:t>a,b</a:t>
            </a:r>
            <a:r>
              <a:rPr lang="zh-CN" altLang="en-US" dirty="0"/>
              <a:t>相等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a*x1+b*y1=b*x2+(a-a/b*b)*y2;          //</a:t>
            </a:r>
            <a:r>
              <a:rPr lang="zh-CN" altLang="en-US" dirty="0"/>
              <a:t>在计算机中</a:t>
            </a:r>
            <a:r>
              <a:rPr lang="en-US" altLang="zh-CN" dirty="0"/>
              <a:t>a/b</a:t>
            </a:r>
            <a:r>
              <a:rPr lang="zh-CN" altLang="en-US" dirty="0"/>
              <a:t>是求整数部分，那么</a:t>
            </a:r>
            <a:r>
              <a:rPr lang="en-US" altLang="zh-CN" dirty="0"/>
              <a:t>a/b*b</a:t>
            </a:r>
            <a:r>
              <a:rPr lang="zh-CN" altLang="en-US" dirty="0"/>
              <a:t>就是一个整数，</a:t>
            </a:r>
            <a:r>
              <a:rPr lang="en-US" altLang="zh-CN" dirty="0"/>
              <a:t>a-a/b*b</a:t>
            </a:r>
            <a:r>
              <a:rPr lang="zh-CN" altLang="en-US" dirty="0"/>
              <a:t>为</a:t>
            </a:r>
            <a:r>
              <a:rPr lang="en-US" altLang="zh-CN" dirty="0"/>
              <a:t>a/b</a:t>
            </a:r>
            <a:r>
              <a:rPr lang="zh-CN" altLang="en-US" dirty="0"/>
              <a:t>的余数，即是</a:t>
            </a:r>
            <a:r>
              <a:rPr lang="en-US" altLang="zh-CN" dirty="0"/>
              <a:t>a mod b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展开对应</a:t>
            </a:r>
            <a:r>
              <a:rPr lang="en-US" altLang="zh-CN" dirty="0" err="1"/>
              <a:t>a,b</a:t>
            </a:r>
            <a:r>
              <a:rPr lang="zh-CN" altLang="en-US" dirty="0"/>
              <a:t>并结合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a*x1+b*y1=b*x2+a*y2-b*a/b*y2;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a*x1+b*y1=a*y2+b*(x2-a/b*y2);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这时后可以看出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x1=y2;  y1=x2-a/b*y2; </a:t>
            </a:r>
            <a:r>
              <a:rPr lang="zh-CN" altLang="en-US" dirty="0"/>
              <a:t>这个就是我们要求的更新了 </a:t>
            </a:r>
            <a:endParaRPr lang="en-US" altLang="zh-CN" dirty="0" smtClean="0"/>
          </a:p>
          <a:p>
            <a:r>
              <a:rPr lang="zh-CN" altLang="en-US" sz="2000" b="1" dirty="0" smtClean="0"/>
              <a:t>然而，递归求解的拓展欧几里得算法递归的层数较多，在</a:t>
            </a:r>
            <a:r>
              <a:rPr lang="en-US" altLang="zh-CN" sz="2000" b="1" dirty="0" err="1" smtClean="0"/>
              <a:t>c++</a:t>
            </a:r>
            <a:r>
              <a:rPr lang="zh-CN" altLang="en-US" sz="2000" b="1" dirty="0" smtClean="0"/>
              <a:t>中面临爆栈的风险，因此我改写为了递推的形式！</a:t>
            </a:r>
            <a:endParaRPr lang="en-US" altLang="zh-CN" sz="2000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05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RSA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99032"/>
            <a:ext cx="8596668" cy="5349240"/>
          </a:xfrm>
        </p:spPr>
        <p:txBody>
          <a:bodyPr>
            <a:normAutofit/>
          </a:bodyPr>
          <a:lstStyle/>
          <a:p>
            <a:r>
              <a:rPr lang="zh-CN" altLang="en-US" sz="2400" b="1" dirty="0" smtClean="0"/>
              <a:t>具体代码工作流程</a:t>
            </a:r>
            <a:r>
              <a:rPr lang="en-US" altLang="zh-CN" sz="2400" b="1" dirty="0" smtClean="0"/>
              <a:t>:</a:t>
            </a:r>
          </a:p>
          <a:p>
            <a:pPr lvl="1"/>
            <a:r>
              <a:rPr lang="en-US" altLang="zh-CN" dirty="0" smtClean="0"/>
              <a:t>1.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prime</a:t>
            </a:r>
            <a:r>
              <a:rPr lang="zh-CN" altLang="en-US" dirty="0" smtClean="0"/>
              <a:t>文件夹下的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程序生成给定</a:t>
            </a:r>
            <a:r>
              <a:rPr lang="en-US" altLang="zh-CN" dirty="0" smtClean="0"/>
              <a:t>bit</a:t>
            </a:r>
            <a:r>
              <a:rPr lang="zh-CN" altLang="en-US" dirty="0" smtClean="0"/>
              <a:t>位数长度</a:t>
            </a:r>
            <a:r>
              <a:rPr lang="en-US" altLang="zh-CN" dirty="0" smtClean="0"/>
              <a:t>(50)</a:t>
            </a:r>
            <a:r>
              <a:rPr lang="zh-CN" altLang="en-US" dirty="0" smtClean="0"/>
              <a:t>的质数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个，保存在与</a:t>
            </a:r>
            <a:r>
              <a:rPr lang="en-US" altLang="zh-CN" dirty="0" smtClean="0"/>
              <a:t>prime</a:t>
            </a:r>
            <a:r>
              <a:rPr lang="zh-CN" altLang="en-US" dirty="0" smtClean="0"/>
              <a:t>同目录的文件</a:t>
            </a:r>
            <a:r>
              <a:rPr lang="en-US" altLang="zh-CN" dirty="0" smtClean="0"/>
              <a:t>prime.txt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RSA_creator.cpp</a:t>
            </a:r>
            <a:r>
              <a:rPr lang="zh-CN" altLang="en-US" dirty="0" smtClean="0"/>
              <a:t>，选取两个质数</a:t>
            </a:r>
            <a:r>
              <a:rPr lang="en-US" altLang="zh-CN" dirty="0" smtClean="0"/>
              <a:t>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q</a:t>
            </a:r>
            <a:r>
              <a:rPr lang="zh-CN" altLang="en-US" dirty="0" smtClean="0"/>
              <a:t>，计算</a:t>
            </a:r>
            <a:r>
              <a:rPr lang="en-US" altLang="zh-CN" dirty="0" smtClean="0"/>
              <a:t>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φ(n)</a:t>
            </a:r>
            <a:r>
              <a:rPr lang="zh-CN" altLang="en-US" dirty="0" smtClean="0"/>
              <a:t>，选取另一个质数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，用扩展欧几里得算法求得</a:t>
            </a:r>
            <a:r>
              <a:rPr lang="en-US" altLang="zh-CN" dirty="0" smtClean="0"/>
              <a:t>e</a:t>
            </a:r>
            <a:r>
              <a:rPr lang="zh-CN" altLang="en-US" dirty="0" smtClean="0"/>
              <a:t>。将</a:t>
            </a:r>
            <a:r>
              <a:rPr lang="en-US" altLang="zh-CN" dirty="0" smtClean="0"/>
              <a:t>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</a:t>
            </a:r>
            <a:r>
              <a:rPr lang="zh-CN" altLang="en-US" dirty="0" smtClean="0"/>
              <a:t>分别保存在</a:t>
            </a:r>
            <a:r>
              <a:rPr lang="en-US" altLang="zh-CN" dirty="0" smtClean="0"/>
              <a:t>key.txt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public_key.txt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private_key.txt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RSA_code.cpp</a:t>
            </a:r>
            <a:r>
              <a:rPr lang="zh-CN" altLang="en-US" dirty="0" smtClean="0"/>
              <a:t>，读取</a:t>
            </a:r>
            <a:r>
              <a:rPr lang="en-US" altLang="zh-CN" dirty="0" smtClean="0"/>
              <a:t>public_key.txt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key.txt</a:t>
            </a:r>
            <a:r>
              <a:rPr lang="zh-CN" altLang="en-US" dirty="0"/>
              <a:t>。</a:t>
            </a:r>
            <a:r>
              <a:rPr lang="zh-CN" altLang="en-US" dirty="0" smtClean="0"/>
              <a:t>对输入的</a:t>
            </a:r>
            <a:r>
              <a:rPr lang="en-US" altLang="zh-CN" dirty="0" smtClean="0"/>
              <a:t>1kB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data.txt</a:t>
            </a:r>
            <a:r>
              <a:rPr lang="zh-CN" altLang="en-US" dirty="0" smtClean="0"/>
              <a:t>，每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bit</a:t>
            </a:r>
            <a:r>
              <a:rPr lang="zh-CN" altLang="en-US" dirty="0"/>
              <a:t>合在</a:t>
            </a:r>
            <a:r>
              <a:rPr lang="zh-CN" altLang="en-US" dirty="0" smtClean="0"/>
              <a:t>一起变为</a:t>
            </a:r>
            <a:r>
              <a:rPr lang="en-US" altLang="zh-CN" dirty="0" smtClean="0"/>
              <a:t>8</a:t>
            </a:r>
            <a:r>
              <a:rPr lang="zh-CN" altLang="en-US" dirty="0" smtClean="0"/>
              <a:t>进制数；将</a:t>
            </a:r>
            <a:r>
              <a:rPr lang="en-US" altLang="zh-CN" dirty="0" smtClean="0"/>
              <a:t>8</a:t>
            </a:r>
            <a:r>
              <a:rPr lang="zh-CN" altLang="en-US" dirty="0" smtClean="0"/>
              <a:t>进制数看做</a:t>
            </a:r>
            <a:r>
              <a:rPr lang="en-US" altLang="zh-CN" dirty="0" smtClean="0"/>
              <a:t>10</a:t>
            </a:r>
            <a:r>
              <a:rPr lang="zh-CN" altLang="en-US" dirty="0" smtClean="0"/>
              <a:t>进制数，分组，每组用公钥</a:t>
            </a:r>
            <a:r>
              <a:rPr lang="en-US" altLang="zh-CN" dirty="0" err="1" smtClean="0"/>
              <a:t>public_key</a:t>
            </a:r>
            <a:r>
              <a:rPr lang="zh-CN" altLang="en-US" dirty="0" smtClean="0"/>
              <a:t>加密</a:t>
            </a:r>
            <a:r>
              <a:rPr lang="en-US" altLang="zh-CN" dirty="0" smtClean="0"/>
              <a:t>(</a:t>
            </a:r>
            <a:r>
              <a:rPr lang="zh-CN" altLang="en-US" dirty="0" smtClean="0"/>
              <a:t>快速幂取模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；将结果当作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进制数，再转换为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进制数（即每个数变为</a:t>
            </a:r>
            <a:r>
              <a:rPr lang="en-US" altLang="zh-CN" dirty="0" smtClean="0"/>
              <a:t>4bit</a:t>
            </a:r>
            <a:r>
              <a:rPr lang="zh-CN" altLang="en-US" dirty="0" smtClean="0"/>
              <a:t>），输出到文件</a:t>
            </a:r>
            <a:r>
              <a:rPr lang="en-US" altLang="zh-CN" dirty="0" smtClean="0"/>
              <a:t>ciphertext.txt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4.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RSA_decode.cpp</a:t>
            </a:r>
            <a:r>
              <a:rPr lang="zh-CN" altLang="en-US" dirty="0" smtClean="0"/>
              <a:t>，读取</a:t>
            </a:r>
            <a:r>
              <a:rPr lang="en-US" altLang="zh-CN" dirty="0" smtClean="0"/>
              <a:t>private_key.txt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key.txt</a:t>
            </a:r>
            <a:r>
              <a:rPr lang="zh-CN" altLang="en-US" dirty="0" smtClean="0"/>
              <a:t>。对密文</a:t>
            </a:r>
            <a:r>
              <a:rPr lang="en-US" altLang="zh-CN" dirty="0" smtClean="0"/>
              <a:t>ciphertext.txt</a:t>
            </a:r>
            <a:r>
              <a:rPr lang="zh-CN" altLang="en-US" dirty="0" smtClean="0"/>
              <a:t>每</a:t>
            </a:r>
            <a:r>
              <a:rPr lang="en-US" altLang="zh-CN" dirty="0" smtClean="0"/>
              <a:t>4bit</a:t>
            </a:r>
            <a:r>
              <a:rPr lang="zh-CN" altLang="en-US" dirty="0" smtClean="0"/>
              <a:t>合在一起变为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进制数；将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进制数看做</a:t>
            </a:r>
            <a:r>
              <a:rPr lang="en-US" altLang="zh-CN" dirty="0" smtClean="0"/>
              <a:t>10</a:t>
            </a:r>
            <a:r>
              <a:rPr lang="zh-CN" altLang="en-US" dirty="0" smtClean="0"/>
              <a:t>进制数，分组，每组用私钥</a:t>
            </a:r>
            <a:r>
              <a:rPr lang="en-US" altLang="zh-CN" dirty="0" smtClean="0"/>
              <a:t>private_key.txt</a:t>
            </a:r>
            <a:r>
              <a:rPr lang="zh-CN" altLang="en-US" dirty="0" smtClean="0"/>
              <a:t>解密</a:t>
            </a:r>
            <a:r>
              <a:rPr lang="en-US" altLang="zh-CN" dirty="0" smtClean="0"/>
              <a:t>(</a:t>
            </a:r>
            <a:r>
              <a:rPr lang="zh-CN" altLang="en-US" dirty="0" smtClean="0"/>
              <a:t>快速幂取模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；将结果当作</a:t>
            </a:r>
            <a:r>
              <a:rPr lang="en-US" altLang="zh-CN" dirty="0" smtClean="0"/>
              <a:t>8</a:t>
            </a:r>
            <a:r>
              <a:rPr lang="zh-CN" altLang="en-US" dirty="0" smtClean="0"/>
              <a:t>进制数，再转换为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进制数（即每个数变为</a:t>
            </a:r>
            <a:r>
              <a:rPr lang="en-US" altLang="zh-CN" dirty="0" smtClean="0"/>
              <a:t>3bit</a:t>
            </a:r>
            <a:r>
              <a:rPr lang="zh-CN" altLang="en-US" dirty="0" smtClean="0"/>
              <a:t>），输出到文件</a:t>
            </a:r>
            <a:r>
              <a:rPr lang="en-US" altLang="zh-CN" dirty="0" smtClean="0"/>
              <a:t>plaintext.txt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r>
              <a:rPr lang="zh-CN" altLang="en-US" dirty="0"/>
              <a:t>联</a:t>
            </a:r>
            <a:r>
              <a:rPr lang="zh-CN" altLang="en-US" dirty="0" smtClean="0"/>
              <a:t>调</a:t>
            </a:r>
            <a:r>
              <a:rPr lang="en-US" altLang="zh-CN" dirty="0" smtClean="0"/>
              <a:t>:</a:t>
            </a:r>
            <a:r>
              <a:rPr lang="zh-CN" altLang="en-US" dirty="0"/>
              <a:t>待加密的</a:t>
            </a:r>
            <a:r>
              <a:rPr lang="zh-CN" altLang="en-US" dirty="0" smtClean="0"/>
              <a:t>数据送入</a:t>
            </a:r>
            <a:r>
              <a:rPr lang="en-US" altLang="zh-CN" dirty="0" smtClean="0"/>
              <a:t>data.txt</a:t>
            </a:r>
            <a:r>
              <a:rPr lang="zh-CN" altLang="en-US" dirty="0" smtClean="0"/>
              <a:t>，加密后的数据在</a:t>
            </a:r>
            <a:r>
              <a:rPr lang="en-US" altLang="zh-CN" dirty="0" smtClean="0"/>
              <a:t>ciphertext.txt</a:t>
            </a:r>
            <a:r>
              <a:rPr lang="zh-CN" altLang="en-US" dirty="0" smtClean="0"/>
              <a:t>中，将其经过整个通信系统（包括卷积编解码、调制、信道、解调等），再次写入</a:t>
            </a:r>
            <a:r>
              <a:rPr lang="en-US" altLang="zh-CN" dirty="0" smtClean="0"/>
              <a:t>ciphertext.txt</a:t>
            </a:r>
            <a:r>
              <a:rPr lang="zh-CN" altLang="en-US" dirty="0" smtClean="0"/>
              <a:t>，最后解密得到输出</a:t>
            </a:r>
            <a:r>
              <a:rPr lang="en-US" altLang="zh-CN" dirty="0" smtClean="0"/>
              <a:t>plaintext.txt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1312536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675</TotalTime>
  <Words>855</Words>
  <Application>Microsoft Office PowerPoint</Application>
  <PresentationFormat>宽屏</PresentationFormat>
  <Paragraphs>52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方正姚体</vt:lpstr>
      <vt:lpstr>华文新魏</vt:lpstr>
      <vt:lpstr>Arial</vt:lpstr>
      <vt:lpstr>Trebuchet MS</vt:lpstr>
      <vt:lpstr>Wingdings 3</vt:lpstr>
      <vt:lpstr>平面</vt:lpstr>
      <vt:lpstr>第二次编程实验展示</vt:lpstr>
      <vt:lpstr>RSA算法实现</vt:lpstr>
      <vt:lpstr>RSA算法</vt:lpstr>
      <vt:lpstr>RSA算法</vt:lpstr>
      <vt:lpstr>RSA算法</vt:lpstr>
      <vt:lpstr>RSA算法</vt:lpstr>
      <vt:lpstr>RSA算法</vt:lpstr>
      <vt:lpstr>RSA算法</vt:lpstr>
      <vt:lpstr>RSA算法</vt:lpstr>
      <vt:lpstr>RSA算法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第二次编程实验展示</dc:title>
  <dc:creator>zeng rui</dc:creator>
  <cp:lastModifiedBy>zeng rui</cp:lastModifiedBy>
  <cp:revision>56</cp:revision>
  <dcterms:created xsi:type="dcterms:W3CDTF">2019-11-19T15:45:16Z</dcterms:created>
  <dcterms:modified xsi:type="dcterms:W3CDTF">2019-11-20T07:07:08Z</dcterms:modified>
</cp:coreProperties>
</file>