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68" r:id="rId3"/>
    <p:sldId id="275" r:id="rId4"/>
    <p:sldId id="269" r:id="rId5"/>
    <p:sldId id="270" r:id="rId6"/>
    <p:sldId id="258" r:id="rId7"/>
    <p:sldId id="257" r:id="rId8"/>
    <p:sldId id="259" r:id="rId9"/>
    <p:sldId id="260" r:id="rId10"/>
    <p:sldId id="261" r:id="rId11"/>
    <p:sldId id="266" r:id="rId12"/>
    <p:sldId id="267" r:id="rId13"/>
    <p:sldId id="262" r:id="rId14"/>
    <p:sldId id="263" r:id="rId15"/>
    <p:sldId id="264" r:id="rId16"/>
    <p:sldId id="265" r:id="rId17"/>
    <p:sldId id="273" r:id="rId18"/>
    <p:sldId id="281" r:id="rId19"/>
    <p:sldId id="271" r:id="rId20"/>
    <p:sldId id="278" r:id="rId21"/>
    <p:sldId id="280" r:id="rId22"/>
    <p:sldId id="279" r:id="rId23"/>
    <p:sldId id="274" r:id="rId24"/>
    <p:sldId id="272" r:id="rId25"/>
    <p:sldId id="277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99F0F-43BE-487F-B4DF-1008F3E735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2B02B7-B9A4-4F04-970B-301FA3F6057C}">
      <dgm:prSet phldrT="[文本]"/>
      <dgm:spPr/>
      <dgm:t>
        <a:bodyPr/>
        <a:lstStyle/>
        <a:p>
          <a:r>
            <a:rPr lang="zh-CN" altLang="en-US" dirty="0" smtClean="0"/>
            <a:t>一、调制与信道传输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35B80775-01CF-48B6-9E51-5587605E307D}" type="parTrans" cxnId="{4563D2A0-92FD-40E5-93C9-26B621D53341}">
      <dgm:prSet/>
      <dgm:spPr/>
      <dgm:t>
        <a:bodyPr/>
        <a:lstStyle/>
        <a:p>
          <a:endParaRPr lang="zh-CN" altLang="en-US"/>
        </a:p>
      </dgm:t>
    </dgm:pt>
    <dgm:pt modelId="{7A17C8DB-F5C2-47B8-BFF5-2BF70AA7C56A}" type="sibTrans" cxnId="{4563D2A0-92FD-40E5-93C9-26B621D53341}">
      <dgm:prSet/>
      <dgm:spPr/>
      <dgm:t>
        <a:bodyPr/>
        <a:lstStyle/>
        <a:p>
          <a:endParaRPr lang="zh-CN" altLang="en-US"/>
        </a:p>
      </dgm:t>
    </dgm:pt>
    <dgm:pt modelId="{E7670E26-F6EE-458D-B466-52C8E5E81CDA}">
      <dgm:prSet phldrT="[文本]"/>
      <dgm:spPr/>
      <dgm:t>
        <a:bodyPr/>
        <a:lstStyle/>
        <a:p>
          <a:r>
            <a:rPr lang="zh-CN" altLang="en-US" dirty="0" smtClean="0"/>
            <a:t>二、</a:t>
          </a:r>
          <a:r>
            <a:rPr lang="en-US" altLang="zh-CN" dirty="0" smtClean="0"/>
            <a:t>RSA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3703529C-F607-407E-9FCB-8900D331FF03}" type="parTrans" cxnId="{F3A6FC6E-4E7F-48B5-8FD0-024482D181F8}">
      <dgm:prSet/>
      <dgm:spPr/>
      <dgm:t>
        <a:bodyPr/>
        <a:lstStyle/>
        <a:p>
          <a:endParaRPr lang="zh-CN" altLang="en-US"/>
        </a:p>
      </dgm:t>
    </dgm:pt>
    <dgm:pt modelId="{2F624BB6-8808-48E3-8B90-F263B4BE183C}" type="sibTrans" cxnId="{F3A6FC6E-4E7F-48B5-8FD0-024482D181F8}">
      <dgm:prSet/>
      <dgm:spPr/>
      <dgm:t>
        <a:bodyPr/>
        <a:lstStyle/>
        <a:p>
          <a:endParaRPr lang="zh-CN" altLang="en-US"/>
        </a:p>
      </dgm:t>
    </dgm:pt>
    <dgm:pt modelId="{77438846-E362-4A72-A2C7-7890F6543E07}">
      <dgm:prSet phldrT="[文本]"/>
      <dgm:spPr/>
      <dgm:t>
        <a:bodyPr/>
        <a:lstStyle/>
        <a:p>
          <a:r>
            <a:rPr lang="zh-CN" altLang="en-US" dirty="0" smtClean="0"/>
            <a:t>四、</a:t>
          </a:r>
          <a:r>
            <a:rPr lang="en-US" altLang="zh-CN" dirty="0" smtClean="0"/>
            <a:t>AES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1CEE980B-D5EB-42B9-9D31-B7A5F3D6E344}" type="parTrans" cxnId="{7139AE6B-E757-4D4E-8D54-683E61C1B49F}">
      <dgm:prSet/>
      <dgm:spPr/>
      <dgm:t>
        <a:bodyPr/>
        <a:lstStyle/>
        <a:p>
          <a:endParaRPr lang="zh-CN" altLang="en-US"/>
        </a:p>
      </dgm:t>
    </dgm:pt>
    <dgm:pt modelId="{4A186ED8-C89D-439F-A79F-9A0C8E1A2736}" type="sibTrans" cxnId="{7139AE6B-E757-4D4E-8D54-683E61C1B49F}">
      <dgm:prSet/>
      <dgm:spPr/>
      <dgm:t>
        <a:bodyPr/>
        <a:lstStyle/>
        <a:p>
          <a:endParaRPr lang="zh-CN" altLang="en-US"/>
        </a:p>
      </dgm:t>
    </dgm:pt>
    <dgm:pt modelId="{7CA92D09-4451-43C0-8475-700FFB6173BA}">
      <dgm:prSet phldrT="[文本]"/>
      <dgm:spPr/>
      <dgm:t>
        <a:bodyPr/>
        <a:lstStyle/>
        <a:p>
          <a:r>
            <a:rPr lang="zh-CN" altLang="en-US" dirty="0" smtClean="0"/>
            <a:t>三、</a:t>
          </a:r>
          <a:r>
            <a:rPr lang="en-US" altLang="zh-CN" dirty="0" smtClean="0"/>
            <a:t>DES</a:t>
          </a:r>
          <a:r>
            <a:rPr lang="zh-CN" altLang="en-US" dirty="0" smtClean="0"/>
            <a:t>加密算法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AFFE7DB2-79B3-4F9F-9CEC-6C8EC38CAF90}" type="parTrans" cxnId="{5401F3E7-DE89-4FDB-A697-C5E01C17794F}">
      <dgm:prSet/>
      <dgm:spPr/>
      <dgm:t>
        <a:bodyPr/>
        <a:lstStyle/>
        <a:p>
          <a:endParaRPr lang="zh-CN" altLang="en-US"/>
        </a:p>
      </dgm:t>
    </dgm:pt>
    <dgm:pt modelId="{CBF4276D-C359-476D-9C7D-3E165C962881}" type="sibTrans" cxnId="{5401F3E7-DE89-4FDB-A697-C5E01C17794F}">
      <dgm:prSet/>
      <dgm:spPr/>
      <dgm:t>
        <a:bodyPr/>
        <a:lstStyle/>
        <a:p>
          <a:endParaRPr lang="zh-CN" altLang="en-US"/>
        </a:p>
      </dgm:t>
    </dgm:pt>
    <dgm:pt modelId="{1E3CBFC1-3A25-476B-AD87-6E7F270D9974}">
      <dgm:prSet phldrT="[文本]"/>
      <dgm:spPr/>
      <dgm:t>
        <a:bodyPr/>
        <a:lstStyle/>
        <a:p>
          <a:r>
            <a:rPr lang="zh-CN" altLang="en-US" dirty="0" smtClean="0"/>
            <a:t>五、联调与分析</a:t>
          </a:r>
          <a:endParaRPr lang="zh-CN" altLang="en-US" dirty="0"/>
        </a:p>
      </dgm:t>
    </dgm:pt>
    <dgm:pt modelId="{BBEA3F80-E8FB-468B-A623-4C89A6574F82}" type="parTrans" cxnId="{F168FD9E-9A57-4B17-86A9-87724125C8FC}">
      <dgm:prSet/>
      <dgm:spPr/>
      <dgm:t>
        <a:bodyPr/>
        <a:lstStyle/>
        <a:p>
          <a:endParaRPr lang="zh-CN" altLang="en-US"/>
        </a:p>
      </dgm:t>
    </dgm:pt>
    <dgm:pt modelId="{B77D9864-5538-4A72-BDE5-6542190AFD89}" type="sibTrans" cxnId="{F168FD9E-9A57-4B17-86A9-87724125C8FC}">
      <dgm:prSet/>
      <dgm:spPr/>
      <dgm:t>
        <a:bodyPr/>
        <a:lstStyle/>
        <a:p>
          <a:endParaRPr lang="zh-CN" altLang="en-US"/>
        </a:p>
      </dgm:t>
    </dgm:pt>
    <dgm:pt modelId="{3811FFE3-64FF-46FA-A511-34E2044D7180}" type="pres">
      <dgm:prSet presAssocID="{C8B99F0F-43BE-487F-B4DF-1008F3E735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3B61ECC-EEB9-4DE9-8C25-D0D15FE845F9}" type="pres">
      <dgm:prSet presAssocID="{C8B99F0F-43BE-487F-B4DF-1008F3E735DD}" presName="Name1" presStyleCnt="0"/>
      <dgm:spPr/>
    </dgm:pt>
    <dgm:pt modelId="{530D58DF-084E-414A-AFAC-625DCD6C8BFA}" type="pres">
      <dgm:prSet presAssocID="{C8B99F0F-43BE-487F-B4DF-1008F3E735DD}" presName="cycle" presStyleCnt="0"/>
      <dgm:spPr/>
    </dgm:pt>
    <dgm:pt modelId="{024569E8-C529-4215-97D5-951D64320356}" type="pres">
      <dgm:prSet presAssocID="{C8B99F0F-43BE-487F-B4DF-1008F3E735DD}" presName="srcNode" presStyleLbl="node1" presStyleIdx="0" presStyleCnt="5"/>
      <dgm:spPr/>
    </dgm:pt>
    <dgm:pt modelId="{1F04467C-D110-4262-AC39-036DF920FCA3}" type="pres">
      <dgm:prSet presAssocID="{C8B99F0F-43BE-487F-B4DF-1008F3E735D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5A57891-67B1-40A1-9B96-DBC5B615563B}" type="pres">
      <dgm:prSet presAssocID="{C8B99F0F-43BE-487F-B4DF-1008F3E735DD}" presName="extraNode" presStyleLbl="node1" presStyleIdx="0" presStyleCnt="5"/>
      <dgm:spPr/>
    </dgm:pt>
    <dgm:pt modelId="{F4714A0E-975E-4C4A-B968-6D75F1D9C0BF}" type="pres">
      <dgm:prSet presAssocID="{C8B99F0F-43BE-487F-B4DF-1008F3E735DD}" presName="dstNode" presStyleLbl="node1" presStyleIdx="0" presStyleCnt="5"/>
      <dgm:spPr/>
    </dgm:pt>
    <dgm:pt modelId="{05B12D7E-7EFF-4528-A1A4-1AE748BE3A83}" type="pres">
      <dgm:prSet presAssocID="{2F2B02B7-B9A4-4F04-970B-301FA3F6057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8CFF6-F379-429E-B806-B4EAFD5C0E06}" type="pres">
      <dgm:prSet presAssocID="{2F2B02B7-B9A4-4F04-970B-301FA3F6057C}" presName="accent_1" presStyleCnt="0"/>
      <dgm:spPr/>
    </dgm:pt>
    <dgm:pt modelId="{D7C7767C-E606-43C7-A57D-61E3FD9BAB79}" type="pres">
      <dgm:prSet presAssocID="{2F2B02B7-B9A4-4F04-970B-301FA3F6057C}" presName="accentRepeatNode" presStyleLbl="solidFgAcc1" presStyleIdx="0" presStyleCnt="5"/>
      <dgm:spPr/>
    </dgm:pt>
    <dgm:pt modelId="{0376AE73-522B-4590-BF99-814B98A789BC}" type="pres">
      <dgm:prSet presAssocID="{E7670E26-F6EE-458D-B466-52C8E5E81CD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A14A-6A9D-41A4-B6C7-02A53874BA3F}" type="pres">
      <dgm:prSet presAssocID="{E7670E26-F6EE-458D-B466-52C8E5E81CDA}" presName="accent_2" presStyleCnt="0"/>
      <dgm:spPr/>
    </dgm:pt>
    <dgm:pt modelId="{6377B5DB-3CB4-47C7-82E2-802CFE1C1106}" type="pres">
      <dgm:prSet presAssocID="{E7670E26-F6EE-458D-B466-52C8E5E81CDA}" presName="accentRepeatNode" presStyleLbl="solidFgAcc1" presStyleIdx="1" presStyleCnt="5"/>
      <dgm:spPr/>
    </dgm:pt>
    <dgm:pt modelId="{196E261F-2B92-45C3-A8A5-30A8650670E5}" type="pres">
      <dgm:prSet presAssocID="{7CA92D09-4451-43C0-8475-700FFB6173B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D6B85-A8CB-4968-9BEA-12D4E82C7C3C}" type="pres">
      <dgm:prSet presAssocID="{7CA92D09-4451-43C0-8475-700FFB6173BA}" presName="accent_3" presStyleCnt="0"/>
      <dgm:spPr/>
    </dgm:pt>
    <dgm:pt modelId="{EDEEABAD-F777-4F03-9FB3-DC98554464BA}" type="pres">
      <dgm:prSet presAssocID="{7CA92D09-4451-43C0-8475-700FFB6173BA}" presName="accentRepeatNode" presStyleLbl="solidFgAcc1" presStyleIdx="2" presStyleCnt="5"/>
      <dgm:spPr/>
    </dgm:pt>
    <dgm:pt modelId="{868027F8-B51E-4892-AC75-6102288B82B4}" type="pres">
      <dgm:prSet presAssocID="{77438846-E362-4A72-A2C7-7890F6543E0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1E9F88-823A-4CBF-857E-C73E7E7CA901}" type="pres">
      <dgm:prSet presAssocID="{77438846-E362-4A72-A2C7-7890F6543E07}" presName="accent_4" presStyleCnt="0"/>
      <dgm:spPr/>
    </dgm:pt>
    <dgm:pt modelId="{006A76F4-30A7-4394-9F5F-00AB4924B28D}" type="pres">
      <dgm:prSet presAssocID="{77438846-E362-4A72-A2C7-7890F6543E07}" presName="accentRepeatNode" presStyleLbl="solidFgAcc1" presStyleIdx="3" presStyleCnt="5"/>
      <dgm:spPr/>
    </dgm:pt>
    <dgm:pt modelId="{DB0D0782-48F0-42D7-B5DE-BA93639BCF5E}" type="pres">
      <dgm:prSet presAssocID="{1E3CBFC1-3A25-476B-AD87-6E7F270D997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F189B-00EA-4044-BFB2-89ADA9B7D924}" type="pres">
      <dgm:prSet presAssocID="{1E3CBFC1-3A25-476B-AD87-6E7F270D9974}" presName="accent_5" presStyleCnt="0"/>
      <dgm:spPr/>
    </dgm:pt>
    <dgm:pt modelId="{4EAF751D-A68E-436E-854C-D85F338372F4}" type="pres">
      <dgm:prSet presAssocID="{1E3CBFC1-3A25-476B-AD87-6E7F270D9974}" presName="accentRepeatNode" presStyleLbl="solidFgAcc1" presStyleIdx="4" presStyleCnt="5"/>
      <dgm:spPr/>
    </dgm:pt>
  </dgm:ptLst>
  <dgm:cxnLst>
    <dgm:cxn modelId="{F3A6FC6E-4E7F-48B5-8FD0-024482D181F8}" srcId="{C8B99F0F-43BE-487F-B4DF-1008F3E735DD}" destId="{E7670E26-F6EE-458D-B466-52C8E5E81CDA}" srcOrd="1" destOrd="0" parTransId="{3703529C-F607-407E-9FCB-8900D331FF03}" sibTransId="{2F624BB6-8808-48E3-8B90-F263B4BE183C}"/>
    <dgm:cxn modelId="{D7126358-19DD-467C-84A8-0E248EEB18A6}" type="presOf" srcId="{77438846-E362-4A72-A2C7-7890F6543E07}" destId="{868027F8-B51E-4892-AC75-6102288B82B4}" srcOrd="0" destOrd="0" presId="urn:microsoft.com/office/officeart/2008/layout/VerticalCurvedList"/>
    <dgm:cxn modelId="{AA637021-4880-45D9-81D3-E6B651CC1F67}" type="presOf" srcId="{7CA92D09-4451-43C0-8475-700FFB6173BA}" destId="{196E261F-2B92-45C3-A8A5-30A8650670E5}" srcOrd="0" destOrd="0" presId="urn:microsoft.com/office/officeart/2008/layout/VerticalCurvedList"/>
    <dgm:cxn modelId="{4563D2A0-92FD-40E5-93C9-26B621D53341}" srcId="{C8B99F0F-43BE-487F-B4DF-1008F3E735DD}" destId="{2F2B02B7-B9A4-4F04-970B-301FA3F6057C}" srcOrd="0" destOrd="0" parTransId="{35B80775-01CF-48B6-9E51-5587605E307D}" sibTransId="{7A17C8DB-F5C2-47B8-BFF5-2BF70AA7C56A}"/>
    <dgm:cxn modelId="{D656433E-2867-46AF-892E-98DC90A91B2E}" type="presOf" srcId="{C8B99F0F-43BE-487F-B4DF-1008F3E735DD}" destId="{3811FFE3-64FF-46FA-A511-34E2044D7180}" srcOrd="0" destOrd="0" presId="urn:microsoft.com/office/officeart/2008/layout/VerticalCurvedList"/>
    <dgm:cxn modelId="{872AA007-59A7-4338-BD2C-D2EB253CBB50}" type="presOf" srcId="{2F2B02B7-B9A4-4F04-970B-301FA3F6057C}" destId="{05B12D7E-7EFF-4528-A1A4-1AE748BE3A83}" srcOrd="0" destOrd="0" presId="urn:microsoft.com/office/officeart/2008/layout/VerticalCurvedList"/>
    <dgm:cxn modelId="{5401F3E7-DE89-4FDB-A697-C5E01C17794F}" srcId="{C8B99F0F-43BE-487F-B4DF-1008F3E735DD}" destId="{7CA92D09-4451-43C0-8475-700FFB6173BA}" srcOrd="2" destOrd="0" parTransId="{AFFE7DB2-79B3-4F9F-9CEC-6C8EC38CAF90}" sibTransId="{CBF4276D-C359-476D-9C7D-3E165C962881}"/>
    <dgm:cxn modelId="{D7B02E0F-0C23-48EF-BC03-06736B9C046E}" type="presOf" srcId="{E7670E26-F6EE-458D-B466-52C8E5E81CDA}" destId="{0376AE73-522B-4590-BF99-814B98A789BC}" srcOrd="0" destOrd="0" presId="urn:microsoft.com/office/officeart/2008/layout/VerticalCurvedList"/>
    <dgm:cxn modelId="{B1CD0F5E-EDC7-494E-BB43-A46A39986968}" type="presOf" srcId="{7A17C8DB-F5C2-47B8-BFF5-2BF70AA7C56A}" destId="{1F04467C-D110-4262-AC39-036DF920FCA3}" srcOrd="0" destOrd="0" presId="urn:microsoft.com/office/officeart/2008/layout/VerticalCurvedList"/>
    <dgm:cxn modelId="{7139AE6B-E757-4D4E-8D54-683E61C1B49F}" srcId="{C8B99F0F-43BE-487F-B4DF-1008F3E735DD}" destId="{77438846-E362-4A72-A2C7-7890F6543E07}" srcOrd="3" destOrd="0" parTransId="{1CEE980B-D5EB-42B9-9D31-B7A5F3D6E344}" sibTransId="{4A186ED8-C89D-439F-A79F-9A0C8E1A2736}"/>
    <dgm:cxn modelId="{F168FD9E-9A57-4B17-86A9-87724125C8FC}" srcId="{C8B99F0F-43BE-487F-B4DF-1008F3E735DD}" destId="{1E3CBFC1-3A25-476B-AD87-6E7F270D9974}" srcOrd="4" destOrd="0" parTransId="{BBEA3F80-E8FB-468B-A623-4C89A6574F82}" sibTransId="{B77D9864-5538-4A72-BDE5-6542190AFD89}"/>
    <dgm:cxn modelId="{43A85851-630A-412D-9B38-A6252C8028FF}" type="presOf" srcId="{1E3CBFC1-3A25-476B-AD87-6E7F270D9974}" destId="{DB0D0782-48F0-42D7-B5DE-BA93639BCF5E}" srcOrd="0" destOrd="0" presId="urn:microsoft.com/office/officeart/2008/layout/VerticalCurvedList"/>
    <dgm:cxn modelId="{D1831AAC-50AF-4BF5-886E-E97A780787EC}" type="presParOf" srcId="{3811FFE3-64FF-46FA-A511-34E2044D7180}" destId="{03B61ECC-EEB9-4DE9-8C25-D0D15FE845F9}" srcOrd="0" destOrd="0" presId="urn:microsoft.com/office/officeart/2008/layout/VerticalCurvedList"/>
    <dgm:cxn modelId="{A467E3B8-2854-4BD5-BAC4-5062D85A162A}" type="presParOf" srcId="{03B61ECC-EEB9-4DE9-8C25-D0D15FE845F9}" destId="{530D58DF-084E-414A-AFAC-625DCD6C8BFA}" srcOrd="0" destOrd="0" presId="urn:microsoft.com/office/officeart/2008/layout/VerticalCurvedList"/>
    <dgm:cxn modelId="{2770EE98-926F-492F-B5A9-DD4E08A8E517}" type="presParOf" srcId="{530D58DF-084E-414A-AFAC-625DCD6C8BFA}" destId="{024569E8-C529-4215-97D5-951D64320356}" srcOrd="0" destOrd="0" presId="urn:microsoft.com/office/officeart/2008/layout/VerticalCurvedList"/>
    <dgm:cxn modelId="{DB17731B-9053-4D04-A520-8D6A0A2043CA}" type="presParOf" srcId="{530D58DF-084E-414A-AFAC-625DCD6C8BFA}" destId="{1F04467C-D110-4262-AC39-036DF920FCA3}" srcOrd="1" destOrd="0" presId="urn:microsoft.com/office/officeart/2008/layout/VerticalCurvedList"/>
    <dgm:cxn modelId="{B9FCF548-9B25-43FC-AE78-9483237F4E31}" type="presParOf" srcId="{530D58DF-084E-414A-AFAC-625DCD6C8BFA}" destId="{35A57891-67B1-40A1-9B96-DBC5B615563B}" srcOrd="2" destOrd="0" presId="urn:microsoft.com/office/officeart/2008/layout/VerticalCurvedList"/>
    <dgm:cxn modelId="{E723CF2F-5954-4532-AEA7-D4C03AD52901}" type="presParOf" srcId="{530D58DF-084E-414A-AFAC-625DCD6C8BFA}" destId="{F4714A0E-975E-4C4A-B968-6D75F1D9C0BF}" srcOrd="3" destOrd="0" presId="urn:microsoft.com/office/officeart/2008/layout/VerticalCurvedList"/>
    <dgm:cxn modelId="{8D282A06-CDE9-4C70-B312-A0AD5C988AAF}" type="presParOf" srcId="{03B61ECC-EEB9-4DE9-8C25-D0D15FE845F9}" destId="{05B12D7E-7EFF-4528-A1A4-1AE748BE3A83}" srcOrd="1" destOrd="0" presId="urn:microsoft.com/office/officeart/2008/layout/VerticalCurvedList"/>
    <dgm:cxn modelId="{1C16DA5D-A4B2-45F7-B7EA-2A2BB07F5DB9}" type="presParOf" srcId="{03B61ECC-EEB9-4DE9-8C25-D0D15FE845F9}" destId="{FA58CFF6-F379-429E-B806-B4EAFD5C0E06}" srcOrd="2" destOrd="0" presId="urn:microsoft.com/office/officeart/2008/layout/VerticalCurvedList"/>
    <dgm:cxn modelId="{58184E17-D90D-4D95-8D26-03CD9866A8AD}" type="presParOf" srcId="{FA58CFF6-F379-429E-B806-B4EAFD5C0E06}" destId="{D7C7767C-E606-43C7-A57D-61E3FD9BAB79}" srcOrd="0" destOrd="0" presId="urn:microsoft.com/office/officeart/2008/layout/VerticalCurvedList"/>
    <dgm:cxn modelId="{69302031-C44A-4DEB-AE20-74FFE1FD7DB7}" type="presParOf" srcId="{03B61ECC-EEB9-4DE9-8C25-D0D15FE845F9}" destId="{0376AE73-522B-4590-BF99-814B98A789BC}" srcOrd="3" destOrd="0" presId="urn:microsoft.com/office/officeart/2008/layout/VerticalCurvedList"/>
    <dgm:cxn modelId="{8DC42B04-2E84-4D7D-AAB2-A0A859090410}" type="presParOf" srcId="{03B61ECC-EEB9-4DE9-8C25-D0D15FE845F9}" destId="{3116A14A-6A9D-41A4-B6C7-02A53874BA3F}" srcOrd="4" destOrd="0" presId="urn:microsoft.com/office/officeart/2008/layout/VerticalCurvedList"/>
    <dgm:cxn modelId="{D25723EC-CD1B-4F3D-B7A1-13046913C01C}" type="presParOf" srcId="{3116A14A-6A9D-41A4-B6C7-02A53874BA3F}" destId="{6377B5DB-3CB4-47C7-82E2-802CFE1C1106}" srcOrd="0" destOrd="0" presId="urn:microsoft.com/office/officeart/2008/layout/VerticalCurvedList"/>
    <dgm:cxn modelId="{01A24C28-70E9-434D-BFC2-32A93D85CB8F}" type="presParOf" srcId="{03B61ECC-EEB9-4DE9-8C25-D0D15FE845F9}" destId="{196E261F-2B92-45C3-A8A5-30A8650670E5}" srcOrd="5" destOrd="0" presId="urn:microsoft.com/office/officeart/2008/layout/VerticalCurvedList"/>
    <dgm:cxn modelId="{9B598BBA-29E0-4216-9C8B-52FA3BB5275F}" type="presParOf" srcId="{03B61ECC-EEB9-4DE9-8C25-D0D15FE845F9}" destId="{BAAD6B85-A8CB-4968-9BEA-12D4E82C7C3C}" srcOrd="6" destOrd="0" presId="urn:microsoft.com/office/officeart/2008/layout/VerticalCurvedList"/>
    <dgm:cxn modelId="{FFA6505F-750C-4BD4-A22C-5F36134A39BB}" type="presParOf" srcId="{BAAD6B85-A8CB-4968-9BEA-12D4E82C7C3C}" destId="{EDEEABAD-F777-4F03-9FB3-DC98554464BA}" srcOrd="0" destOrd="0" presId="urn:microsoft.com/office/officeart/2008/layout/VerticalCurvedList"/>
    <dgm:cxn modelId="{343A0BBD-51D8-4521-BED4-EEE656121D35}" type="presParOf" srcId="{03B61ECC-EEB9-4DE9-8C25-D0D15FE845F9}" destId="{868027F8-B51E-4892-AC75-6102288B82B4}" srcOrd="7" destOrd="0" presId="urn:microsoft.com/office/officeart/2008/layout/VerticalCurvedList"/>
    <dgm:cxn modelId="{496C032B-9759-48CB-BAD6-91BB0F316C5B}" type="presParOf" srcId="{03B61ECC-EEB9-4DE9-8C25-D0D15FE845F9}" destId="{E61E9F88-823A-4CBF-857E-C73E7E7CA901}" srcOrd="8" destOrd="0" presId="urn:microsoft.com/office/officeart/2008/layout/VerticalCurvedList"/>
    <dgm:cxn modelId="{401EFD1B-0B3A-499E-A93F-4AB236FE46AB}" type="presParOf" srcId="{E61E9F88-823A-4CBF-857E-C73E7E7CA901}" destId="{006A76F4-30A7-4394-9F5F-00AB4924B28D}" srcOrd="0" destOrd="0" presId="urn:microsoft.com/office/officeart/2008/layout/VerticalCurvedList"/>
    <dgm:cxn modelId="{ECC01247-1C14-433C-9FA7-5B9AA6D58488}" type="presParOf" srcId="{03B61ECC-EEB9-4DE9-8C25-D0D15FE845F9}" destId="{DB0D0782-48F0-42D7-B5DE-BA93639BCF5E}" srcOrd="9" destOrd="0" presId="urn:microsoft.com/office/officeart/2008/layout/VerticalCurvedList"/>
    <dgm:cxn modelId="{C6D519EE-1E11-4FAC-981E-3CF20D751AC1}" type="presParOf" srcId="{03B61ECC-EEB9-4DE9-8C25-D0D15FE845F9}" destId="{B36F189B-00EA-4044-BFB2-89ADA9B7D924}" srcOrd="10" destOrd="0" presId="urn:microsoft.com/office/officeart/2008/layout/VerticalCurvedList"/>
    <dgm:cxn modelId="{62922A5A-398F-4A06-83C1-C73E81BEF500}" type="presParOf" srcId="{B36F189B-00EA-4044-BFB2-89ADA9B7D924}" destId="{4EAF751D-A68E-436E-854C-D85F338372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4467C-D110-4262-AC39-036DF920FCA3}">
      <dsp:nvSpPr>
        <dsp:cNvPr id="0" name=""/>
        <dsp:cNvSpPr/>
      </dsp:nvSpPr>
      <dsp:spPr>
        <a:xfrm>
          <a:off x="-5223870" y="-800113"/>
          <a:ext cx="6220657" cy="6220657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12D7E-7EFF-4528-A1A4-1AE748BE3A83}">
      <dsp:nvSpPr>
        <dsp:cNvPr id="0" name=""/>
        <dsp:cNvSpPr/>
      </dsp:nvSpPr>
      <dsp:spPr>
        <a:xfrm>
          <a:off x="435955" y="288684"/>
          <a:ext cx="6429189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一、调制与信道传输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王传瑞</a:t>
          </a:r>
          <a:endParaRPr lang="zh-CN" altLang="en-US" sz="2700" kern="1200" dirty="0"/>
        </a:p>
      </dsp:txBody>
      <dsp:txXfrm>
        <a:off x="435955" y="288684"/>
        <a:ext cx="6429189" cy="577738"/>
      </dsp:txXfrm>
    </dsp:sp>
    <dsp:sp modelId="{D7C7767C-E606-43C7-A57D-61E3FD9BAB79}">
      <dsp:nvSpPr>
        <dsp:cNvPr id="0" name=""/>
        <dsp:cNvSpPr/>
      </dsp:nvSpPr>
      <dsp:spPr>
        <a:xfrm>
          <a:off x="74869" y="216467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6AE73-522B-4590-BF99-814B98A789BC}">
      <dsp:nvSpPr>
        <dsp:cNvPr id="0" name=""/>
        <dsp:cNvSpPr/>
      </dsp:nvSpPr>
      <dsp:spPr>
        <a:xfrm>
          <a:off x="849946" y="1155015"/>
          <a:ext cx="6015198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二、</a:t>
          </a:r>
          <a:r>
            <a:rPr lang="en-US" altLang="zh-CN" sz="2700" kern="1200" dirty="0" smtClean="0"/>
            <a:t>RSA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曾睿</a:t>
          </a:r>
          <a:endParaRPr lang="zh-CN" altLang="en-US" sz="2700" kern="1200" dirty="0"/>
        </a:p>
      </dsp:txBody>
      <dsp:txXfrm>
        <a:off x="849946" y="1155015"/>
        <a:ext cx="6015198" cy="577738"/>
      </dsp:txXfrm>
    </dsp:sp>
    <dsp:sp modelId="{6377B5DB-3CB4-47C7-82E2-802CFE1C1106}">
      <dsp:nvSpPr>
        <dsp:cNvPr id="0" name=""/>
        <dsp:cNvSpPr/>
      </dsp:nvSpPr>
      <dsp:spPr>
        <a:xfrm>
          <a:off x="488859" y="1082797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E261F-2B92-45C3-A8A5-30A8650670E5}">
      <dsp:nvSpPr>
        <dsp:cNvPr id="0" name=""/>
        <dsp:cNvSpPr/>
      </dsp:nvSpPr>
      <dsp:spPr>
        <a:xfrm>
          <a:off x="977008" y="2021345"/>
          <a:ext cx="5888137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三、</a:t>
          </a:r>
          <a:r>
            <a:rPr lang="en-US" altLang="zh-CN" sz="2700" kern="1200" dirty="0" smtClean="0"/>
            <a:t>DES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辜俊皓</a:t>
          </a:r>
          <a:endParaRPr lang="zh-CN" altLang="en-US" sz="2700" kern="1200" dirty="0"/>
        </a:p>
      </dsp:txBody>
      <dsp:txXfrm>
        <a:off x="977008" y="2021345"/>
        <a:ext cx="5888137" cy="577738"/>
      </dsp:txXfrm>
    </dsp:sp>
    <dsp:sp modelId="{EDEEABAD-F777-4F03-9FB3-DC98554464BA}">
      <dsp:nvSpPr>
        <dsp:cNvPr id="0" name=""/>
        <dsp:cNvSpPr/>
      </dsp:nvSpPr>
      <dsp:spPr>
        <a:xfrm>
          <a:off x="615921" y="1949128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27F8-B51E-4892-AC75-6102288B82B4}">
      <dsp:nvSpPr>
        <dsp:cNvPr id="0" name=""/>
        <dsp:cNvSpPr/>
      </dsp:nvSpPr>
      <dsp:spPr>
        <a:xfrm>
          <a:off x="849946" y="2887676"/>
          <a:ext cx="6015198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四、</a:t>
          </a:r>
          <a:r>
            <a:rPr lang="en-US" altLang="zh-CN" sz="2700" kern="1200" dirty="0" smtClean="0"/>
            <a:t>AES</a:t>
          </a:r>
          <a:r>
            <a:rPr lang="zh-CN" altLang="en-US" sz="2700" kern="1200" dirty="0" smtClean="0"/>
            <a:t>加密算法</a:t>
          </a:r>
          <a:r>
            <a:rPr lang="en-US" altLang="zh-CN" sz="2700" kern="1200" dirty="0" smtClean="0"/>
            <a:t>:</a:t>
          </a:r>
          <a:r>
            <a:rPr lang="zh-CN" altLang="en-US" sz="2700" kern="1200" dirty="0" smtClean="0"/>
            <a:t>雷城乐阳</a:t>
          </a:r>
          <a:endParaRPr lang="zh-CN" altLang="en-US" sz="2700" kern="1200" dirty="0"/>
        </a:p>
      </dsp:txBody>
      <dsp:txXfrm>
        <a:off x="849946" y="2887676"/>
        <a:ext cx="6015198" cy="577738"/>
      </dsp:txXfrm>
    </dsp:sp>
    <dsp:sp modelId="{006A76F4-30A7-4394-9F5F-00AB4924B28D}">
      <dsp:nvSpPr>
        <dsp:cNvPr id="0" name=""/>
        <dsp:cNvSpPr/>
      </dsp:nvSpPr>
      <dsp:spPr>
        <a:xfrm>
          <a:off x="488859" y="2815459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D0782-48F0-42D7-B5DE-BA93639BCF5E}">
      <dsp:nvSpPr>
        <dsp:cNvPr id="0" name=""/>
        <dsp:cNvSpPr/>
      </dsp:nvSpPr>
      <dsp:spPr>
        <a:xfrm>
          <a:off x="435955" y="3754006"/>
          <a:ext cx="6429189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五、联调与分析</a:t>
          </a:r>
          <a:endParaRPr lang="zh-CN" altLang="en-US" sz="2700" kern="1200" dirty="0"/>
        </a:p>
      </dsp:txBody>
      <dsp:txXfrm>
        <a:off x="435955" y="3754006"/>
        <a:ext cx="6429189" cy="577738"/>
      </dsp:txXfrm>
    </dsp:sp>
    <dsp:sp modelId="{4EAF751D-A68E-436E-854C-D85F338372F4}">
      <dsp:nvSpPr>
        <dsp:cNvPr id="0" name=""/>
        <dsp:cNvSpPr/>
      </dsp:nvSpPr>
      <dsp:spPr>
        <a:xfrm>
          <a:off x="74869" y="3681789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C4659-B966-4F45-8722-BE2A40971674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6BFF-1F29-435A-9A5D-68C69CF8F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5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62A1-BBB0-4C1D-B24B-A17475E309D3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CF7123-22A5-4567-A5E1-BBA0CB8627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0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5C-9E56-4815-B126-F477E348A84B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8EBE-6BC3-4175-B4A0-4F64C25A476C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28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F140-0B3F-4DC7-A9A3-B2C679E00E0F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5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5D-EA9A-4860-8DD5-58A6633404BC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49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85C0-1095-4FFB-94C1-70CB4D918814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7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D7E1-5BB8-483A-B4B0-7EAE6B224F58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5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0B97-A056-4C81-A650-204F13DD8936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B4F3-0B95-4222-9471-0346F240745B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7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FC4D-5D8D-4D3A-B941-C3E03EA0944D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BBB9-FE26-42A6-AE19-2140D520C355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FB6-A8B7-4B0B-AF43-DD1F5B5A0DF8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4B26-A9FC-4B6E-8859-401E2686118C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3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1586-AFD4-4E60-811A-0CD4D64DFA4D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0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002E-9D7B-4926-843A-570DF38F1B50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A07-5512-4129-815F-E1C87F26EDA3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1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9416-FAB2-4A2D-9FE1-1756C2E7CD30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811" y="6000962"/>
            <a:ext cx="1507548" cy="479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61CF7123-22A5-4567-A5E1-BBA0CB862768}" type="slidenum">
              <a:rPr lang="zh-CN" altLang="en-US" smtClean="0"/>
              <a:pPr/>
              <a:t>‹#›</a:t>
            </a:fld>
            <a:r>
              <a:rPr lang="zh-CN" altLang="en-US" dirty="0" smtClean="0"/>
              <a:t> </a:t>
            </a:r>
            <a:r>
              <a:rPr lang="en-US" altLang="zh-CN" dirty="0" smtClean="0"/>
              <a:t>|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6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次编程实验展示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     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雷城乐阳，王传瑞，曾睿</a:t>
            </a:r>
            <a:r>
              <a:rPr lang="en-US" altLang="zh-CN" dirty="0" smtClean="0"/>
              <a:t>	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endParaRPr lang="en-US" altLang="zh-CN" dirty="0"/>
          </a:p>
          <a:p>
            <a:r>
              <a:rPr lang="zh-CN" altLang="en-US" dirty="0" smtClean="0"/>
              <a:t>用结构体封装一个高精度模板，实现了压位，重载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加、减、乘、除、取模、快速幂、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等运算符，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保存为头文件</a:t>
            </a:r>
            <a:r>
              <a:rPr lang="en-US" altLang="zh-CN" dirty="0" err="1" smtClean="0"/>
              <a:t>bign.h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使用时，只需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include”bign.h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，就可以使用</a:t>
            </a:r>
            <a:r>
              <a:rPr lang="en-US" altLang="zh-CN" dirty="0" err="1" smtClean="0"/>
              <a:t>bign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类型的结构体了。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17967"/>
            <a:ext cx="6010275" cy="59721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 smtClean="0"/>
              <a:t>加、减、乘运算的实现较为简单，基本思想是模拟手工计算的操作。但除法实现稍有不同。</a:t>
            </a:r>
            <a:endParaRPr lang="en-US" altLang="zh-CN" dirty="0"/>
          </a:p>
          <a:p>
            <a:r>
              <a:rPr lang="zh-CN" altLang="en-US" dirty="0" smtClean="0"/>
              <a:t>如果我们用减法去模拟除法，那么商是多少就要做多少次减法，这样做的复杂度是难以接受的。</a:t>
            </a:r>
            <a:endParaRPr lang="en-US" altLang="zh-CN" dirty="0" smtClean="0"/>
          </a:p>
          <a:p>
            <a:r>
              <a:rPr lang="zh-CN" altLang="en-US" dirty="0"/>
              <a:t>所以我们采用</a:t>
            </a:r>
            <a:r>
              <a:rPr lang="zh-CN" altLang="en-US" dirty="0" smtClean="0"/>
              <a:t>了二分试商的算法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72" y="3729342"/>
            <a:ext cx="3838575" cy="30670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0745"/>
            <a:ext cx="8596668" cy="4660618"/>
          </a:xfrm>
        </p:spPr>
        <p:txBody>
          <a:bodyPr/>
          <a:lstStyle/>
          <a:p>
            <a:r>
              <a:rPr lang="zh-CN" altLang="en-US" sz="3200" b="1" dirty="0" smtClean="0"/>
              <a:t>大数运算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/>
              <a:t>在</a:t>
            </a:r>
            <a:r>
              <a:rPr lang="zh-CN" altLang="en-US" dirty="0" smtClean="0"/>
              <a:t>进行加密和解密的过程中，会涉及到求</a:t>
            </a:r>
            <a:r>
              <a:rPr lang="en-US" altLang="zh-CN" dirty="0" err="1" smtClean="0"/>
              <a:t>a^b</a:t>
            </a:r>
            <a:r>
              <a:rPr lang="en-US" altLang="zh-CN" dirty="0" smtClean="0"/>
              <a:t>(mod m)</a:t>
            </a:r>
            <a:r>
              <a:rPr lang="zh-CN" altLang="en-US" dirty="0" smtClean="0"/>
              <a:t>的操作。直接计算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相乘，复杂度显然是难以接受的。</a:t>
            </a:r>
            <a:endParaRPr lang="en-US" altLang="zh-CN" dirty="0" smtClean="0"/>
          </a:p>
          <a:p>
            <a:r>
              <a:rPr lang="zh-CN" altLang="en-US" dirty="0" smtClean="0"/>
              <a:t>采用快速幂取模。在对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取模意义下，每次对指数减半，对底数平方。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75" y="3135858"/>
            <a:ext cx="4543425" cy="36766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2185"/>
            <a:ext cx="8596668" cy="4569178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/>
              <a:t>寻找模</a:t>
            </a:r>
            <a:r>
              <a:rPr lang="en-US" altLang="zh-CN" sz="3200" b="1" dirty="0"/>
              <a:t>φ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）下的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及其逆元</a:t>
            </a:r>
            <a:r>
              <a:rPr lang="en-US" altLang="zh-CN" sz="3200" b="1" dirty="0" smtClean="0"/>
              <a:t>e:</a:t>
            </a:r>
          </a:p>
          <a:p>
            <a:endParaRPr lang="en-US" altLang="zh-CN" dirty="0" smtClean="0"/>
          </a:p>
          <a:p>
            <a:r>
              <a:rPr lang="zh-CN" altLang="en-US" dirty="0"/>
              <a:t>首先选取一</a:t>
            </a:r>
            <a:r>
              <a:rPr lang="zh-CN" altLang="en-US" dirty="0" smtClean="0"/>
              <a:t>个较大的与</a:t>
            </a:r>
            <a:r>
              <a:rPr lang="en-US" altLang="zh-CN" dirty="0" smtClean="0"/>
              <a:t>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）互素的数</a:t>
            </a:r>
            <a:r>
              <a:rPr lang="en-US" altLang="zh-CN" dirty="0" smtClean="0"/>
              <a:t>d</a:t>
            </a:r>
            <a:endParaRPr lang="en-US" altLang="zh-CN" dirty="0"/>
          </a:p>
          <a:p>
            <a:r>
              <a:rPr lang="zh-CN" altLang="en-US" dirty="0" smtClean="0"/>
              <a:t>寻找</a:t>
            </a:r>
            <a:r>
              <a:rPr lang="en-US" altLang="zh-CN" dirty="0"/>
              <a:t>d</a:t>
            </a:r>
            <a:r>
              <a:rPr lang="zh-CN" altLang="en-US" dirty="0" smtClean="0"/>
              <a:t>的逆元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，拓展欧几里得算法。</a:t>
            </a:r>
            <a:endParaRPr lang="en-US" altLang="zh-CN" dirty="0" smtClean="0"/>
          </a:p>
          <a:p>
            <a:r>
              <a:rPr lang="zh-CN" altLang="en-US" dirty="0"/>
              <a:t>简单同余方程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*y=1 </a:t>
            </a:r>
            <a:r>
              <a:rPr lang="zh-CN" altLang="en-US" dirty="0"/>
              <a:t>（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exgcd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&amp;</a:t>
            </a:r>
            <a:r>
              <a:rPr lang="en-US" altLang="zh-CN" dirty="0" err="1"/>
              <a:t>x,int</a:t>
            </a:r>
            <a:r>
              <a:rPr lang="en-US" altLang="zh-CN" dirty="0"/>
              <a:t> &amp;y)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 if(b==</a:t>
            </a:r>
            <a:r>
              <a:rPr lang="en-US" altLang="zh-CN" dirty="0" smtClean="0"/>
              <a:t>0){x=1;y=0;return </a:t>
            </a:r>
            <a:r>
              <a:rPr lang="en-US" altLang="zh-CN" dirty="0"/>
              <a:t>a; </a:t>
            </a:r>
            <a:r>
              <a:rPr lang="en-US" altLang="zh-CN" dirty="0" smtClean="0"/>
              <a:t>}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d=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b,a%b,x,y</a:t>
            </a:r>
            <a:r>
              <a:rPr lang="en-US" altLang="zh-CN" dirty="0"/>
              <a:t>);//</a:t>
            </a:r>
            <a:r>
              <a:rPr lang="zh-CN" altLang="en-US" dirty="0"/>
              <a:t>先递归求解</a:t>
            </a:r>
            <a:br>
              <a:rPr lang="zh-CN" altLang="en-US" dirty="0"/>
            </a:br>
            <a:r>
              <a:rPr lang="zh-CN" altLang="en-US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t=x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x=y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y=t-a/b*y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return d;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57783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拓展欧几里得算法的推导</a:t>
            </a:r>
            <a:r>
              <a:rPr lang="en-US" altLang="zh-CN" sz="2800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前层方程 </a:t>
            </a:r>
            <a:r>
              <a:rPr lang="en-US" altLang="zh-CN" dirty="0"/>
              <a:t>a*x1+b*y1=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 </a:t>
            </a: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</a:t>
            </a:r>
            <a:r>
              <a:rPr lang="zh-CN" altLang="en-US" dirty="0"/>
              <a:t>一层</a:t>
            </a:r>
            <a:r>
              <a:rPr lang="en-US" altLang="zh-CN" dirty="0"/>
              <a:t>b*x2+(a mod b)*y2=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由</a:t>
            </a:r>
            <a:r>
              <a:rPr lang="zh-CN" altLang="en-US" dirty="0"/>
              <a:t>欧几里得定理（辗转相除法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所以</a:t>
            </a:r>
            <a:r>
              <a:rPr lang="zh-CN" altLang="en-US" dirty="0"/>
              <a:t>两等式联立为   </a:t>
            </a:r>
            <a:r>
              <a:rPr lang="en-US" altLang="zh-CN" dirty="0"/>
              <a:t>a*x1+b*y1=b*x2+(a mod b)*y2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前层先进行递归调用求特殊解，那么</a:t>
            </a:r>
            <a:r>
              <a:rPr lang="en-US" altLang="zh-CN" dirty="0"/>
              <a:t>x2,y2</a:t>
            </a:r>
            <a:r>
              <a:rPr lang="zh-CN" altLang="en-US" dirty="0"/>
              <a:t>是已知的，现在只需要推，求解</a:t>
            </a:r>
            <a:r>
              <a:rPr lang="en-US" altLang="zh-CN" dirty="0" smtClean="0"/>
              <a:t>x1,y1</a:t>
            </a:r>
            <a:r>
              <a:rPr lang="zh-CN" altLang="en-US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因为实际上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相等，所以有</a:t>
            </a:r>
            <a:br>
              <a:rPr lang="zh-CN" altLang="en-US" dirty="0" smtClean="0"/>
            </a:br>
            <a:r>
              <a:rPr lang="en-US" altLang="zh-CN" dirty="0" smtClean="0"/>
              <a:t>		a*x1+b*y1=b*x2+(a-a/b*b)*y2;         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		a*x1+b*y1=b*x2+a*y2-b*a/b*y2;</a:t>
            </a:r>
            <a:br>
              <a:rPr lang="en-US" altLang="zh-CN" dirty="0" smtClean="0"/>
            </a:br>
            <a:r>
              <a:rPr lang="en-US" altLang="zh-CN" dirty="0" smtClean="0"/>
              <a:t>		a*x1+b*y1=a*y2+b*(x2-a/b*y2);</a:t>
            </a:r>
            <a:br>
              <a:rPr lang="en-US" altLang="zh-CN" dirty="0" smtClean="0"/>
            </a:br>
            <a:r>
              <a:rPr lang="zh-CN" altLang="en-US" dirty="0" smtClean="0"/>
              <a:t>这时</a:t>
            </a:r>
            <a:r>
              <a:rPr lang="zh-CN" altLang="en-US" dirty="0"/>
              <a:t>后可以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x1=y2</a:t>
            </a:r>
            <a:r>
              <a:rPr lang="en-US" altLang="zh-CN" dirty="0"/>
              <a:t>;  y1=x2-a/b*y2;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这个</a:t>
            </a:r>
            <a:r>
              <a:rPr lang="zh-CN" altLang="en-US" dirty="0"/>
              <a:t>就是我们要求的更新了 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sz="2000" b="1" dirty="0" smtClean="0"/>
              <a:t>然而，递归求解的拓展欧几里得算法递归的层数较多，在</a:t>
            </a:r>
            <a:r>
              <a:rPr lang="en-US" altLang="zh-CN" sz="2000" b="1" dirty="0" err="1" smtClean="0"/>
              <a:t>c++</a:t>
            </a:r>
            <a:r>
              <a:rPr lang="zh-CN" altLang="en-US" sz="2000" b="1" dirty="0" smtClean="0"/>
              <a:t>中面临爆栈的风险，因此我改写为了递推的形式！</a:t>
            </a:r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9032"/>
            <a:ext cx="8596668" cy="534924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具体代码工作流程</a:t>
            </a:r>
            <a:r>
              <a:rPr lang="en-US" altLang="zh-CN" sz="2400" b="1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程序生成给定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位数长度</a:t>
            </a:r>
            <a:r>
              <a:rPr lang="en-US" altLang="zh-CN" dirty="0" smtClean="0"/>
              <a:t>(128)</a:t>
            </a:r>
            <a:r>
              <a:rPr lang="zh-CN" altLang="en-US" dirty="0" smtClean="0"/>
              <a:t>的质数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个，保存在与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同目录的文件</a:t>
            </a:r>
            <a:r>
              <a:rPr lang="en-US" altLang="zh-CN" dirty="0" smtClean="0"/>
              <a:t>prime.txt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RSA_creator.cpp</a:t>
            </a:r>
            <a:r>
              <a:rPr lang="zh-CN" altLang="en-US" dirty="0" smtClean="0"/>
              <a:t>，选取两个质数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，选取另一个质数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，用扩展欧几里得算法求得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分别保存在</a:t>
            </a:r>
            <a:r>
              <a:rPr lang="en-US" altLang="zh-CN" dirty="0" smtClean="0"/>
              <a:t>key.txt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RSA_code.cpp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public_key.txt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key.txt</a:t>
            </a:r>
            <a:r>
              <a:rPr lang="zh-CN" altLang="en-US" dirty="0"/>
              <a:t>。</a:t>
            </a:r>
            <a:r>
              <a:rPr lang="zh-CN" altLang="en-US" dirty="0" smtClean="0"/>
              <a:t>对输入的</a:t>
            </a:r>
            <a:r>
              <a:rPr lang="en-US" altLang="zh-CN" dirty="0" smtClean="0"/>
              <a:t>1kB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data.txt</a:t>
            </a:r>
            <a:r>
              <a:rPr lang="zh-CN" altLang="en-US" dirty="0" smtClean="0"/>
              <a:t>，每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/>
              <a:t>合在</a:t>
            </a:r>
            <a:r>
              <a:rPr lang="zh-CN" altLang="en-US" dirty="0" smtClean="0"/>
              <a:t>一起变为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进制数；将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进制数看做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进制数，分组，每组用公钥</a:t>
            </a:r>
            <a:r>
              <a:rPr lang="en-US" altLang="zh-CN" dirty="0" err="1" smtClean="0"/>
              <a:t>public_key</a:t>
            </a:r>
            <a:r>
              <a:rPr lang="zh-CN" altLang="en-US" dirty="0" smtClean="0"/>
              <a:t>加密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快速幂取模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；将结果当作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进制数，再转换为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进制数（即每个数变为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），输出到文件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RSA_decode.cpp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key.txt</a:t>
            </a:r>
            <a:r>
              <a:rPr lang="zh-CN" altLang="en-US" dirty="0" smtClean="0"/>
              <a:t>。对密文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每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合在一起变为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进制数；将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进制数看做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进制数，分组，每组用私钥</a:t>
            </a:r>
            <a:r>
              <a:rPr lang="en-US" altLang="zh-CN" dirty="0" smtClean="0"/>
              <a:t>private_key.txt</a:t>
            </a:r>
            <a:r>
              <a:rPr lang="zh-CN" altLang="en-US" dirty="0" smtClean="0"/>
              <a:t>解密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快速幂取模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；将结果当作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进制数，再转换为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进制数（即每个数变为</a:t>
            </a:r>
            <a:r>
              <a:rPr lang="en-US" altLang="zh-CN" dirty="0" smtClean="0"/>
              <a:t>3bit</a:t>
            </a:r>
            <a:r>
              <a:rPr lang="zh-CN" altLang="en-US" dirty="0" smtClean="0"/>
              <a:t>），输出到文件</a:t>
            </a:r>
            <a:r>
              <a:rPr lang="en-US" altLang="zh-CN" dirty="0" smtClean="0"/>
              <a:t>plaintext.txt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调</a:t>
            </a:r>
            <a:r>
              <a:rPr lang="en-US" altLang="zh-CN" dirty="0" smtClean="0"/>
              <a:t>:</a:t>
            </a:r>
            <a:r>
              <a:rPr lang="zh-CN" altLang="en-US" dirty="0"/>
              <a:t>待加密的</a:t>
            </a:r>
            <a:r>
              <a:rPr lang="zh-CN" altLang="en-US" dirty="0" smtClean="0"/>
              <a:t>数据送入</a:t>
            </a:r>
            <a:r>
              <a:rPr lang="en-US" altLang="zh-CN" dirty="0" smtClean="0"/>
              <a:t>data.txt</a:t>
            </a:r>
            <a:r>
              <a:rPr lang="zh-CN" altLang="en-US" dirty="0" smtClean="0"/>
              <a:t>，加密后的数据在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中，将其经过整个通信系统（包括卷积编解码、调制、信道、解调等），再次写入</a:t>
            </a:r>
            <a:r>
              <a:rPr lang="en-US" altLang="zh-CN" dirty="0" smtClean="0"/>
              <a:t>ciphertext.txt</a:t>
            </a:r>
            <a:r>
              <a:rPr lang="zh-CN" altLang="en-US" dirty="0" smtClean="0"/>
              <a:t>，最后解密得到输出</a:t>
            </a:r>
            <a:r>
              <a:rPr lang="en-US" altLang="zh-CN" dirty="0" smtClean="0"/>
              <a:t>plaintext.txt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2497"/>
            <a:ext cx="8596668" cy="4358866"/>
          </a:xfrm>
        </p:spPr>
        <p:txBody>
          <a:bodyPr/>
          <a:lstStyle/>
          <a:p>
            <a:r>
              <a:rPr lang="zh-CN" altLang="en-US" sz="2400" b="1" dirty="0"/>
              <a:t>存在的</a:t>
            </a:r>
            <a:r>
              <a:rPr lang="zh-CN" altLang="en-US" sz="2400" b="1" dirty="0" smtClean="0"/>
              <a:t>问题</a:t>
            </a:r>
            <a:r>
              <a:rPr lang="en-US" altLang="zh-CN" sz="2400" b="1" dirty="0" smtClean="0"/>
              <a:t>:</a:t>
            </a:r>
          </a:p>
          <a:p>
            <a:pPr lvl="1"/>
            <a:r>
              <a:rPr lang="zh-CN" altLang="en-US" dirty="0" smtClean="0"/>
              <a:t>对于长度为</a:t>
            </a:r>
            <a:r>
              <a:rPr lang="en-US" altLang="zh-CN" dirty="0" smtClean="0"/>
              <a:t>8192bit</a:t>
            </a:r>
            <a:r>
              <a:rPr lang="zh-CN" altLang="en-US" dirty="0" smtClean="0"/>
              <a:t>的文件，最佳的加密方式是选取长度至少为</a:t>
            </a:r>
            <a:r>
              <a:rPr lang="en-US" altLang="zh-CN" dirty="0" smtClean="0"/>
              <a:t>8192bit</a:t>
            </a:r>
            <a:r>
              <a:rPr lang="zh-CN" altLang="en-US" dirty="0" smtClean="0"/>
              <a:t>的秘钥进行加密。受算力的限制，这样做的代价难以接受，因此使用了分组加密。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实现高精度模板的时候，加减法复杂度为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，乘法的复杂度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，除法的复杂度</a:t>
            </a:r>
            <a:r>
              <a:rPr lang="en-US" altLang="zh-CN" dirty="0" smtClean="0"/>
              <a:t>O(n^2logn)</a:t>
            </a:r>
            <a:r>
              <a:rPr lang="zh-CN" altLang="en-US" dirty="0" smtClean="0"/>
              <a:t>，取模运算的复杂度超过了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为数的位数。因此，对于较大位数的秘钥的快速幂所消耗的时间是极大地，例如秘钥为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的时候，每次快速幂消耗的时间为</a:t>
            </a:r>
            <a:r>
              <a:rPr lang="en-US" altLang="zh-CN" dirty="0" smtClean="0"/>
              <a:t>6s</a:t>
            </a:r>
            <a:r>
              <a:rPr lang="zh-CN" altLang="en-US" dirty="0" smtClean="0"/>
              <a:t>。在已经使用了快速幂、拓展欧几里得等算法的基础上，如何再进行优化，是目前遇到的最大难题。测试时，在设定参数“秘钥长度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、分组长度</a:t>
            </a:r>
            <a:r>
              <a:rPr lang="en-US" altLang="zh-CN" dirty="0"/>
              <a:t>1</a:t>
            </a:r>
            <a:r>
              <a:rPr lang="en-US" altLang="zh-CN" dirty="0" smtClean="0"/>
              <a:t>0(</a:t>
            </a:r>
            <a:r>
              <a:rPr lang="zh-CN" altLang="en-US" dirty="0" smtClean="0"/>
              <a:t>压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位，所以每组实际上是</a:t>
            </a:r>
            <a:r>
              <a:rPr lang="en-US" altLang="zh-CN" dirty="0" smtClean="0"/>
              <a:t>40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”的情况下，加密需要</a:t>
            </a:r>
            <a:r>
              <a:rPr lang="en-US" altLang="zh-CN" dirty="0" smtClean="0"/>
              <a:t>1min</a:t>
            </a:r>
            <a:r>
              <a:rPr lang="zh-CN" altLang="en-US" dirty="0" smtClean="0"/>
              <a:t>，解密需要</a:t>
            </a:r>
            <a:r>
              <a:rPr lang="en-US" altLang="zh-CN" dirty="0" smtClean="0"/>
              <a:t>2min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所以，我们认为，采用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对“对称加密算法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的“秘钥”进行加密才是合理的方式。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三、</a:t>
            </a:r>
            <a:r>
              <a:rPr lang="en-US" altLang="zh-CN" sz="6000" dirty="0" smtClean="0"/>
              <a:t>DES</a:t>
            </a:r>
            <a:r>
              <a:rPr lang="zh-CN" altLang="en-US" sz="6000" dirty="0" smtClean="0"/>
              <a:t>算法实现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603086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Data Encryption Standard (DES):</a:t>
            </a:r>
            <a:endParaRPr lang="en-US" altLang="zh-CN" sz="3200" b="1" dirty="0"/>
          </a:p>
          <a:p>
            <a:r>
              <a:rPr lang="zh-CN" altLang="en-US" sz="2400" dirty="0" smtClean="0"/>
              <a:t>作为一种算法公开的对称加密算法，其安全性仅以加密密钥的保密为基础，由于其复杂度高，易扩散，密钥种类丰富等优点，目前已被广泛应用于</a:t>
            </a:r>
            <a:r>
              <a:rPr lang="en-US" altLang="zh-CN" sz="2400" dirty="0" smtClean="0"/>
              <a:t>POS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ATM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IC</a:t>
            </a:r>
            <a:r>
              <a:rPr lang="zh-CN" altLang="en-US" sz="2400" dirty="0" smtClean="0"/>
              <a:t>卡等加密传输中；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密钥结构：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位数据（其中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位为有效位，第</a:t>
            </a:r>
            <a:r>
              <a:rPr lang="en-US" altLang="zh-CN" sz="2400" dirty="0" smtClean="0"/>
              <a:t>8,16,24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位为奇偶校验位，用于密钥传输校验）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世纪末，美国</a:t>
            </a:r>
            <a:r>
              <a:rPr lang="en-US" altLang="zh-CN" sz="2400" dirty="0" smtClean="0"/>
              <a:t>RSA</a:t>
            </a:r>
            <a:r>
              <a:rPr lang="zh-CN" altLang="en-US" sz="2400" dirty="0" smtClean="0"/>
              <a:t>数据安全公司发布“密钥挑战”，悬赏攻破</a:t>
            </a:r>
            <a:r>
              <a:rPr lang="en-US" altLang="zh-CN" sz="2400" dirty="0" smtClean="0"/>
              <a:t>56bits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DES</a:t>
            </a:r>
            <a:r>
              <a:rPr lang="zh-CN" altLang="en-US" sz="2400" dirty="0" smtClean="0"/>
              <a:t>算法；由于</a:t>
            </a:r>
            <a:r>
              <a:rPr lang="en-US" altLang="zh-CN" sz="2400" dirty="0" smtClean="0"/>
              <a:t>DES</a:t>
            </a:r>
            <a:r>
              <a:rPr lang="zh-CN" altLang="en-US" sz="2400" dirty="0" smtClean="0"/>
              <a:t>的密钥空间包含</a:t>
            </a:r>
            <a:r>
              <a:rPr lang="en-US" altLang="zh-CN" sz="2400" dirty="0" smtClean="0"/>
              <a:t>7.2e16</a:t>
            </a:r>
            <a:r>
              <a:rPr lang="zh-CN" altLang="en-US" sz="2400" dirty="0" smtClean="0"/>
              <a:t>的可能解，最后历时</a:t>
            </a:r>
            <a:r>
              <a:rPr lang="en-US" altLang="zh-CN" sz="2400" dirty="0" smtClean="0"/>
              <a:t>140</a:t>
            </a:r>
            <a:r>
              <a:rPr lang="zh-CN" altLang="en-US" sz="2400" dirty="0" smtClean="0"/>
              <a:t>天攻破；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但还可以通过进一步增长密钥来提高保密性；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90863"/>
            <a:ext cx="6152090" cy="53891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16</a:t>
            </a:r>
            <a:r>
              <a:rPr lang="zh-CN" altLang="en-US" sz="2400" dirty="0" smtClean="0"/>
              <a:t>个子密钥的产生：（详见</a:t>
            </a:r>
            <a:r>
              <a:rPr lang="en-US" altLang="zh-CN" sz="2400" dirty="0" err="1" smtClean="0"/>
              <a:t>DESEncode.m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初始置换：经过</a:t>
            </a:r>
            <a:r>
              <a:rPr lang="en-US" altLang="zh-CN" sz="2200" dirty="0" smtClean="0"/>
              <a:t>PC1</a:t>
            </a:r>
            <a:r>
              <a:rPr lang="zh-CN" altLang="en-US" sz="2200" dirty="0" smtClean="0"/>
              <a:t>得到两部分</a:t>
            </a:r>
            <a:r>
              <a:rPr lang="en-US" altLang="zh-CN" sz="2200" dirty="0" smtClean="0"/>
              <a:t>C0</a:t>
            </a:r>
            <a:r>
              <a:rPr lang="zh-CN" altLang="en-US" sz="2200" dirty="0" smtClean="0"/>
              <a:t>（前</a:t>
            </a:r>
            <a:r>
              <a:rPr lang="en-US" altLang="zh-CN" sz="2200" dirty="0" smtClean="0"/>
              <a:t>28</a:t>
            </a:r>
            <a:r>
              <a:rPr lang="zh-CN" altLang="en-US" sz="2200" dirty="0" smtClean="0"/>
              <a:t>位）和</a:t>
            </a:r>
            <a:r>
              <a:rPr lang="en-US" altLang="zh-CN" sz="2200" dirty="0" smtClean="0"/>
              <a:t>D0</a:t>
            </a:r>
            <a:r>
              <a:rPr lang="zh-CN" altLang="en-US" sz="2200" dirty="0" smtClean="0"/>
              <a:t>（后</a:t>
            </a:r>
            <a:r>
              <a:rPr lang="en-US" altLang="zh-CN" sz="2200" dirty="0" smtClean="0"/>
              <a:t>28</a:t>
            </a:r>
            <a:r>
              <a:rPr lang="zh-CN" altLang="en-US" sz="2200" dirty="0" smtClean="0"/>
              <a:t>位）；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r>
              <a:rPr lang="zh-CN" altLang="en-US" sz="2200" dirty="0" smtClean="0"/>
              <a:t>循环移位：按照某个固定位数循环左移得到</a:t>
            </a:r>
            <a:r>
              <a:rPr lang="en-US" altLang="zh-CN" sz="2200" dirty="0" smtClean="0"/>
              <a:t>16</a:t>
            </a:r>
            <a:r>
              <a:rPr lang="zh-CN" altLang="en-US" sz="2200" dirty="0" smtClean="0"/>
              <a:t>组</a:t>
            </a:r>
            <a:r>
              <a:rPr lang="en-US" altLang="zh-CN" sz="2200" dirty="0" smtClean="0"/>
              <a:t>Cn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Dn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r>
              <a:rPr lang="zh-CN" altLang="en-US" sz="2200" dirty="0" smtClean="0"/>
              <a:t>置换选择：经过</a:t>
            </a:r>
            <a:r>
              <a:rPr lang="en-US" altLang="zh-CN" sz="2200" dirty="0" smtClean="0"/>
              <a:t>PC2</a:t>
            </a:r>
            <a:r>
              <a:rPr lang="zh-CN" altLang="en-US" sz="2200" dirty="0" smtClean="0"/>
              <a:t>将拼接起来的</a:t>
            </a:r>
            <a:r>
              <a:rPr lang="en-US" altLang="zh-CN" sz="2200" dirty="0" smtClean="0"/>
              <a:t>Cn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Dn</a:t>
            </a:r>
            <a:r>
              <a:rPr lang="zh-CN" altLang="en-US" sz="2200" dirty="0" smtClean="0"/>
              <a:t>压缩，得到</a:t>
            </a:r>
            <a:r>
              <a:rPr lang="en-US" altLang="zh-CN" sz="2200" dirty="0" smtClean="0"/>
              <a:t>16</a:t>
            </a:r>
            <a:r>
              <a:rPr lang="zh-CN" altLang="en-US" sz="2200" dirty="0" smtClean="0"/>
              <a:t>组</a:t>
            </a:r>
            <a:r>
              <a:rPr lang="en-US" altLang="zh-CN" sz="2200" dirty="0" smtClean="0"/>
              <a:t>48</a:t>
            </a:r>
            <a:r>
              <a:rPr lang="zh-CN" altLang="en-US" sz="2200" dirty="0" smtClean="0"/>
              <a:t>位的子密钥</a:t>
            </a:r>
            <a:r>
              <a:rPr lang="en-US" altLang="zh-CN" sz="2200" dirty="0" err="1" smtClean="0"/>
              <a:t>KeyN</a:t>
            </a:r>
            <a:r>
              <a:rPr lang="zh-CN" altLang="en-US" sz="2200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4" y="92760"/>
            <a:ext cx="40195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39844245"/>
              </p:ext>
            </p:extLst>
          </p:nvPr>
        </p:nvGraphicFramePr>
        <p:xfrm>
          <a:off x="2022856" y="1131147"/>
          <a:ext cx="6929120" cy="462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860019" y="1798329"/>
            <a:ext cx="12105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8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zh-CN" alt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418" y="1033713"/>
            <a:ext cx="5113866" cy="519062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详</a:t>
            </a:r>
            <a:r>
              <a:rPr lang="zh-CN" altLang="en-US" sz="2400" dirty="0" smtClean="0"/>
              <a:t>见</a:t>
            </a:r>
            <a:r>
              <a:rPr lang="en-US" altLang="zh-CN" sz="2400" dirty="0" err="1" smtClean="0"/>
              <a:t>DESCoding.m</a:t>
            </a:r>
            <a:endParaRPr lang="en-US" altLang="zh-CN" sz="2400" dirty="0" smtClean="0"/>
          </a:p>
          <a:p>
            <a:r>
              <a:rPr lang="zh-CN" altLang="en-US" sz="2400" dirty="0" smtClean="0"/>
              <a:t>数据块初始置换：利用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置换得到</a:t>
            </a:r>
            <a:r>
              <a:rPr lang="en-US" altLang="zh-CN" sz="2400" dirty="0" smtClean="0"/>
              <a:t>L0</a:t>
            </a:r>
            <a:r>
              <a:rPr lang="zh-CN" altLang="en-US" sz="2400" dirty="0" smtClean="0"/>
              <a:t>（前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位）和</a:t>
            </a:r>
            <a:r>
              <a:rPr lang="en-US" altLang="zh-CN" sz="2400" dirty="0" smtClean="0"/>
              <a:t>R0</a:t>
            </a:r>
            <a:r>
              <a:rPr lang="zh-CN" altLang="en-US" sz="2400" dirty="0" smtClean="0"/>
              <a:t>（后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位）；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盒拓展：利用某些位置重复出现（扩展置换</a:t>
            </a:r>
            <a:r>
              <a:rPr lang="en-US" altLang="zh-CN" sz="2400" dirty="0" err="1" smtClean="0"/>
              <a:t>rept</a:t>
            </a:r>
            <a:r>
              <a:rPr lang="zh-CN" altLang="en-US" sz="2400" dirty="0" smtClean="0"/>
              <a:t>），将</a:t>
            </a:r>
            <a:r>
              <a:rPr lang="en-US" altLang="zh-CN" sz="2400" dirty="0" err="1" smtClean="0"/>
              <a:t>Ri</a:t>
            </a:r>
            <a:r>
              <a:rPr lang="zh-CN" altLang="en-US" sz="2400" dirty="0" smtClean="0"/>
              <a:t>拓展为</a:t>
            </a:r>
            <a:r>
              <a:rPr lang="en-US" altLang="zh-CN" sz="2400" dirty="0" smtClean="0"/>
              <a:t>48</a:t>
            </a:r>
            <a:r>
              <a:rPr lang="zh-CN" altLang="en-US" sz="2400" dirty="0" smtClean="0"/>
              <a:t>位的数据，这一步骤加强了扩散效果；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异或运算：将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盒拓展后的</a:t>
            </a:r>
            <a:r>
              <a:rPr lang="en-US" altLang="zh-CN" sz="2400" dirty="0" smtClean="0"/>
              <a:t>R_E</a:t>
            </a:r>
            <a:r>
              <a:rPr lang="zh-CN" altLang="en-US" sz="2400" dirty="0" smtClean="0"/>
              <a:t>与某个密钥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进行异或运算，得到临时结果</a:t>
            </a:r>
            <a:r>
              <a:rPr lang="en-US" altLang="zh-CN" sz="2400" dirty="0" smtClean="0"/>
              <a:t>RE_XOR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47" y="240632"/>
            <a:ext cx="37242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8"/>
            <a:ext cx="8596668" cy="640882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</a:t>
            </a:r>
            <a:r>
              <a:rPr lang="zh-CN" altLang="en-US" sz="2400" dirty="0"/>
              <a:t>盒压缩：将</a:t>
            </a:r>
            <a:r>
              <a:rPr lang="en-US" altLang="zh-CN" sz="2400" dirty="0"/>
              <a:t>48</a:t>
            </a:r>
            <a:r>
              <a:rPr lang="zh-CN" altLang="en-US" sz="2400" dirty="0"/>
              <a:t>位的</a:t>
            </a:r>
            <a:r>
              <a:rPr lang="en-US" altLang="zh-CN" sz="2400" dirty="0"/>
              <a:t>RE_XOR</a:t>
            </a:r>
            <a:r>
              <a:rPr lang="zh-CN" altLang="en-US" sz="2400" dirty="0"/>
              <a:t>拆分为</a:t>
            </a:r>
            <a:r>
              <a:rPr lang="en-US" altLang="zh-CN" sz="2400" dirty="0"/>
              <a:t>6*8</a:t>
            </a:r>
            <a:r>
              <a:rPr lang="zh-CN" altLang="en-US" sz="2400" dirty="0"/>
              <a:t>组，分别输入至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P</a:t>
            </a:r>
            <a:r>
              <a:rPr lang="zh-CN" altLang="en-US" sz="2400" dirty="0"/>
              <a:t>盒中；记</a:t>
            </a:r>
            <a:r>
              <a:rPr lang="en-US" altLang="zh-CN" sz="2400" dirty="0"/>
              <a:t>6</a:t>
            </a:r>
            <a:r>
              <a:rPr lang="zh-CN" altLang="en-US" sz="2400" dirty="0"/>
              <a:t>位数据为</a:t>
            </a:r>
            <a:r>
              <a:rPr lang="en-US" altLang="zh-CN" sz="2400" dirty="0" err="1"/>
              <a:t>tmpR</a:t>
            </a:r>
            <a:r>
              <a:rPr lang="zh-CN" altLang="en-US" sz="2400" dirty="0"/>
              <a:t>，取</a:t>
            </a:r>
            <a:r>
              <a:rPr lang="en-US" altLang="zh-CN" sz="2400" dirty="0"/>
              <a:t>[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(1, :); 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(6, :)]</a:t>
            </a:r>
            <a:r>
              <a:rPr lang="zh-CN" altLang="en-US" sz="2400" dirty="0"/>
              <a:t>作为访问的行下标，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(2: 5, :)</a:t>
            </a:r>
            <a:r>
              <a:rPr lang="zh-CN" altLang="en-US" sz="2400" dirty="0"/>
              <a:t>作为列下标进行查表，得到对应的十进制数，再利用</a:t>
            </a:r>
            <a:r>
              <a:rPr lang="en-US" altLang="zh-CN" sz="2400" dirty="0"/>
              <a:t>de2bi</a:t>
            </a:r>
            <a:r>
              <a:rPr lang="zh-CN" altLang="en-US" sz="2400" dirty="0"/>
              <a:t>转化为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位二进制数，最终得到了</a:t>
            </a:r>
            <a:r>
              <a:rPr lang="en-US" altLang="zh-CN" sz="2400" dirty="0"/>
              <a:t>4*8</a:t>
            </a:r>
            <a:r>
              <a:rPr lang="zh-CN" altLang="en-US" sz="2400" dirty="0"/>
              <a:t>组数据</a:t>
            </a:r>
            <a:r>
              <a:rPr lang="en-US" altLang="zh-CN" sz="2400" dirty="0"/>
              <a:t>R_S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</a:t>
            </a:r>
            <a:r>
              <a:rPr lang="zh-CN" altLang="en-US" sz="2400" dirty="0"/>
              <a:t>盒置换：将</a:t>
            </a:r>
            <a:r>
              <a:rPr lang="en-US" altLang="zh-CN" sz="2400" dirty="0"/>
              <a:t>R_S</a:t>
            </a:r>
            <a:r>
              <a:rPr lang="zh-CN" altLang="en-US" sz="2400" dirty="0"/>
              <a:t>的结果经过一个置换矩阵</a:t>
            </a:r>
            <a:r>
              <a:rPr lang="en-US" altLang="zh-CN" sz="2400" dirty="0"/>
              <a:t>P</a:t>
            </a:r>
            <a:r>
              <a:rPr lang="zh-CN" altLang="en-US" sz="2400" dirty="0"/>
              <a:t>，得到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R_P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异或运算</a:t>
            </a:r>
            <a:r>
              <a:rPr lang="zh-CN" altLang="en-US" sz="2400" dirty="0"/>
              <a:t>：即</a:t>
            </a:r>
            <a:r>
              <a:rPr lang="en-US" altLang="zh-CN" sz="2400" dirty="0"/>
              <a:t>L=R0</a:t>
            </a:r>
            <a:r>
              <a:rPr lang="zh-CN" altLang="en-US" sz="2400" dirty="0"/>
              <a:t>，</a:t>
            </a:r>
            <a:r>
              <a:rPr lang="en-US" altLang="zh-CN" sz="2400" dirty="0"/>
              <a:t>R=</a:t>
            </a:r>
            <a:r>
              <a:rPr lang="en-US" altLang="zh-CN" sz="2400" dirty="0" err="1"/>
              <a:t>xor</a:t>
            </a:r>
            <a:r>
              <a:rPr lang="en-US" altLang="zh-CN" sz="2400" dirty="0"/>
              <a:t>(L0, R_P)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至此相当于完成了一次临时加密，总共循环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次即可得到</a:t>
            </a:r>
            <a:r>
              <a:rPr lang="en-US" altLang="zh-CN" sz="2400" dirty="0" smtClean="0"/>
              <a:t>L16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R16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最终置换：</a:t>
            </a:r>
            <a:r>
              <a:rPr lang="en-US" altLang="zh-CN" sz="2400" dirty="0" smtClean="0"/>
              <a:t>[L16;R16]</a:t>
            </a:r>
            <a:r>
              <a:rPr lang="zh-CN" altLang="en-US" sz="2400" dirty="0" smtClean="0"/>
              <a:t>经过</a:t>
            </a:r>
            <a:r>
              <a:rPr lang="en-US" altLang="zh-CN" sz="2400" dirty="0" err="1" smtClean="0"/>
              <a:t>IPEnd</a:t>
            </a:r>
            <a:r>
              <a:rPr lang="zh-CN" altLang="en-US" sz="2400" dirty="0" smtClean="0"/>
              <a:t>置换即可得到最终加密结果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603086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Data Encryption Standard (DES):</a:t>
            </a:r>
            <a:endParaRPr lang="en-US" altLang="zh-CN" sz="3200" b="1" dirty="0"/>
          </a:p>
          <a:p>
            <a:r>
              <a:rPr lang="zh-CN" altLang="en-US" sz="2400" dirty="0" smtClean="0"/>
              <a:t>解密算法（详见</a:t>
            </a:r>
            <a:r>
              <a:rPr lang="en-US" altLang="zh-CN" sz="2400" dirty="0" err="1" smtClean="0"/>
              <a:t>DESDecode.m</a:t>
            </a:r>
            <a:r>
              <a:rPr lang="zh-CN" altLang="en-US" sz="2400" dirty="0" smtClean="0"/>
              <a:t>）：由于加密过程都是可逆线性运算（异或），只需要将子密钥的顺序调换，在进行一次“加密”算法即可解密；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加密效果分析：（详见</a:t>
            </a:r>
            <a:r>
              <a:rPr lang="en-US" altLang="zh-CN" sz="2400" dirty="0" err="1" smtClean="0"/>
              <a:t>DESTest.m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位密钥中任取一位反转（不包含奇偶校验位），其结果会使得最终结果产生接近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的误差，说明</a:t>
            </a:r>
            <a:r>
              <a:rPr lang="en-US" altLang="zh-CN" sz="2400" dirty="0" smtClean="0"/>
              <a:t>DES</a:t>
            </a:r>
            <a:r>
              <a:rPr lang="zh-CN" altLang="en-US" sz="2400" dirty="0" smtClean="0"/>
              <a:t>算法的保密效果较好；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如果对</a:t>
            </a:r>
            <a:r>
              <a:rPr lang="en-US" altLang="zh-CN" sz="2400" dirty="0" smtClean="0"/>
              <a:t>1kb</a:t>
            </a:r>
            <a:r>
              <a:rPr lang="zh-CN" altLang="en-US" sz="2400" dirty="0" smtClean="0"/>
              <a:t>数据（</a:t>
            </a:r>
            <a:r>
              <a:rPr lang="en-US" altLang="zh-CN" sz="2400" dirty="0" smtClean="0"/>
              <a:t>8192bit</a:t>
            </a:r>
            <a:r>
              <a:rPr lang="zh-CN" altLang="en-US" sz="2400" dirty="0" smtClean="0"/>
              <a:t>）进行加解密，其运行时间能稳定在</a:t>
            </a:r>
            <a:r>
              <a:rPr lang="en-US" altLang="zh-CN" sz="2400" dirty="0" smtClean="0"/>
              <a:t>2s</a:t>
            </a:r>
            <a:r>
              <a:rPr lang="zh-CN" altLang="en-US" sz="2400" dirty="0" smtClean="0"/>
              <a:t>以内，说明</a:t>
            </a:r>
            <a:r>
              <a:rPr lang="en-US" altLang="zh-CN" sz="2400" dirty="0" smtClean="0"/>
              <a:t>DES</a:t>
            </a:r>
            <a:r>
              <a:rPr lang="zh-CN" altLang="en-US" sz="2400" dirty="0" smtClean="0"/>
              <a:t>算法的运行效率也较高；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四、</a:t>
            </a:r>
            <a:r>
              <a:rPr lang="en-US" altLang="zh-CN" sz="6000" dirty="0" smtClean="0"/>
              <a:t>AES</a:t>
            </a:r>
            <a:r>
              <a:rPr lang="zh-CN" altLang="en-US" sz="6000" dirty="0" smtClean="0"/>
              <a:t>算法实现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五、联调与分析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总体流程图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15488" y="2168704"/>
            <a:ext cx="8816747" cy="3299042"/>
            <a:chOff x="615488" y="2168704"/>
            <a:chExt cx="8816747" cy="3299042"/>
          </a:xfrm>
        </p:grpSpPr>
        <p:sp>
          <p:nvSpPr>
            <p:cNvPr id="8" name="矩形 7"/>
            <p:cNvSpPr/>
            <p:nvPr/>
          </p:nvSpPr>
          <p:spPr>
            <a:xfrm>
              <a:off x="1421376" y="2168704"/>
              <a:ext cx="925158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加密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934868" y="2168704"/>
              <a:ext cx="1149277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卷积编码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48385" y="216870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基带成型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304474" y="217087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载波调制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304473" y="349167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信道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304473" y="472254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载波解调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37268" y="216870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电平映射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337669" y="472254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采样判决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73416" y="4473640"/>
              <a:ext cx="1748971" cy="994106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Viterbi</a:t>
              </a:r>
              <a:r>
                <a:rPr lang="zh-CN" altLang="en-US" dirty="0" smtClean="0"/>
                <a:t>译码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硬</a:t>
              </a:r>
              <a:r>
                <a:rPr lang="zh-CN" altLang="en-US" dirty="0" smtClean="0"/>
                <a:t>判决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软判决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21376" y="4722544"/>
              <a:ext cx="924279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解密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2346534" y="2416853"/>
              <a:ext cx="58833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3"/>
              <a:endCxn id="15" idx="1"/>
            </p:cNvCxnSpPr>
            <p:nvPr/>
          </p:nvCxnSpPr>
          <p:spPr>
            <a:xfrm>
              <a:off x="4084145" y="2416853"/>
              <a:ext cx="55312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789307" y="2416853"/>
              <a:ext cx="65907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645395" y="2416853"/>
              <a:ext cx="65907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2"/>
              <a:endCxn id="13" idx="0"/>
            </p:cNvCxnSpPr>
            <p:nvPr/>
          </p:nvCxnSpPr>
          <p:spPr>
            <a:xfrm flipH="1">
              <a:off x="8868354" y="2667172"/>
              <a:ext cx="1" cy="824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8868354" y="3987972"/>
              <a:ext cx="0" cy="7345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1"/>
              <a:endCxn id="16" idx="3"/>
            </p:cNvCxnSpPr>
            <p:nvPr/>
          </p:nvCxnSpPr>
          <p:spPr>
            <a:xfrm flipH="1">
              <a:off x="7465430" y="4970693"/>
              <a:ext cx="8390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1"/>
              <a:endCxn id="17" idx="3"/>
            </p:cNvCxnSpPr>
            <p:nvPr/>
          </p:nvCxnSpPr>
          <p:spPr>
            <a:xfrm flipH="1">
              <a:off x="5222387" y="4970693"/>
              <a:ext cx="111528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1"/>
              <a:endCxn id="18" idx="3"/>
            </p:cNvCxnSpPr>
            <p:nvPr/>
          </p:nvCxnSpPr>
          <p:spPr>
            <a:xfrm flipH="1">
              <a:off x="2345655" y="4970693"/>
              <a:ext cx="112776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8" idx="1"/>
            </p:cNvCxnSpPr>
            <p:nvPr/>
          </p:nvCxnSpPr>
          <p:spPr>
            <a:xfrm>
              <a:off x="677334" y="2416853"/>
              <a:ext cx="7440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1"/>
            </p:cNvCxnSpPr>
            <p:nvPr/>
          </p:nvCxnSpPr>
          <p:spPr>
            <a:xfrm flipH="1">
              <a:off x="615488" y="4970693"/>
              <a:ext cx="80588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一、调制与信道传输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二、</a:t>
            </a:r>
            <a:r>
              <a:rPr lang="en-US" altLang="zh-CN" sz="6000" dirty="0" smtClean="0"/>
              <a:t>RSA</a:t>
            </a:r>
            <a:r>
              <a:rPr lang="zh-CN" altLang="en-US" sz="6000" dirty="0" smtClean="0"/>
              <a:t>算法实现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80" y="1838960"/>
            <a:ext cx="6552316" cy="4734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672" y="1673352"/>
            <a:ext cx="82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回忆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</a:t>
            </a:r>
            <a:r>
              <a:rPr lang="en-US" altLang="zh-CN" dirty="0" smtClean="0"/>
              <a:t>36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核心任务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寻找两个大质数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2.</a:t>
            </a:r>
            <a:r>
              <a:rPr lang="zh-CN" altLang="en-US" sz="2400" dirty="0" smtClean="0"/>
              <a:t>大数（高精度）运算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寻找</a:t>
            </a:r>
            <a:r>
              <a:rPr lang="zh-CN" altLang="en-US" sz="2400" dirty="0"/>
              <a:t>模</a:t>
            </a:r>
            <a:r>
              <a:rPr lang="en-US" altLang="zh-CN" sz="2400" dirty="0" smtClean="0"/>
              <a:t>φ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）下的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及其逆元</a:t>
            </a:r>
            <a:r>
              <a:rPr lang="en-US" altLang="zh-CN" sz="2400" dirty="0" smtClean="0"/>
              <a:t>e</a:t>
            </a:r>
          </a:p>
          <a:p>
            <a:pPr lvl="1"/>
            <a:endParaRPr lang="en-US" altLang="zh-CN" sz="2400" dirty="0"/>
          </a:p>
          <a:p>
            <a:r>
              <a:rPr lang="zh-CN" altLang="en-US" sz="2600" dirty="0" smtClean="0"/>
              <a:t>实现</a:t>
            </a:r>
            <a:r>
              <a:rPr lang="en-US" altLang="zh-CN" sz="2600" dirty="0" smtClean="0"/>
              <a:t>:</a:t>
            </a:r>
            <a:r>
              <a:rPr lang="en-US" altLang="zh-CN" sz="2600" dirty="0" err="1" smtClean="0"/>
              <a:t>c++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Java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寻找两个大质数</a:t>
            </a:r>
            <a:r>
              <a:rPr lang="en-US" altLang="zh-CN" sz="3200" b="1" dirty="0" smtClean="0"/>
              <a:t>:</a:t>
            </a:r>
          </a:p>
          <a:p>
            <a:r>
              <a:rPr lang="zh-CN" altLang="en-US" dirty="0" smtClean="0"/>
              <a:t>基本思想如下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指定质数的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n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随机生成长度为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01bit</a:t>
            </a:r>
            <a:r>
              <a:rPr lang="zh-CN" altLang="en-US" dirty="0" smtClean="0"/>
              <a:t>序列，并转化为十进制数</a:t>
            </a:r>
            <a:r>
              <a:rPr lang="en-US" altLang="zh-CN" dirty="0" smtClean="0"/>
              <a:t>m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通过线性筛素数的方法求出小于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的质数表（不用完全接近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，可以仅小于</a:t>
            </a:r>
            <a:r>
              <a:rPr lang="en-US" altLang="zh-CN" dirty="0" smtClean="0"/>
              <a:t>m/2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用蒙特卡洛算法，随机选取质数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，检测是否满足</a:t>
            </a:r>
            <a:r>
              <a:rPr lang="en-US" altLang="zh-CN" dirty="0" err="1" smtClean="0"/>
              <a:t>q|m</a:t>
            </a:r>
            <a:r>
              <a:rPr lang="zh-CN" altLang="en-US" dirty="0" smtClean="0"/>
              <a:t>。若满足，则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不是质数，需要重新生成。重复多次检测都不满足</a:t>
            </a:r>
            <a:r>
              <a:rPr lang="en-US" altLang="zh-CN" dirty="0" err="1" smtClean="0"/>
              <a:t>q|m</a:t>
            </a:r>
            <a:r>
              <a:rPr lang="zh-CN" altLang="en-US" dirty="0" smtClean="0"/>
              <a:t>时，在一定概率下可以认定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为质数。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但是，当位数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较大时，这样生成的效率较低。因此，我们采用了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中的库函数</a:t>
            </a:r>
            <a:r>
              <a:rPr lang="en-US" altLang="zh-CN" dirty="0" err="1"/>
              <a:t>BigInteger.probablePrime</a:t>
            </a:r>
            <a:r>
              <a:rPr lang="en-US" altLang="zh-CN" dirty="0"/>
              <a:t>(</a:t>
            </a:r>
            <a:r>
              <a:rPr lang="en-US" altLang="zh-CN" dirty="0" err="1"/>
              <a:t>bitLength</a:t>
            </a:r>
            <a:r>
              <a:rPr lang="en-US" altLang="zh-CN" dirty="0"/>
              <a:t>, </a:t>
            </a:r>
            <a:r>
              <a:rPr lang="en-US" altLang="zh-CN" dirty="0" err="1"/>
              <a:t>rnd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，生成了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个质数并保存在文件</a:t>
            </a:r>
            <a:r>
              <a:rPr lang="en-US" altLang="zh-CN" dirty="0" smtClean="0"/>
              <a:t>prime.txt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822</TotalTime>
  <Words>1631</Words>
  <Application>Microsoft Office PowerPoint</Application>
  <PresentationFormat>宽屏</PresentationFormat>
  <Paragraphs>152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第二次编程实验展示</vt:lpstr>
      <vt:lpstr>PowerPoint 演示文稿</vt:lpstr>
      <vt:lpstr>总体流程图</vt:lpstr>
      <vt:lpstr>一、调制与信道传输</vt:lpstr>
      <vt:lpstr>PowerPoint 演示文稿</vt:lpstr>
      <vt:lpstr>二、RSA算法实现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三、DES算法实现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四、AES算法实现</vt:lpstr>
      <vt:lpstr>PowerPoint 演示文稿</vt:lpstr>
      <vt:lpstr>五、联调与分析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第二次编程实验展示</dc:title>
  <dc:creator>zeng rui</dc:creator>
  <cp:lastModifiedBy>zeng rui</cp:lastModifiedBy>
  <cp:revision>102</cp:revision>
  <dcterms:created xsi:type="dcterms:W3CDTF">2019-11-19T15:45:16Z</dcterms:created>
  <dcterms:modified xsi:type="dcterms:W3CDTF">2019-11-27T16:05:13Z</dcterms:modified>
</cp:coreProperties>
</file>