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86" r:id="rId3"/>
    <p:sldId id="272" r:id="rId4"/>
    <p:sldId id="259" r:id="rId5"/>
    <p:sldId id="261" r:id="rId6"/>
    <p:sldId id="268" r:id="rId7"/>
    <p:sldId id="266" r:id="rId8"/>
    <p:sldId id="270" r:id="rId9"/>
    <p:sldId id="269" r:id="rId10"/>
    <p:sldId id="267" r:id="rId11"/>
    <p:sldId id="271" r:id="rId12"/>
    <p:sldId id="273" r:id="rId13"/>
    <p:sldId id="274" r:id="rId14"/>
    <p:sldId id="277" r:id="rId15"/>
    <p:sldId id="275" r:id="rId16"/>
    <p:sldId id="276" r:id="rId17"/>
    <p:sldId id="278" r:id="rId18"/>
    <p:sldId id="287" r:id="rId19"/>
    <p:sldId id="288" r:id="rId20"/>
    <p:sldId id="289" r:id="rId21"/>
    <p:sldId id="307" r:id="rId22"/>
    <p:sldId id="308" r:id="rId23"/>
    <p:sldId id="309" r:id="rId24"/>
    <p:sldId id="310" r:id="rId25"/>
    <p:sldId id="311" r:id="rId26"/>
    <p:sldId id="312" r:id="rId27"/>
    <p:sldId id="313" r:id="rId28"/>
    <p:sldId id="314" r:id="rId29"/>
    <p:sldId id="280" r:id="rId30"/>
    <p:sldId id="283" r:id="rId31"/>
    <p:sldId id="290" r:id="rId32"/>
    <p:sldId id="291" r:id="rId33"/>
    <p:sldId id="292" r:id="rId34"/>
    <p:sldId id="293" r:id="rId35"/>
    <p:sldId id="294" r:id="rId36"/>
    <p:sldId id="295" r:id="rId37"/>
    <p:sldId id="296" r:id="rId38"/>
    <p:sldId id="297" r:id="rId39"/>
    <p:sldId id="298" r:id="rId40"/>
    <p:sldId id="281" r:id="rId41"/>
    <p:sldId id="284" r:id="rId42"/>
    <p:sldId id="299" r:id="rId43"/>
    <p:sldId id="305" r:id="rId44"/>
    <p:sldId id="300" r:id="rId45"/>
    <p:sldId id="303" r:id="rId46"/>
    <p:sldId id="306" r:id="rId47"/>
    <p:sldId id="301" r:id="rId48"/>
    <p:sldId id="304" r:id="rId49"/>
    <p:sldId id="28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38" autoAdjust="0"/>
  </p:normalViewPr>
  <p:slideViewPr>
    <p:cSldViewPr snapToGrid="0">
      <p:cViewPr varScale="1">
        <p:scale>
          <a:sx n="60" d="100"/>
          <a:sy n="60" d="100"/>
        </p:scale>
        <p:origin x="78"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Sheet2!$B$20:$B$23</c:f>
              <c:numCache>
                <c:formatCode>General</c:formatCode>
                <c:ptCount val="4"/>
                <c:pt idx="0">
                  <c:v>35846</c:v>
                </c:pt>
                <c:pt idx="1">
                  <c:v>49837</c:v>
                </c:pt>
                <c:pt idx="2">
                  <c:v>64095</c:v>
                </c:pt>
                <c:pt idx="3">
                  <c:v>78494</c:v>
                </c:pt>
              </c:numCache>
            </c:numRef>
          </c:xVal>
          <c:yVal>
            <c:numRef>
              <c:f>Sheet2!$C$20:$C$23</c:f>
              <c:numCache>
                <c:formatCode>General</c:formatCode>
                <c:ptCount val="4"/>
                <c:pt idx="0">
                  <c:v>20.8902</c:v>
                </c:pt>
                <c:pt idx="1">
                  <c:v>19.8565</c:v>
                </c:pt>
                <c:pt idx="2">
                  <c:v>24.752800000000001</c:v>
                </c:pt>
                <c:pt idx="3">
                  <c:v>24.720800000000001</c:v>
                </c:pt>
              </c:numCache>
            </c:numRef>
          </c:yVal>
          <c:smooth val="0"/>
          <c:extLst>
            <c:ext xmlns:c16="http://schemas.microsoft.com/office/drawing/2014/chart" uri="{C3380CC4-5D6E-409C-BE32-E72D297353CC}">
              <c16:uniqueId val="{00000000-540D-4284-AFB9-86763988835F}"/>
            </c:ext>
          </c:extLst>
        </c:ser>
        <c:ser>
          <c:idx val="0"/>
          <c:order val="1"/>
          <c:tx>
            <c:v>012</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Sheet2!$E$20:$E$23</c:f>
              <c:numCache>
                <c:formatCode>General</c:formatCode>
                <c:ptCount val="4"/>
                <c:pt idx="0">
                  <c:v>35846</c:v>
                </c:pt>
                <c:pt idx="1">
                  <c:v>49837</c:v>
                </c:pt>
                <c:pt idx="2">
                  <c:v>64095</c:v>
                </c:pt>
                <c:pt idx="3">
                  <c:v>78494</c:v>
                </c:pt>
              </c:numCache>
            </c:numRef>
          </c:xVal>
          <c:yVal>
            <c:numRef>
              <c:f>Sheet2!$F$20:$F$23</c:f>
              <c:numCache>
                <c:formatCode>General</c:formatCode>
                <c:ptCount val="4"/>
                <c:pt idx="0">
                  <c:v>11.2088</c:v>
                </c:pt>
                <c:pt idx="1">
                  <c:v>11.2218</c:v>
                </c:pt>
                <c:pt idx="2">
                  <c:v>10.5481</c:v>
                </c:pt>
                <c:pt idx="3">
                  <c:v>11.5387</c:v>
                </c:pt>
              </c:numCache>
            </c:numRef>
          </c:yVal>
          <c:smooth val="0"/>
          <c:extLst>
            <c:ext xmlns:c16="http://schemas.microsoft.com/office/drawing/2014/chart" uri="{C3380CC4-5D6E-409C-BE32-E72D297353CC}">
              <c16:uniqueId val="{00000001-540D-4284-AFB9-86763988835F}"/>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Sheet2!$H$20:$H$23</c:f>
              <c:numCache>
                <c:formatCode>General</c:formatCode>
                <c:ptCount val="4"/>
                <c:pt idx="0">
                  <c:v>71692</c:v>
                </c:pt>
                <c:pt idx="1">
                  <c:v>99674</c:v>
                </c:pt>
                <c:pt idx="2">
                  <c:v>128190</c:v>
                </c:pt>
                <c:pt idx="3">
                  <c:v>156988</c:v>
                </c:pt>
              </c:numCache>
            </c:numRef>
          </c:xVal>
          <c:yVal>
            <c:numRef>
              <c:f>Sheet2!$I$20:$I$23</c:f>
              <c:numCache>
                <c:formatCode>General</c:formatCode>
                <c:ptCount val="4"/>
                <c:pt idx="0">
                  <c:v>26.0822</c:v>
                </c:pt>
                <c:pt idx="1">
                  <c:v>31.7578</c:v>
                </c:pt>
                <c:pt idx="2">
                  <c:v>36.840499999999999</c:v>
                </c:pt>
                <c:pt idx="3">
                  <c:v>41.044400000000003</c:v>
                </c:pt>
              </c:numCache>
            </c:numRef>
          </c:yVal>
          <c:smooth val="0"/>
          <c:extLst>
            <c:ext xmlns:c16="http://schemas.microsoft.com/office/drawing/2014/chart" uri="{C3380CC4-5D6E-409C-BE32-E72D297353CC}">
              <c16:uniqueId val="{00000002-540D-4284-AFB9-86763988835F}"/>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bit rate</a:t>
                </a:r>
                <a:endParaRPr lang="zh-CN" altLang="en-US" sz="1400" b="1"/>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Sheet2!$A$20:$A$23</c:f>
              <c:numCache>
                <c:formatCode>General</c:formatCode>
                <c:ptCount val="4"/>
                <c:pt idx="0">
                  <c:v>35846</c:v>
                </c:pt>
                <c:pt idx="1">
                  <c:v>49837</c:v>
                </c:pt>
                <c:pt idx="2">
                  <c:v>64095</c:v>
                </c:pt>
                <c:pt idx="3">
                  <c:v>78494</c:v>
                </c:pt>
              </c:numCache>
            </c:numRef>
          </c:xVal>
          <c:yVal>
            <c:numRef>
              <c:f>Sheet2!$C$20:$C$23</c:f>
              <c:numCache>
                <c:formatCode>General</c:formatCode>
                <c:ptCount val="4"/>
                <c:pt idx="0">
                  <c:v>20.8902</c:v>
                </c:pt>
                <c:pt idx="1">
                  <c:v>19.8565</c:v>
                </c:pt>
                <c:pt idx="2">
                  <c:v>24.752800000000001</c:v>
                </c:pt>
                <c:pt idx="3">
                  <c:v>24.720800000000001</c:v>
                </c:pt>
              </c:numCache>
            </c:numRef>
          </c:yVal>
          <c:smooth val="0"/>
          <c:extLst>
            <c:ext xmlns:c16="http://schemas.microsoft.com/office/drawing/2014/chart" uri="{C3380CC4-5D6E-409C-BE32-E72D297353CC}">
              <c16:uniqueId val="{00000000-8034-4357-9066-A42BDD220F32}"/>
            </c:ext>
          </c:extLst>
        </c:ser>
        <c:ser>
          <c:idx val="0"/>
          <c:order val="1"/>
          <c:tx>
            <c:v>012</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Sheet2!$D$20:$D$23</c:f>
              <c:numCache>
                <c:formatCode>General</c:formatCode>
                <c:ptCount val="4"/>
                <c:pt idx="0">
                  <c:v>17923</c:v>
                </c:pt>
                <c:pt idx="1">
                  <c:v>24919</c:v>
                </c:pt>
                <c:pt idx="2">
                  <c:v>32048</c:v>
                </c:pt>
                <c:pt idx="3">
                  <c:v>39247</c:v>
                </c:pt>
              </c:numCache>
            </c:numRef>
          </c:xVal>
          <c:yVal>
            <c:numRef>
              <c:f>Sheet2!$F$20:$F$23</c:f>
              <c:numCache>
                <c:formatCode>General</c:formatCode>
                <c:ptCount val="4"/>
                <c:pt idx="0">
                  <c:v>11.2088</c:v>
                </c:pt>
                <c:pt idx="1">
                  <c:v>11.2218</c:v>
                </c:pt>
                <c:pt idx="2">
                  <c:v>10.5481</c:v>
                </c:pt>
                <c:pt idx="3">
                  <c:v>11.5387</c:v>
                </c:pt>
              </c:numCache>
            </c:numRef>
          </c:yVal>
          <c:smooth val="0"/>
          <c:extLst>
            <c:ext xmlns:c16="http://schemas.microsoft.com/office/drawing/2014/chart" uri="{C3380CC4-5D6E-409C-BE32-E72D297353CC}">
              <c16:uniqueId val="{00000001-8034-4357-9066-A42BDD220F32}"/>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Sheet2!$G$20:$G$23</c:f>
              <c:numCache>
                <c:formatCode>General</c:formatCode>
                <c:ptCount val="4"/>
                <c:pt idx="0">
                  <c:v>35846</c:v>
                </c:pt>
                <c:pt idx="1">
                  <c:v>49837</c:v>
                </c:pt>
                <c:pt idx="2">
                  <c:v>64095</c:v>
                </c:pt>
                <c:pt idx="3">
                  <c:v>78494</c:v>
                </c:pt>
              </c:numCache>
            </c:numRef>
          </c:xVal>
          <c:yVal>
            <c:numRef>
              <c:f>Sheet2!$I$20:$I$23</c:f>
              <c:numCache>
                <c:formatCode>General</c:formatCode>
                <c:ptCount val="4"/>
                <c:pt idx="0">
                  <c:v>26.0822</c:v>
                </c:pt>
                <c:pt idx="1">
                  <c:v>31.7578</c:v>
                </c:pt>
                <c:pt idx="2">
                  <c:v>36.840499999999999</c:v>
                </c:pt>
                <c:pt idx="3">
                  <c:v>41.044400000000003</c:v>
                </c:pt>
              </c:numCache>
            </c:numRef>
          </c:yVal>
          <c:smooth val="0"/>
          <c:extLst>
            <c:ext xmlns:c16="http://schemas.microsoft.com/office/drawing/2014/chart" uri="{C3380CC4-5D6E-409C-BE32-E72D297353CC}">
              <c16:uniqueId val="{00000002-8034-4357-9066-A42BDD220F32}"/>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400" b="1"/>
                  <a:t>信道使用数</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Sheet1!$B$21:$B$24</c:f>
              <c:numCache>
                <c:formatCode>General</c:formatCode>
                <c:ptCount val="4"/>
                <c:pt idx="0">
                  <c:v>35846</c:v>
                </c:pt>
                <c:pt idx="1">
                  <c:v>49837</c:v>
                </c:pt>
                <c:pt idx="2">
                  <c:v>64095</c:v>
                </c:pt>
                <c:pt idx="3">
                  <c:v>78494</c:v>
                </c:pt>
              </c:numCache>
            </c:numRef>
          </c:xVal>
          <c:yVal>
            <c:numRef>
              <c:f>Sheet1!$C$21:$C$24</c:f>
              <c:numCache>
                <c:formatCode>General</c:formatCode>
                <c:ptCount val="4"/>
                <c:pt idx="0">
                  <c:v>7.7013499999999997</c:v>
                </c:pt>
                <c:pt idx="1">
                  <c:v>8.8106100000000005</c:v>
                </c:pt>
                <c:pt idx="2">
                  <c:v>7.4223699999999999</c:v>
                </c:pt>
                <c:pt idx="3">
                  <c:v>7.0873100000000004</c:v>
                </c:pt>
              </c:numCache>
            </c:numRef>
          </c:yVal>
          <c:smooth val="0"/>
          <c:extLst>
            <c:ext xmlns:c16="http://schemas.microsoft.com/office/drawing/2014/chart" uri="{C3380CC4-5D6E-409C-BE32-E72D297353CC}">
              <c16:uniqueId val="{00000000-2ADD-430D-80A3-329418CA488E}"/>
            </c:ext>
          </c:extLst>
        </c:ser>
        <c:ser>
          <c:idx val="0"/>
          <c:order val="1"/>
          <c:tx>
            <c:v>121</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Sheet1!$E$21:$E$24</c:f>
              <c:numCache>
                <c:formatCode>General</c:formatCode>
                <c:ptCount val="4"/>
                <c:pt idx="0">
                  <c:v>71692</c:v>
                </c:pt>
                <c:pt idx="1">
                  <c:v>99674</c:v>
                </c:pt>
                <c:pt idx="2">
                  <c:v>128190</c:v>
                </c:pt>
                <c:pt idx="3">
                  <c:v>156988</c:v>
                </c:pt>
              </c:numCache>
            </c:numRef>
          </c:xVal>
          <c:yVal>
            <c:numRef>
              <c:f>Sheet1!$F$21:$F$24</c:f>
              <c:numCache>
                <c:formatCode>General</c:formatCode>
                <c:ptCount val="4"/>
                <c:pt idx="0">
                  <c:v>26.0822</c:v>
                </c:pt>
                <c:pt idx="1">
                  <c:v>31.7578</c:v>
                </c:pt>
                <c:pt idx="2">
                  <c:v>36.840499999999999</c:v>
                </c:pt>
                <c:pt idx="3">
                  <c:v>39.896900000000002</c:v>
                </c:pt>
              </c:numCache>
            </c:numRef>
          </c:yVal>
          <c:smooth val="0"/>
          <c:extLst>
            <c:ext xmlns:c16="http://schemas.microsoft.com/office/drawing/2014/chart" uri="{C3380CC4-5D6E-409C-BE32-E72D297353CC}">
              <c16:uniqueId val="{00000001-2ADD-430D-80A3-329418CA488E}"/>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Sheet1!$H$21:$H$24</c:f>
              <c:numCache>
                <c:formatCode>General</c:formatCode>
                <c:ptCount val="4"/>
                <c:pt idx="0">
                  <c:v>71692</c:v>
                </c:pt>
                <c:pt idx="1">
                  <c:v>99674</c:v>
                </c:pt>
                <c:pt idx="2">
                  <c:v>128190</c:v>
                </c:pt>
                <c:pt idx="3">
                  <c:v>156988</c:v>
                </c:pt>
              </c:numCache>
            </c:numRef>
          </c:xVal>
          <c:yVal>
            <c:numRef>
              <c:f>Sheet1!$I$21:$I$24</c:f>
              <c:numCache>
                <c:formatCode>General</c:formatCode>
                <c:ptCount val="4"/>
                <c:pt idx="0">
                  <c:v>13.9871</c:v>
                </c:pt>
                <c:pt idx="1">
                  <c:v>14.1332</c:v>
                </c:pt>
                <c:pt idx="2">
                  <c:v>18.2852</c:v>
                </c:pt>
                <c:pt idx="3">
                  <c:v>18.543399999999998</c:v>
                </c:pt>
              </c:numCache>
            </c:numRef>
          </c:yVal>
          <c:smooth val="0"/>
          <c:extLst>
            <c:ext xmlns:c16="http://schemas.microsoft.com/office/drawing/2014/chart" uri="{C3380CC4-5D6E-409C-BE32-E72D297353CC}">
              <c16:uniqueId val="{00000002-2ADD-430D-80A3-329418CA488E}"/>
            </c:ext>
          </c:extLst>
        </c:ser>
        <c:ser>
          <c:idx val="3"/>
          <c:order val="3"/>
          <c:tx>
            <c:v>132</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Sheet1!$K$21:$K$24</c:f>
              <c:numCache>
                <c:formatCode>General</c:formatCode>
                <c:ptCount val="4"/>
                <c:pt idx="0">
                  <c:v>107538</c:v>
                </c:pt>
                <c:pt idx="1">
                  <c:v>149511</c:v>
                </c:pt>
                <c:pt idx="2">
                  <c:v>192285</c:v>
                </c:pt>
                <c:pt idx="3">
                  <c:v>235482</c:v>
                </c:pt>
              </c:numCache>
            </c:numRef>
          </c:xVal>
          <c:yVal>
            <c:numRef>
              <c:f>Sheet1!$L$21:$L$24</c:f>
              <c:numCache>
                <c:formatCode>General</c:formatCode>
                <c:ptCount val="4"/>
                <c:pt idx="0">
                  <c:v>21.330300000000001</c:v>
                </c:pt>
                <c:pt idx="1">
                  <c:v>31.5867</c:v>
                </c:pt>
                <c:pt idx="2">
                  <c:v>30.328800000000001</c:v>
                </c:pt>
                <c:pt idx="3">
                  <c:v>30.116399999999999</c:v>
                </c:pt>
              </c:numCache>
            </c:numRef>
          </c:yVal>
          <c:smooth val="0"/>
          <c:extLst>
            <c:ext xmlns:c16="http://schemas.microsoft.com/office/drawing/2014/chart" uri="{C3380CC4-5D6E-409C-BE32-E72D297353CC}">
              <c16:uniqueId val="{00000003-2ADD-430D-80A3-329418CA488E}"/>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bit rate</a:t>
                </a:r>
                <a:endParaRPr lang="zh-CN" altLang="en-US" sz="1400" b="1"/>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Sheet1!$A$21:$A$24</c:f>
              <c:numCache>
                <c:formatCode>General</c:formatCode>
                <c:ptCount val="4"/>
                <c:pt idx="0">
                  <c:v>35846</c:v>
                </c:pt>
                <c:pt idx="1">
                  <c:v>49837</c:v>
                </c:pt>
                <c:pt idx="2">
                  <c:v>64095</c:v>
                </c:pt>
                <c:pt idx="3">
                  <c:v>78494</c:v>
                </c:pt>
              </c:numCache>
            </c:numRef>
          </c:xVal>
          <c:yVal>
            <c:numRef>
              <c:f>Sheet1!$C$21:$C$24</c:f>
              <c:numCache>
                <c:formatCode>General</c:formatCode>
                <c:ptCount val="4"/>
                <c:pt idx="0">
                  <c:v>7.7013499999999997</c:v>
                </c:pt>
                <c:pt idx="1">
                  <c:v>8.8106100000000005</c:v>
                </c:pt>
                <c:pt idx="2">
                  <c:v>7.4223699999999999</c:v>
                </c:pt>
                <c:pt idx="3">
                  <c:v>7.0873100000000004</c:v>
                </c:pt>
              </c:numCache>
            </c:numRef>
          </c:yVal>
          <c:smooth val="0"/>
          <c:extLst>
            <c:ext xmlns:c16="http://schemas.microsoft.com/office/drawing/2014/chart" uri="{C3380CC4-5D6E-409C-BE32-E72D297353CC}">
              <c16:uniqueId val="{00000000-2ABB-41CB-8C5A-A81DFB1652B8}"/>
            </c:ext>
          </c:extLst>
        </c:ser>
        <c:ser>
          <c:idx val="0"/>
          <c:order val="1"/>
          <c:tx>
            <c:v>121</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Sheet1!$D$21:$D$24</c:f>
              <c:numCache>
                <c:formatCode>General</c:formatCode>
                <c:ptCount val="4"/>
                <c:pt idx="0">
                  <c:v>71692</c:v>
                </c:pt>
                <c:pt idx="1">
                  <c:v>99674</c:v>
                </c:pt>
                <c:pt idx="2">
                  <c:v>128190</c:v>
                </c:pt>
                <c:pt idx="3">
                  <c:v>156988</c:v>
                </c:pt>
              </c:numCache>
            </c:numRef>
          </c:xVal>
          <c:yVal>
            <c:numRef>
              <c:f>Sheet1!$F$21:$F$24</c:f>
              <c:numCache>
                <c:formatCode>General</c:formatCode>
                <c:ptCount val="4"/>
                <c:pt idx="0">
                  <c:v>26.0822</c:v>
                </c:pt>
                <c:pt idx="1">
                  <c:v>31.7578</c:v>
                </c:pt>
                <c:pt idx="2">
                  <c:v>36.840499999999999</c:v>
                </c:pt>
                <c:pt idx="3">
                  <c:v>39.896900000000002</c:v>
                </c:pt>
              </c:numCache>
            </c:numRef>
          </c:yVal>
          <c:smooth val="0"/>
          <c:extLst>
            <c:ext xmlns:c16="http://schemas.microsoft.com/office/drawing/2014/chart" uri="{C3380CC4-5D6E-409C-BE32-E72D297353CC}">
              <c16:uniqueId val="{00000001-2ABB-41CB-8C5A-A81DFB1652B8}"/>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Sheet1!$G$21:$G$24</c:f>
              <c:numCache>
                <c:formatCode>General</c:formatCode>
                <c:ptCount val="4"/>
                <c:pt idx="0">
                  <c:v>35846</c:v>
                </c:pt>
                <c:pt idx="1">
                  <c:v>49837</c:v>
                </c:pt>
                <c:pt idx="2">
                  <c:v>64095</c:v>
                </c:pt>
                <c:pt idx="3">
                  <c:v>78494</c:v>
                </c:pt>
              </c:numCache>
            </c:numRef>
          </c:xVal>
          <c:yVal>
            <c:numRef>
              <c:f>Sheet1!$I$21:$I$24</c:f>
              <c:numCache>
                <c:formatCode>General</c:formatCode>
                <c:ptCount val="4"/>
                <c:pt idx="0">
                  <c:v>13.9871</c:v>
                </c:pt>
                <c:pt idx="1">
                  <c:v>14.1332</c:v>
                </c:pt>
                <c:pt idx="2">
                  <c:v>18.2852</c:v>
                </c:pt>
                <c:pt idx="3">
                  <c:v>18.543399999999998</c:v>
                </c:pt>
              </c:numCache>
            </c:numRef>
          </c:yVal>
          <c:smooth val="0"/>
          <c:extLst>
            <c:ext xmlns:c16="http://schemas.microsoft.com/office/drawing/2014/chart" uri="{C3380CC4-5D6E-409C-BE32-E72D297353CC}">
              <c16:uniqueId val="{00000002-2ABB-41CB-8C5A-A81DFB1652B8}"/>
            </c:ext>
          </c:extLst>
        </c:ser>
        <c:ser>
          <c:idx val="3"/>
          <c:order val="3"/>
          <c:tx>
            <c:v>132</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Sheet1!$J$21:$J$24</c:f>
              <c:numCache>
                <c:formatCode>General</c:formatCode>
                <c:ptCount val="4"/>
                <c:pt idx="0">
                  <c:v>53769</c:v>
                </c:pt>
                <c:pt idx="1">
                  <c:v>74756</c:v>
                </c:pt>
                <c:pt idx="2">
                  <c:v>96143</c:v>
                </c:pt>
                <c:pt idx="3">
                  <c:v>117741</c:v>
                </c:pt>
              </c:numCache>
            </c:numRef>
          </c:xVal>
          <c:yVal>
            <c:numRef>
              <c:f>Sheet1!$L$21:$L$24</c:f>
              <c:numCache>
                <c:formatCode>General</c:formatCode>
                <c:ptCount val="4"/>
                <c:pt idx="0">
                  <c:v>21.330300000000001</c:v>
                </c:pt>
                <c:pt idx="1">
                  <c:v>31.5867</c:v>
                </c:pt>
                <c:pt idx="2">
                  <c:v>30.328800000000001</c:v>
                </c:pt>
                <c:pt idx="3">
                  <c:v>30.116399999999999</c:v>
                </c:pt>
              </c:numCache>
            </c:numRef>
          </c:yVal>
          <c:smooth val="0"/>
          <c:extLst>
            <c:ext xmlns:c16="http://schemas.microsoft.com/office/drawing/2014/chart" uri="{C3380CC4-5D6E-409C-BE32-E72D297353CC}">
              <c16:uniqueId val="{00000003-2ABB-41CB-8C5A-A81DFB1652B8}"/>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400" b="1"/>
                  <a:t>信道使用数</a:t>
                </a:r>
                <a:endParaRPr lang="en-US" altLang="zh-CN" sz="1400" b="1"/>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4270C-A1E3-466A-B320-23E871EC950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667173B-9D3B-4B7B-838D-D90F82866000}">
      <dgm:prSet phldrT="[文本]"/>
      <dgm:spPr/>
      <dgm:t>
        <a:bodyPr/>
        <a:lstStyle/>
        <a:p>
          <a:r>
            <a:rPr lang="zh-CN" altLang="en-US" dirty="0"/>
            <a:t>一、量化</a:t>
          </a:r>
          <a:r>
            <a:rPr lang="en-US" altLang="zh-CN" dirty="0"/>
            <a:t>:</a:t>
          </a:r>
          <a:r>
            <a:rPr lang="zh-CN" altLang="en-US" dirty="0"/>
            <a:t>曾睿</a:t>
          </a:r>
        </a:p>
      </dgm:t>
    </dgm:pt>
    <dgm:pt modelId="{CC828500-16C0-4448-AA15-CC1FC423D742}" type="parTrans" cxnId="{1288D634-3B42-4DAF-8C64-5934280EC176}">
      <dgm:prSet/>
      <dgm:spPr/>
      <dgm:t>
        <a:bodyPr/>
        <a:lstStyle/>
        <a:p>
          <a:endParaRPr lang="zh-CN" altLang="en-US"/>
        </a:p>
      </dgm:t>
    </dgm:pt>
    <dgm:pt modelId="{88086000-5078-4B27-B582-F778FA9D1EE2}" type="sibTrans" cxnId="{1288D634-3B42-4DAF-8C64-5934280EC176}">
      <dgm:prSet/>
      <dgm:spPr/>
      <dgm:t>
        <a:bodyPr/>
        <a:lstStyle/>
        <a:p>
          <a:endParaRPr lang="zh-CN" altLang="en-US"/>
        </a:p>
      </dgm:t>
    </dgm:pt>
    <dgm:pt modelId="{5358921A-57D6-4F9B-9BF0-6641ED49520E}">
      <dgm:prSet phldrT="[文本]"/>
      <dgm:spPr/>
      <dgm:t>
        <a:bodyPr/>
        <a:lstStyle/>
        <a:p>
          <a:r>
            <a:rPr lang="zh-CN" altLang="en-US" dirty="0"/>
            <a:t>三、信源和信道编码联合调试</a:t>
          </a:r>
          <a:r>
            <a:rPr lang="en-US" altLang="zh-CN" dirty="0"/>
            <a:t>:</a:t>
          </a:r>
          <a:r>
            <a:rPr lang="zh-CN" altLang="en-US" dirty="0"/>
            <a:t>雷城乐阳</a:t>
          </a:r>
        </a:p>
      </dgm:t>
    </dgm:pt>
    <dgm:pt modelId="{FDFBAC8C-3A71-417C-A80B-53DB18B2EA43}" type="parTrans" cxnId="{42CF5139-581F-494A-9B50-A4A1BB2194C0}">
      <dgm:prSet/>
      <dgm:spPr/>
      <dgm:t>
        <a:bodyPr/>
        <a:lstStyle/>
        <a:p>
          <a:endParaRPr lang="zh-CN" altLang="en-US"/>
        </a:p>
      </dgm:t>
    </dgm:pt>
    <dgm:pt modelId="{894452F5-E1A0-4422-9829-E344CB1F0070}" type="sibTrans" cxnId="{42CF5139-581F-494A-9B50-A4A1BB2194C0}">
      <dgm:prSet/>
      <dgm:spPr/>
      <dgm:t>
        <a:bodyPr/>
        <a:lstStyle/>
        <a:p>
          <a:endParaRPr lang="zh-CN" altLang="en-US"/>
        </a:p>
      </dgm:t>
    </dgm:pt>
    <dgm:pt modelId="{B8F4B8A8-D381-4142-B21E-2A1F285CC404}">
      <dgm:prSet phldrT="[文本]"/>
      <dgm:spPr/>
      <dgm:t>
        <a:bodyPr/>
        <a:lstStyle/>
        <a:p>
          <a:r>
            <a:rPr lang="zh-CN" altLang="en-US" dirty="0"/>
            <a:t>四、选做题</a:t>
          </a:r>
          <a:r>
            <a:rPr lang="en-US" altLang="zh-CN" dirty="0"/>
            <a:t>:</a:t>
          </a:r>
          <a:r>
            <a:rPr lang="zh-CN" altLang="en-US" dirty="0"/>
            <a:t>辜俊皓</a:t>
          </a:r>
        </a:p>
      </dgm:t>
    </dgm:pt>
    <dgm:pt modelId="{8B5535B6-56D2-4613-8CE1-3C9E9EA86E0B}" type="parTrans" cxnId="{2D1DF114-9B1E-4C78-B320-BAFBF832AC91}">
      <dgm:prSet/>
      <dgm:spPr/>
      <dgm:t>
        <a:bodyPr/>
        <a:lstStyle/>
        <a:p>
          <a:endParaRPr lang="zh-CN" altLang="en-US"/>
        </a:p>
      </dgm:t>
    </dgm:pt>
    <dgm:pt modelId="{84DBDA8A-7DE3-48C2-AD9E-09C52CB3A6C2}" type="sibTrans" cxnId="{2D1DF114-9B1E-4C78-B320-BAFBF832AC91}">
      <dgm:prSet/>
      <dgm:spPr/>
      <dgm:t>
        <a:bodyPr/>
        <a:lstStyle/>
        <a:p>
          <a:endParaRPr lang="zh-CN" altLang="en-US"/>
        </a:p>
      </dgm:t>
    </dgm:pt>
    <dgm:pt modelId="{EBCD8D9B-C11A-44C7-B70F-8D9EDAF34D7A}">
      <dgm:prSet phldrT="[文本]"/>
      <dgm:spPr/>
      <dgm:t>
        <a:bodyPr/>
        <a:lstStyle/>
        <a:p>
          <a:r>
            <a:rPr lang="zh-CN" altLang="en-US" dirty="0"/>
            <a:t>二、熵编码</a:t>
          </a:r>
          <a:r>
            <a:rPr lang="en-US" altLang="zh-CN" dirty="0"/>
            <a:t>:</a:t>
          </a:r>
          <a:r>
            <a:rPr lang="zh-CN" altLang="en-US" dirty="0"/>
            <a:t>王传瑞</a:t>
          </a:r>
        </a:p>
      </dgm:t>
    </dgm:pt>
    <dgm:pt modelId="{689867C4-21D0-42F7-9548-AB4D5BCA4D9D}" type="parTrans" cxnId="{9E6C8A63-8174-4AB1-B55A-E4AC4F24B8E6}">
      <dgm:prSet/>
      <dgm:spPr/>
      <dgm:t>
        <a:bodyPr/>
        <a:lstStyle/>
        <a:p>
          <a:endParaRPr lang="zh-CN" altLang="en-US"/>
        </a:p>
      </dgm:t>
    </dgm:pt>
    <dgm:pt modelId="{F81220A7-E61F-4850-88FB-436DED1E71B4}" type="sibTrans" cxnId="{9E6C8A63-8174-4AB1-B55A-E4AC4F24B8E6}">
      <dgm:prSet/>
      <dgm:spPr/>
      <dgm:t>
        <a:bodyPr/>
        <a:lstStyle/>
        <a:p>
          <a:endParaRPr lang="zh-CN" altLang="en-US"/>
        </a:p>
      </dgm:t>
    </dgm:pt>
    <dgm:pt modelId="{B96EF209-0C20-4854-BAAE-D3E2F1CECB72}" type="pres">
      <dgm:prSet presAssocID="{87C4270C-A1E3-466A-B320-23E871EC9508}" presName="Name0" presStyleCnt="0">
        <dgm:presLayoutVars>
          <dgm:chMax val="7"/>
          <dgm:chPref val="7"/>
          <dgm:dir/>
        </dgm:presLayoutVars>
      </dgm:prSet>
      <dgm:spPr/>
      <dgm:t>
        <a:bodyPr/>
        <a:lstStyle/>
        <a:p>
          <a:endParaRPr lang="zh-CN" altLang="en-US"/>
        </a:p>
      </dgm:t>
    </dgm:pt>
    <dgm:pt modelId="{EF7CD30B-DC18-47E8-951E-70FA164CC046}" type="pres">
      <dgm:prSet presAssocID="{87C4270C-A1E3-466A-B320-23E871EC9508}" presName="Name1" presStyleCnt="0"/>
      <dgm:spPr/>
    </dgm:pt>
    <dgm:pt modelId="{58CAA05A-49F9-425B-BBF2-E04790A91507}" type="pres">
      <dgm:prSet presAssocID="{87C4270C-A1E3-466A-B320-23E871EC9508}" presName="cycle" presStyleCnt="0"/>
      <dgm:spPr/>
    </dgm:pt>
    <dgm:pt modelId="{3ACF5890-0933-4C9C-9A49-D5DF1029613A}" type="pres">
      <dgm:prSet presAssocID="{87C4270C-A1E3-466A-B320-23E871EC9508}" presName="srcNode" presStyleLbl="node1" presStyleIdx="0" presStyleCnt="4"/>
      <dgm:spPr/>
    </dgm:pt>
    <dgm:pt modelId="{D9F52F1F-7C9D-4E7E-8FCE-54B431727AC2}" type="pres">
      <dgm:prSet presAssocID="{87C4270C-A1E3-466A-B320-23E871EC9508}" presName="conn" presStyleLbl="parChTrans1D2" presStyleIdx="0" presStyleCnt="1"/>
      <dgm:spPr/>
      <dgm:t>
        <a:bodyPr/>
        <a:lstStyle/>
        <a:p>
          <a:endParaRPr lang="zh-CN" altLang="en-US"/>
        </a:p>
      </dgm:t>
    </dgm:pt>
    <dgm:pt modelId="{453A8205-847A-479C-911F-CD15BB912B72}" type="pres">
      <dgm:prSet presAssocID="{87C4270C-A1E3-466A-B320-23E871EC9508}" presName="extraNode" presStyleLbl="node1" presStyleIdx="0" presStyleCnt="4"/>
      <dgm:spPr/>
    </dgm:pt>
    <dgm:pt modelId="{5135ED2D-40E7-4900-A42F-2F7F34ACD586}" type="pres">
      <dgm:prSet presAssocID="{87C4270C-A1E3-466A-B320-23E871EC9508}" presName="dstNode" presStyleLbl="node1" presStyleIdx="0" presStyleCnt="4"/>
      <dgm:spPr/>
    </dgm:pt>
    <dgm:pt modelId="{96ABA4B7-D23B-44DE-A5C8-DC7ECFBCDFE0}" type="pres">
      <dgm:prSet presAssocID="{C667173B-9D3B-4B7B-838D-D90F82866000}" presName="text_1" presStyleLbl="node1" presStyleIdx="0" presStyleCnt="4">
        <dgm:presLayoutVars>
          <dgm:bulletEnabled val="1"/>
        </dgm:presLayoutVars>
      </dgm:prSet>
      <dgm:spPr/>
      <dgm:t>
        <a:bodyPr/>
        <a:lstStyle/>
        <a:p>
          <a:endParaRPr lang="zh-CN" altLang="en-US"/>
        </a:p>
      </dgm:t>
    </dgm:pt>
    <dgm:pt modelId="{ADD2270B-CD7D-4F9B-9E55-0C82EBA5B142}" type="pres">
      <dgm:prSet presAssocID="{C667173B-9D3B-4B7B-838D-D90F82866000}" presName="accent_1" presStyleCnt="0"/>
      <dgm:spPr/>
    </dgm:pt>
    <dgm:pt modelId="{7B974722-87CB-4A60-8277-CA8A3500086C}" type="pres">
      <dgm:prSet presAssocID="{C667173B-9D3B-4B7B-838D-D90F82866000}" presName="accentRepeatNode" presStyleLbl="solidFgAcc1" presStyleIdx="0" presStyleCnt="4"/>
      <dgm:spPr/>
    </dgm:pt>
    <dgm:pt modelId="{8667F1CE-B139-4D7B-8166-0344D2AF3764}" type="pres">
      <dgm:prSet presAssocID="{EBCD8D9B-C11A-44C7-B70F-8D9EDAF34D7A}" presName="text_2" presStyleLbl="node1" presStyleIdx="1" presStyleCnt="4">
        <dgm:presLayoutVars>
          <dgm:bulletEnabled val="1"/>
        </dgm:presLayoutVars>
      </dgm:prSet>
      <dgm:spPr/>
      <dgm:t>
        <a:bodyPr/>
        <a:lstStyle/>
        <a:p>
          <a:endParaRPr lang="zh-CN" altLang="en-US"/>
        </a:p>
      </dgm:t>
    </dgm:pt>
    <dgm:pt modelId="{5260F53C-FD37-406F-AC7D-38744300EEB8}" type="pres">
      <dgm:prSet presAssocID="{EBCD8D9B-C11A-44C7-B70F-8D9EDAF34D7A}" presName="accent_2" presStyleCnt="0"/>
      <dgm:spPr/>
    </dgm:pt>
    <dgm:pt modelId="{3C02F490-60C0-4A96-BA53-EE713ABB5715}" type="pres">
      <dgm:prSet presAssocID="{EBCD8D9B-C11A-44C7-B70F-8D9EDAF34D7A}" presName="accentRepeatNode" presStyleLbl="solidFgAcc1" presStyleIdx="1" presStyleCnt="4"/>
      <dgm:spPr/>
    </dgm:pt>
    <dgm:pt modelId="{9AC0CE92-B2A8-4B74-B2D1-500A60A04D45}" type="pres">
      <dgm:prSet presAssocID="{5358921A-57D6-4F9B-9BF0-6641ED49520E}" presName="text_3" presStyleLbl="node1" presStyleIdx="2" presStyleCnt="4">
        <dgm:presLayoutVars>
          <dgm:bulletEnabled val="1"/>
        </dgm:presLayoutVars>
      </dgm:prSet>
      <dgm:spPr/>
      <dgm:t>
        <a:bodyPr/>
        <a:lstStyle/>
        <a:p>
          <a:endParaRPr lang="zh-CN" altLang="en-US"/>
        </a:p>
      </dgm:t>
    </dgm:pt>
    <dgm:pt modelId="{1EE1BC99-D50B-475A-99C4-68C59AAE5C09}" type="pres">
      <dgm:prSet presAssocID="{5358921A-57D6-4F9B-9BF0-6641ED49520E}" presName="accent_3" presStyleCnt="0"/>
      <dgm:spPr/>
    </dgm:pt>
    <dgm:pt modelId="{BBB10533-BF80-4435-9DCB-76952E332F77}" type="pres">
      <dgm:prSet presAssocID="{5358921A-57D6-4F9B-9BF0-6641ED49520E}" presName="accentRepeatNode" presStyleLbl="solidFgAcc1" presStyleIdx="2" presStyleCnt="4"/>
      <dgm:spPr/>
    </dgm:pt>
    <dgm:pt modelId="{1DD37258-AE37-4AD5-8A6D-C5168E5B226D}" type="pres">
      <dgm:prSet presAssocID="{B8F4B8A8-D381-4142-B21E-2A1F285CC404}" presName="text_4" presStyleLbl="node1" presStyleIdx="3" presStyleCnt="4">
        <dgm:presLayoutVars>
          <dgm:bulletEnabled val="1"/>
        </dgm:presLayoutVars>
      </dgm:prSet>
      <dgm:spPr/>
      <dgm:t>
        <a:bodyPr/>
        <a:lstStyle/>
        <a:p>
          <a:endParaRPr lang="zh-CN" altLang="en-US"/>
        </a:p>
      </dgm:t>
    </dgm:pt>
    <dgm:pt modelId="{673B4669-B443-40AB-A217-F0186129D7C1}" type="pres">
      <dgm:prSet presAssocID="{B8F4B8A8-D381-4142-B21E-2A1F285CC404}" presName="accent_4" presStyleCnt="0"/>
      <dgm:spPr/>
    </dgm:pt>
    <dgm:pt modelId="{64BE2F70-161F-4281-AB11-F0495D557542}" type="pres">
      <dgm:prSet presAssocID="{B8F4B8A8-D381-4142-B21E-2A1F285CC404}" presName="accentRepeatNode" presStyleLbl="solidFgAcc1" presStyleIdx="3" presStyleCnt="4"/>
      <dgm:spPr/>
    </dgm:pt>
  </dgm:ptLst>
  <dgm:cxnLst>
    <dgm:cxn modelId="{750E9F36-E276-407B-99F0-1A6AE3AE2B26}" type="presOf" srcId="{B8F4B8A8-D381-4142-B21E-2A1F285CC404}" destId="{1DD37258-AE37-4AD5-8A6D-C5168E5B226D}" srcOrd="0" destOrd="0" presId="urn:microsoft.com/office/officeart/2008/layout/VerticalCurvedList"/>
    <dgm:cxn modelId="{9E6C8A63-8174-4AB1-B55A-E4AC4F24B8E6}" srcId="{87C4270C-A1E3-466A-B320-23E871EC9508}" destId="{EBCD8D9B-C11A-44C7-B70F-8D9EDAF34D7A}" srcOrd="1" destOrd="0" parTransId="{689867C4-21D0-42F7-9548-AB4D5BCA4D9D}" sibTransId="{F81220A7-E61F-4850-88FB-436DED1E71B4}"/>
    <dgm:cxn modelId="{19FE646C-FC6E-46BB-B50E-8927BE1FA202}" type="presOf" srcId="{EBCD8D9B-C11A-44C7-B70F-8D9EDAF34D7A}" destId="{8667F1CE-B139-4D7B-8166-0344D2AF3764}" srcOrd="0" destOrd="0" presId="urn:microsoft.com/office/officeart/2008/layout/VerticalCurvedList"/>
    <dgm:cxn modelId="{46AB4061-55B1-449D-8603-1765402D7F87}" type="presOf" srcId="{87C4270C-A1E3-466A-B320-23E871EC9508}" destId="{B96EF209-0C20-4854-BAAE-D3E2F1CECB72}" srcOrd="0" destOrd="0" presId="urn:microsoft.com/office/officeart/2008/layout/VerticalCurvedList"/>
    <dgm:cxn modelId="{8F925AC6-62E7-4406-A03C-9D7086E11190}" type="presOf" srcId="{5358921A-57D6-4F9B-9BF0-6641ED49520E}" destId="{9AC0CE92-B2A8-4B74-B2D1-500A60A04D45}" srcOrd="0" destOrd="0" presId="urn:microsoft.com/office/officeart/2008/layout/VerticalCurvedList"/>
    <dgm:cxn modelId="{2D1DF114-9B1E-4C78-B320-BAFBF832AC91}" srcId="{87C4270C-A1E3-466A-B320-23E871EC9508}" destId="{B8F4B8A8-D381-4142-B21E-2A1F285CC404}" srcOrd="3" destOrd="0" parTransId="{8B5535B6-56D2-4613-8CE1-3C9E9EA86E0B}" sibTransId="{84DBDA8A-7DE3-48C2-AD9E-09C52CB3A6C2}"/>
    <dgm:cxn modelId="{42CF5139-581F-494A-9B50-A4A1BB2194C0}" srcId="{87C4270C-A1E3-466A-B320-23E871EC9508}" destId="{5358921A-57D6-4F9B-9BF0-6641ED49520E}" srcOrd="2" destOrd="0" parTransId="{FDFBAC8C-3A71-417C-A80B-53DB18B2EA43}" sibTransId="{894452F5-E1A0-4422-9829-E344CB1F0070}"/>
    <dgm:cxn modelId="{44B9FAD0-8A27-4B6C-A34B-D8DBAAE56D6B}" type="presOf" srcId="{88086000-5078-4B27-B582-F778FA9D1EE2}" destId="{D9F52F1F-7C9D-4E7E-8FCE-54B431727AC2}" srcOrd="0" destOrd="0" presId="urn:microsoft.com/office/officeart/2008/layout/VerticalCurvedList"/>
    <dgm:cxn modelId="{1288D634-3B42-4DAF-8C64-5934280EC176}" srcId="{87C4270C-A1E3-466A-B320-23E871EC9508}" destId="{C667173B-9D3B-4B7B-838D-D90F82866000}" srcOrd="0" destOrd="0" parTransId="{CC828500-16C0-4448-AA15-CC1FC423D742}" sibTransId="{88086000-5078-4B27-B582-F778FA9D1EE2}"/>
    <dgm:cxn modelId="{6BE6D01C-B6AD-4B61-B005-4DA04B38817B}" type="presOf" srcId="{C667173B-9D3B-4B7B-838D-D90F82866000}" destId="{96ABA4B7-D23B-44DE-A5C8-DC7ECFBCDFE0}" srcOrd="0" destOrd="0" presId="urn:microsoft.com/office/officeart/2008/layout/VerticalCurvedList"/>
    <dgm:cxn modelId="{8C8D1249-45AE-4DE7-8C3C-7BA7962117C6}" type="presParOf" srcId="{B96EF209-0C20-4854-BAAE-D3E2F1CECB72}" destId="{EF7CD30B-DC18-47E8-951E-70FA164CC046}" srcOrd="0" destOrd="0" presId="urn:microsoft.com/office/officeart/2008/layout/VerticalCurvedList"/>
    <dgm:cxn modelId="{CF64BD9D-94B5-4851-BB3F-D865EAEC19D2}" type="presParOf" srcId="{EF7CD30B-DC18-47E8-951E-70FA164CC046}" destId="{58CAA05A-49F9-425B-BBF2-E04790A91507}" srcOrd="0" destOrd="0" presId="urn:microsoft.com/office/officeart/2008/layout/VerticalCurvedList"/>
    <dgm:cxn modelId="{F7C1F2C6-9C78-40AF-A5A6-0615717451D2}" type="presParOf" srcId="{58CAA05A-49F9-425B-BBF2-E04790A91507}" destId="{3ACF5890-0933-4C9C-9A49-D5DF1029613A}" srcOrd="0" destOrd="0" presId="urn:microsoft.com/office/officeart/2008/layout/VerticalCurvedList"/>
    <dgm:cxn modelId="{88072091-6C3A-4BC8-B7E6-9CBDA360A0B1}" type="presParOf" srcId="{58CAA05A-49F9-425B-BBF2-E04790A91507}" destId="{D9F52F1F-7C9D-4E7E-8FCE-54B431727AC2}" srcOrd="1" destOrd="0" presId="urn:microsoft.com/office/officeart/2008/layout/VerticalCurvedList"/>
    <dgm:cxn modelId="{51F04FED-8CBC-4729-B86E-6AA4484965BA}" type="presParOf" srcId="{58CAA05A-49F9-425B-BBF2-E04790A91507}" destId="{453A8205-847A-479C-911F-CD15BB912B72}" srcOrd="2" destOrd="0" presId="urn:microsoft.com/office/officeart/2008/layout/VerticalCurvedList"/>
    <dgm:cxn modelId="{D02E2227-BB32-4C5E-BCA6-B2F038BF8EF7}" type="presParOf" srcId="{58CAA05A-49F9-425B-BBF2-E04790A91507}" destId="{5135ED2D-40E7-4900-A42F-2F7F34ACD586}" srcOrd="3" destOrd="0" presId="urn:microsoft.com/office/officeart/2008/layout/VerticalCurvedList"/>
    <dgm:cxn modelId="{8B5174C7-F40F-4009-A464-E40542A9064E}" type="presParOf" srcId="{EF7CD30B-DC18-47E8-951E-70FA164CC046}" destId="{96ABA4B7-D23B-44DE-A5C8-DC7ECFBCDFE0}" srcOrd="1" destOrd="0" presId="urn:microsoft.com/office/officeart/2008/layout/VerticalCurvedList"/>
    <dgm:cxn modelId="{B36F0F81-0A60-4258-B36F-6EA05AD10018}" type="presParOf" srcId="{EF7CD30B-DC18-47E8-951E-70FA164CC046}" destId="{ADD2270B-CD7D-4F9B-9E55-0C82EBA5B142}" srcOrd="2" destOrd="0" presId="urn:microsoft.com/office/officeart/2008/layout/VerticalCurvedList"/>
    <dgm:cxn modelId="{CC2CD08A-6BE6-47B7-9022-A6C1F115A926}" type="presParOf" srcId="{ADD2270B-CD7D-4F9B-9E55-0C82EBA5B142}" destId="{7B974722-87CB-4A60-8277-CA8A3500086C}" srcOrd="0" destOrd="0" presId="urn:microsoft.com/office/officeart/2008/layout/VerticalCurvedList"/>
    <dgm:cxn modelId="{64E68643-D569-49FE-8311-DE7B0A6F50E1}" type="presParOf" srcId="{EF7CD30B-DC18-47E8-951E-70FA164CC046}" destId="{8667F1CE-B139-4D7B-8166-0344D2AF3764}" srcOrd="3" destOrd="0" presId="urn:microsoft.com/office/officeart/2008/layout/VerticalCurvedList"/>
    <dgm:cxn modelId="{60EAFC53-0F0F-40CE-B5B2-E39CDCD7C4FF}" type="presParOf" srcId="{EF7CD30B-DC18-47E8-951E-70FA164CC046}" destId="{5260F53C-FD37-406F-AC7D-38744300EEB8}" srcOrd="4" destOrd="0" presId="urn:microsoft.com/office/officeart/2008/layout/VerticalCurvedList"/>
    <dgm:cxn modelId="{A48E5D61-CC22-40F1-9AD5-2498103C20AE}" type="presParOf" srcId="{5260F53C-FD37-406F-AC7D-38744300EEB8}" destId="{3C02F490-60C0-4A96-BA53-EE713ABB5715}" srcOrd="0" destOrd="0" presId="urn:microsoft.com/office/officeart/2008/layout/VerticalCurvedList"/>
    <dgm:cxn modelId="{701A5962-4407-4F15-8AB9-2467BE058B3D}" type="presParOf" srcId="{EF7CD30B-DC18-47E8-951E-70FA164CC046}" destId="{9AC0CE92-B2A8-4B74-B2D1-500A60A04D45}" srcOrd="5" destOrd="0" presId="urn:microsoft.com/office/officeart/2008/layout/VerticalCurvedList"/>
    <dgm:cxn modelId="{BED0868C-53F3-490F-B3CA-FAF7D4A12E14}" type="presParOf" srcId="{EF7CD30B-DC18-47E8-951E-70FA164CC046}" destId="{1EE1BC99-D50B-475A-99C4-68C59AAE5C09}" srcOrd="6" destOrd="0" presId="urn:microsoft.com/office/officeart/2008/layout/VerticalCurvedList"/>
    <dgm:cxn modelId="{D7FDEF78-DA4C-4C10-870C-B654161EFC19}" type="presParOf" srcId="{1EE1BC99-D50B-475A-99C4-68C59AAE5C09}" destId="{BBB10533-BF80-4435-9DCB-76952E332F77}" srcOrd="0" destOrd="0" presId="urn:microsoft.com/office/officeart/2008/layout/VerticalCurvedList"/>
    <dgm:cxn modelId="{DFA5465C-93E4-480B-ADE0-F1A360577B18}" type="presParOf" srcId="{EF7CD30B-DC18-47E8-951E-70FA164CC046}" destId="{1DD37258-AE37-4AD5-8A6D-C5168E5B226D}" srcOrd="7" destOrd="0" presId="urn:microsoft.com/office/officeart/2008/layout/VerticalCurvedList"/>
    <dgm:cxn modelId="{FAB943E0-DC5A-4084-B935-18E1867FE101}" type="presParOf" srcId="{EF7CD30B-DC18-47E8-951E-70FA164CC046}" destId="{673B4669-B443-40AB-A217-F0186129D7C1}" srcOrd="8" destOrd="0" presId="urn:microsoft.com/office/officeart/2008/layout/VerticalCurvedList"/>
    <dgm:cxn modelId="{5BD675DA-3F60-4132-8560-DD9BC7366EBE}" type="presParOf" srcId="{673B4669-B443-40AB-A217-F0186129D7C1}" destId="{64BE2F70-161F-4281-AB11-F0495D55754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52F1F-7C9D-4E7E-8FCE-54B431727AC2}">
      <dsp:nvSpPr>
        <dsp:cNvPr id="0" name=""/>
        <dsp:cNvSpPr/>
      </dsp:nvSpPr>
      <dsp:spPr>
        <a:xfrm>
          <a:off x="-5485952" y="-839957"/>
          <a:ext cx="6531992" cy="6531992"/>
        </a:xfrm>
        <a:prstGeom prst="blockArc">
          <a:avLst>
            <a:gd name="adj1" fmla="val 18900000"/>
            <a:gd name="adj2" fmla="val 2700000"/>
            <a:gd name="adj3" fmla="val 331"/>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ABA4B7-D23B-44DE-A5C8-DC7ECFBCDFE0}">
      <dsp:nvSpPr>
        <dsp:cNvPr id="0" name=""/>
        <dsp:cNvSpPr/>
      </dsp:nvSpPr>
      <dsp:spPr>
        <a:xfrm>
          <a:off x="547610" y="373027"/>
          <a:ext cx="7618420"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一、量化</a:t>
          </a:r>
          <a:r>
            <a:rPr lang="en-US" altLang="zh-CN" sz="2900" kern="1200" dirty="0"/>
            <a:t>:</a:t>
          </a:r>
          <a:r>
            <a:rPr lang="zh-CN" altLang="en-US" sz="2900" kern="1200" dirty="0"/>
            <a:t>曾睿</a:t>
          </a:r>
        </a:p>
      </dsp:txBody>
      <dsp:txXfrm>
        <a:off x="547610" y="373027"/>
        <a:ext cx="7618420" cy="746443"/>
      </dsp:txXfrm>
    </dsp:sp>
    <dsp:sp modelId="{7B974722-87CB-4A60-8277-CA8A3500086C}">
      <dsp:nvSpPr>
        <dsp:cNvPr id="0" name=""/>
        <dsp:cNvSpPr/>
      </dsp:nvSpPr>
      <dsp:spPr>
        <a:xfrm>
          <a:off x="81082" y="279722"/>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67F1CE-B139-4D7B-8166-0344D2AF3764}">
      <dsp:nvSpPr>
        <dsp:cNvPr id="0" name=""/>
        <dsp:cNvSpPr/>
      </dsp:nvSpPr>
      <dsp:spPr>
        <a:xfrm>
          <a:off x="975563" y="1492887"/>
          <a:ext cx="7190467"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二、熵编码</a:t>
          </a:r>
          <a:r>
            <a:rPr lang="en-US" altLang="zh-CN" sz="2900" kern="1200" dirty="0"/>
            <a:t>:</a:t>
          </a:r>
          <a:r>
            <a:rPr lang="zh-CN" altLang="en-US" sz="2900" kern="1200" dirty="0"/>
            <a:t>王传瑞</a:t>
          </a:r>
        </a:p>
      </dsp:txBody>
      <dsp:txXfrm>
        <a:off x="975563" y="1492887"/>
        <a:ext cx="7190467" cy="746443"/>
      </dsp:txXfrm>
    </dsp:sp>
    <dsp:sp modelId="{3C02F490-60C0-4A96-BA53-EE713ABB5715}">
      <dsp:nvSpPr>
        <dsp:cNvPr id="0" name=""/>
        <dsp:cNvSpPr/>
      </dsp:nvSpPr>
      <dsp:spPr>
        <a:xfrm>
          <a:off x="509036" y="1399581"/>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C0CE92-B2A8-4B74-B2D1-500A60A04D45}">
      <dsp:nvSpPr>
        <dsp:cNvPr id="0" name=""/>
        <dsp:cNvSpPr/>
      </dsp:nvSpPr>
      <dsp:spPr>
        <a:xfrm>
          <a:off x="975563" y="2612746"/>
          <a:ext cx="7190467"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三、信源和信道编码联合调试</a:t>
          </a:r>
          <a:r>
            <a:rPr lang="en-US" altLang="zh-CN" sz="2900" kern="1200" dirty="0"/>
            <a:t>:</a:t>
          </a:r>
          <a:r>
            <a:rPr lang="zh-CN" altLang="en-US" sz="2900" kern="1200" dirty="0"/>
            <a:t>雷城乐阳</a:t>
          </a:r>
        </a:p>
      </dsp:txBody>
      <dsp:txXfrm>
        <a:off x="975563" y="2612746"/>
        <a:ext cx="7190467" cy="746443"/>
      </dsp:txXfrm>
    </dsp:sp>
    <dsp:sp modelId="{BBB10533-BF80-4435-9DCB-76952E332F77}">
      <dsp:nvSpPr>
        <dsp:cNvPr id="0" name=""/>
        <dsp:cNvSpPr/>
      </dsp:nvSpPr>
      <dsp:spPr>
        <a:xfrm>
          <a:off x="509036" y="2519441"/>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D37258-AE37-4AD5-8A6D-C5168E5B226D}">
      <dsp:nvSpPr>
        <dsp:cNvPr id="0" name=""/>
        <dsp:cNvSpPr/>
      </dsp:nvSpPr>
      <dsp:spPr>
        <a:xfrm>
          <a:off x="547610" y="3732606"/>
          <a:ext cx="7618420"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四、选做题</a:t>
          </a:r>
          <a:r>
            <a:rPr lang="en-US" altLang="zh-CN" sz="2900" kern="1200" dirty="0"/>
            <a:t>:</a:t>
          </a:r>
          <a:r>
            <a:rPr lang="zh-CN" altLang="en-US" sz="2900" kern="1200" dirty="0"/>
            <a:t>辜俊皓</a:t>
          </a:r>
        </a:p>
      </dsp:txBody>
      <dsp:txXfrm>
        <a:off x="547610" y="3732606"/>
        <a:ext cx="7618420" cy="746443"/>
      </dsp:txXfrm>
    </dsp:sp>
    <dsp:sp modelId="{64BE2F70-161F-4281-AB11-F0495D557542}">
      <dsp:nvSpPr>
        <dsp:cNvPr id="0" name=""/>
        <dsp:cNvSpPr/>
      </dsp:nvSpPr>
      <dsp:spPr>
        <a:xfrm>
          <a:off x="81082" y="3639301"/>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511CB-7838-4DA9-8D0A-8063DCD6F0E4}" type="datetimeFigureOut">
              <a:rPr lang="zh-CN" altLang="en-US" smtClean="0"/>
              <a:t>2019/12/16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9DFE-D595-40AF-886F-1BF791D9B48B}" type="slidenum">
              <a:rPr lang="zh-CN" altLang="en-US" smtClean="0"/>
              <a:t>‹#›</a:t>
            </a:fld>
            <a:endParaRPr lang="zh-CN" altLang="en-US"/>
          </a:p>
        </p:txBody>
      </p:sp>
    </p:spTree>
    <p:extLst>
      <p:ext uri="{BB962C8B-B14F-4D97-AF65-F5344CB8AC3E}">
        <p14:creationId xmlns:p14="http://schemas.microsoft.com/office/powerpoint/2010/main" val="347798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选取步长的原则是，为了便于与非均匀量化分成多少个区间作比较，所以选择能够整除</a:t>
            </a:r>
            <a:r>
              <a:rPr lang="en-US" altLang="zh-CN" dirty="0"/>
              <a:t>256</a:t>
            </a:r>
            <a:r>
              <a:rPr lang="zh-CN" altLang="en-US" dirty="0"/>
              <a:t>的量化步长。所以选择了</a:t>
            </a:r>
            <a:r>
              <a:rPr lang="en-US" altLang="zh-CN" dirty="0"/>
              <a:t>8,16,32,64</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质量差的图像像有水迹</a:t>
            </a:r>
          </a:p>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4</a:t>
            </a:fld>
            <a:endParaRPr lang="zh-CN" altLang="en-US"/>
          </a:p>
        </p:txBody>
      </p:sp>
    </p:spTree>
    <p:extLst>
      <p:ext uri="{BB962C8B-B14F-4D97-AF65-F5344CB8AC3E}">
        <p14:creationId xmlns:p14="http://schemas.microsoft.com/office/powerpoint/2010/main" val="366148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49</a:t>
            </a:fld>
            <a:endParaRPr lang="zh-CN" altLang="en-US"/>
          </a:p>
        </p:txBody>
      </p:sp>
    </p:spTree>
    <p:extLst>
      <p:ext uri="{BB962C8B-B14F-4D97-AF65-F5344CB8AC3E}">
        <p14:creationId xmlns:p14="http://schemas.microsoft.com/office/powerpoint/2010/main" val="22227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6</a:t>
            </a:fld>
            <a:endParaRPr lang="zh-CN" altLang="en-US"/>
          </a:p>
        </p:txBody>
      </p:sp>
    </p:spTree>
    <p:extLst>
      <p:ext uri="{BB962C8B-B14F-4D97-AF65-F5344CB8AC3E}">
        <p14:creationId xmlns:p14="http://schemas.microsoft.com/office/powerpoint/2010/main" val="218327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FACTOR</a:t>
            </a:r>
            <a:r>
              <a:rPr lang="zh-CN" altLang="en-US" dirty="0"/>
              <a:t>选择的原则是，为了便于与均匀量化器进行比较，因此选择了这些</a:t>
            </a:r>
            <a:r>
              <a:rPr lang="en-US" altLang="zh-CN" dirty="0"/>
              <a:t>FACTOR</a:t>
            </a:r>
            <a:r>
              <a:rPr lang="zh-CN" altLang="en-US" dirty="0"/>
              <a:t>使得得到的</a:t>
            </a:r>
            <a:r>
              <a:rPr lang="en-US" altLang="zh-CN" dirty="0" err="1"/>
              <a:t>psnr</a:t>
            </a:r>
            <a:r>
              <a:rPr lang="zh-CN" altLang="en-US" dirty="0"/>
              <a:t>与均匀量化后的</a:t>
            </a:r>
            <a:r>
              <a:rPr lang="en-US" altLang="zh-CN" dirty="0" err="1"/>
              <a:t>psnr</a:t>
            </a:r>
            <a:r>
              <a:rPr lang="zh-CN" altLang="en-US" dirty="0"/>
              <a:t>接近，因而从图上看起来更直观。</a:t>
            </a:r>
          </a:p>
          <a:p>
            <a:endParaRPr lang="en-US" altLang="zh-CN" dirty="0"/>
          </a:p>
          <a:p>
            <a:r>
              <a:rPr lang="zh-CN" altLang="en-US" dirty="0"/>
              <a:t>质量差的图像周围一带较为模糊</a:t>
            </a:r>
          </a:p>
        </p:txBody>
      </p:sp>
      <p:sp>
        <p:nvSpPr>
          <p:cNvPr id="4" name="灯片编号占位符 3"/>
          <p:cNvSpPr>
            <a:spLocks noGrp="1"/>
          </p:cNvSpPr>
          <p:nvPr>
            <p:ph type="sldNum" sz="quarter" idx="10"/>
          </p:nvPr>
        </p:nvSpPr>
        <p:spPr/>
        <p:txBody>
          <a:bodyPr/>
          <a:lstStyle/>
          <a:p>
            <a:fld id="{AA939DFE-D595-40AF-886F-1BF791D9B48B}" type="slidenum">
              <a:rPr lang="zh-CN" altLang="en-US" smtClean="0"/>
              <a:t>7</a:t>
            </a:fld>
            <a:endParaRPr lang="zh-CN" altLang="en-US"/>
          </a:p>
        </p:txBody>
      </p:sp>
    </p:spTree>
    <p:extLst>
      <p:ext uri="{BB962C8B-B14F-4D97-AF65-F5344CB8AC3E}">
        <p14:creationId xmlns:p14="http://schemas.microsoft.com/office/powerpoint/2010/main" val="166220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9</a:t>
            </a:fld>
            <a:endParaRPr lang="zh-CN" altLang="en-US"/>
          </a:p>
        </p:txBody>
      </p:sp>
    </p:spTree>
    <p:extLst>
      <p:ext uri="{BB962C8B-B14F-4D97-AF65-F5344CB8AC3E}">
        <p14:creationId xmlns:p14="http://schemas.microsoft.com/office/powerpoint/2010/main" val="321783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12</a:t>
            </a:fld>
            <a:endParaRPr lang="zh-CN" altLang="en-US"/>
          </a:p>
        </p:txBody>
      </p:sp>
    </p:spTree>
    <p:extLst>
      <p:ext uri="{BB962C8B-B14F-4D97-AF65-F5344CB8AC3E}">
        <p14:creationId xmlns:p14="http://schemas.microsoft.com/office/powerpoint/2010/main" val="1813986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13</a:t>
            </a:fld>
            <a:endParaRPr lang="zh-CN" altLang="en-US"/>
          </a:p>
        </p:txBody>
      </p:sp>
    </p:spTree>
    <p:extLst>
      <p:ext uri="{BB962C8B-B14F-4D97-AF65-F5344CB8AC3E}">
        <p14:creationId xmlns:p14="http://schemas.microsoft.com/office/powerpoint/2010/main" val="1546754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15</a:t>
            </a:fld>
            <a:endParaRPr lang="zh-CN" altLang="en-US"/>
          </a:p>
        </p:txBody>
      </p:sp>
    </p:spTree>
    <p:extLst>
      <p:ext uri="{BB962C8B-B14F-4D97-AF65-F5344CB8AC3E}">
        <p14:creationId xmlns:p14="http://schemas.microsoft.com/office/powerpoint/2010/main" val="4177835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16</a:t>
            </a:fld>
            <a:endParaRPr lang="zh-CN" altLang="en-US"/>
          </a:p>
        </p:txBody>
      </p:sp>
    </p:spTree>
    <p:extLst>
      <p:ext uri="{BB962C8B-B14F-4D97-AF65-F5344CB8AC3E}">
        <p14:creationId xmlns:p14="http://schemas.microsoft.com/office/powerpoint/2010/main" val="3366162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19</a:t>
            </a:fld>
            <a:endParaRPr lang="zh-CN" altLang="en-US"/>
          </a:p>
        </p:txBody>
      </p:sp>
    </p:spTree>
    <p:extLst>
      <p:ext uri="{BB962C8B-B14F-4D97-AF65-F5344CB8AC3E}">
        <p14:creationId xmlns:p14="http://schemas.microsoft.com/office/powerpoint/2010/main" val="389706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824F541-18F5-4701-89AE-6B256C55A962}"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261005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F2F461D-E948-413D-BE19-47E55A14B4F4}"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90883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B5C60FD-CC31-4737-AB08-13C4BC91C074}"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0158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DE90A2-4407-4108-B6B4-57FDFE192315}"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34414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2A00C36-9794-4826-AC96-336D98EAC623}"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4043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BCD8EB6-6260-4A3D-BEA0-A9FE54947318}"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1177237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4C896E0-A95A-4B08-9A10-8275D39E031F}"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3958603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A3E8A0-2094-44A9-AD37-DA03F0D733DB}"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25381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CF17A34-ADBF-4A54-8939-8528E3CA1D92}"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18529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3D4BDE-3574-4A7D-9032-5CCC8CC109D9}"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384025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1FADEA2-8BD2-45D2-947F-DBD8AE4AEC4C}" type="datetime1">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229109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9EE281B-B563-4E50-A19E-E386F55E3ADE}" type="datetime1">
              <a:rPr lang="zh-CN" altLang="en-US" smtClean="0"/>
              <a:t>2019/12/16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7504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202A17-04A7-4989-9B97-FB467D164329}" type="datetime1">
              <a:rPr lang="zh-CN" altLang="en-US" smtClean="0"/>
              <a:t>2019/12/16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98709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89A26-2FFC-4EE6-B6B9-C28BAC9610FA}" type="datetime1">
              <a:rPr lang="zh-CN" altLang="en-US" smtClean="0"/>
              <a:t>2019/12/16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77812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48AA64E-BC60-49AC-8818-38834AD8A737}" type="datetime1">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71606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4B4BE6D-082A-4178-8141-4EF24795ED7C}" type="datetime1">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107589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A9FF94-EACC-41AE-8B1F-E4CE9DC41648}" type="datetime1">
              <a:rPr lang="zh-CN" altLang="en-US" smtClean="0"/>
              <a:t>2019/12/16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2000">
                <a:solidFill>
                  <a:schemeClr val="accent1"/>
                </a:solidFill>
              </a:defRPr>
            </a:lvl1pPr>
          </a:lstStyle>
          <a:p>
            <a:fld id="{AFD96F87-9EEA-4173-B560-4ADE20BAA8CF}" type="slidenum">
              <a:rPr lang="zh-CN" altLang="en-US" smtClean="0"/>
              <a:pPr/>
              <a:t>‹#›</a:t>
            </a:fld>
            <a:endParaRPr lang="zh-CN" altLang="en-US" dirty="0"/>
          </a:p>
        </p:txBody>
      </p:sp>
    </p:spTree>
    <p:extLst>
      <p:ext uri="{BB962C8B-B14F-4D97-AF65-F5344CB8AC3E}">
        <p14:creationId xmlns:p14="http://schemas.microsoft.com/office/powerpoint/2010/main" val="893295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第三次编程实验</a:t>
            </a:r>
          </a:p>
        </p:txBody>
      </p:sp>
      <p:sp>
        <p:nvSpPr>
          <p:cNvPr id="3" name="副标题 2"/>
          <p:cNvSpPr>
            <a:spLocks noGrp="1"/>
          </p:cNvSpPr>
          <p:nvPr>
            <p:ph type="subTitle" idx="1"/>
          </p:nvPr>
        </p:nvSpPr>
        <p:spPr/>
        <p:txBody>
          <a:bodyPr>
            <a:normAutofit lnSpcReduction="10000"/>
          </a:bodyPr>
          <a:lstStyle/>
          <a:p>
            <a:r>
              <a:rPr lang="zh-CN" altLang="en-US" dirty="0"/>
              <a:t>第</a:t>
            </a:r>
            <a:r>
              <a:rPr lang="en-US" altLang="zh-CN" dirty="0"/>
              <a:t>17</a:t>
            </a:r>
            <a:r>
              <a:rPr lang="zh-CN" altLang="en-US" dirty="0"/>
              <a:t>组</a:t>
            </a:r>
            <a:r>
              <a:rPr lang="en-US" altLang="zh-CN" dirty="0"/>
              <a:t>	</a:t>
            </a:r>
          </a:p>
          <a:p>
            <a:r>
              <a:rPr lang="zh-CN" altLang="en-US" dirty="0"/>
              <a:t>无</a:t>
            </a:r>
            <a:r>
              <a:rPr lang="en-US" altLang="zh-CN" dirty="0"/>
              <a:t>73	</a:t>
            </a:r>
            <a:r>
              <a:rPr lang="zh-CN" altLang="en-US" dirty="0"/>
              <a:t>王传瑞，雷城乐阳，曾睿</a:t>
            </a:r>
            <a:endParaRPr lang="en-US" altLang="zh-CN" dirty="0"/>
          </a:p>
          <a:p>
            <a:r>
              <a:rPr lang="zh-CN" altLang="en-US" dirty="0"/>
              <a:t>无</a:t>
            </a:r>
            <a:r>
              <a:rPr lang="en-US" altLang="zh-CN" dirty="0"/>
              <a:t>78	</a:t>
            </a:r>
            <a:r>
              <a:rPr lang="zh-CN" altLang="en-US" dirty="0"/>
              <a:t>辜俊皓</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1</a:t>
            </a:fld>
            <a:endParaRPr lang="zh-CN" altLang="en-US"/>
          </a:p>
        </p:txBody>
      </p:sp>
    </p:spTree>
    <p:extLst>
      <p:ext uri="{BB962C8B-B14F-4D97-AF65-F5344CB8AC3E}">
        <p14:creationId xmlns:p14="http://schemas.microsoft.com/office/powerpoint/2010/main" val="1935564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r>
              <a:rPr lang="en-US" altLang="zh-CN" dirty="0"/>
              <a:t>(Anchor),H.261(Proposed)</a:t>
            </a:r>
            <a:endParaRPr lang="zh-CN" altLang="en-US" dirty="0"/>
          </a:p>
        </p:txBody>
      </p:sp>
      <p:pic>
        <p:nvPicPr>
          <p:cNvPr id="5" name="图片 4"/>
          <p:cNvPicPr>
            <a:picLocks noChangeAspect="1"/>
          </p:cNvPicPr>
          <p:nvPr/>
        </p:nvPicPr>
        <p:blipFill>
          <a:blip r:embed="rId2"/>
          <a:stretch>
            <a:fillRect/>
          </a:stretch>
        </p:blipFill>
        <p:spPr>
          <a:xfrm>
            <a:off x="306224" y="3749918"/>
            <a:ext cx="4257964" cy="2681522"/>
          </a:xfrm>
          <a:prstGeom prst="rect">
            <a:avLst/>
          </a:prstGeom>
        </p:spPr>
      </p:pic>
      <p:pic>
        <p:nvPicPr>
          <p:cNvPr id="3" name="图片 2"/>
          <p:cNvPicPr>
            <a:picLocks noChangeAspect="1"/>
          </p:cNvPicPr>
          <p:nvPr/>
        </p:nvPicPr>
        <p:blipFill>
          <a:blip r:embed="rId3"/>
          <a:stretch>
            <a:fillRect/>
          </a:stretch>
        </p:blipFill>
        <p:spPr>
          <a:xfrm>
            <a:off x="5136642" y="3749918"/>
            <a:ext cx="4299966" cy="2716604"/>
          </a:xfrm>
          <a:prstGeom prst="rect">
            <a:avLst/>
          </a:prstGeom>
        </p:spPr>
      </p:pic>
      <p:sp>
        <p:nvSpPr>
          <p:cNvPr id="6" name="内容占位符 5"/>
          <p:cNvSpPr>
            <a:spLocks noGrp="1"/>
          </p:cNvSpPr>
          <p:nvPr>
            <p:ph idx="1"/>
          </p:nvPr>
        </p:nvSpPr>
        <p:spPr>
          <a:xfrm>
            <a:off x="677334" y="1414705"/>
            <a:ext cx="8596668" cy="4626658"/>
          </a:xfrm>
        </p:spPr>
        <p:txBody>
          <a:bodyPr/>
          <a:lstStyle/>
          <a:p>
            <a:pPr lvl="8"/>
            <a:r>
              <a:rPr lang="en-US" altLang="zh-CN" dirty="0"/>
              <a:t>                			Anchor:</a:t>
            </a:r>
            <a:r>
              <a:rPr lang="zh-CN" altLang="en-US" dirty="0"/>
              <a:t>黑线，均匀量化器</a:t>
            </a:r>
            <a:endParaRPr lang="en-US" altLang="zh-CN" dirty="0"/>
          </a:p>
          <a:p>
            <a:pPr lvl="8"/>
            <a:r>
              <a:rPr lang="en-US" altLang="zh-CN" dirty="0"/>
              <a:t>  					Proposed:</a:t>
            </a:r>
            <a:r>
              <a:rPr lang="zh-CN" altLang="en-US" dirty="0"/>
              <a:t>红线，</a:t>
            </a:r>
            <a:r>
              <a:rPr lang="en-US" altLang="zh-CN" dirty="0"/>
              <a:t>H.261</a:t>
            </a:r>
            <a:r>
              <a:rPr lang="zh-CN" altLang="en-US" dirty="0"/>
              <a:t>量化器</a:t>
            </a:r>
            <a:endParaRPr lang="en-US" altLang="zh-CN" dirty="0"/>
          </a:p>
          <a:p>
            <a:pPr lvl="8"/>
            <a:r>
              <a:rPr lang="en-US" altLang="zh-CN" dirty="0"/>
              <a:t> 					BD-rate</a:t>
            </a:r>
            <a:r>
              <a:rPr lang="zh-CN" altLang="en-US" dirty="0"/>
              <a:t>为负，说明</a:t>
            </a:r>
            <a:r>
              <a:rPr lang="en-US" altLang="zh-CN" dirty="0"/>
              <a:t>Proposed</a:t>
            </a:r>
            <a:r>
              <a:rPr lang="zh-CN" altLang="en-US" dirty="0"/>
              <a:t>性</a:t>
            </a:r>
            <a:r>
              <a:rPr lang="en-US" altLang="zh-CN" dirty="0"/>
              <a:t>					</a:t>
            </a:r>
            <a:r>
              <a:rPr lang="zh-CN" altLang="en-US" dirty="0"/>
              <a:t>能比</a:t>
            </a:r>
            <a:r>
              <a:rPr lang="en-US" altLang="zh-CN" dirty="0"/>
              <a:t>Anchor</a:t>
            </a:r>
            <a:r>
              <a:rPr lang="zh-CN" altLang="en-US" dirty="0"/>
              <a:t>更好</a:t>
            </a:r>
            <a:endParaRPr lang="en-US" altLang="zh-CN" dirty="0"/>
          </a:p>
          <a:p>
            <a:pPr lvl="8"/>
            <a:r>
              <a:rPr lang="en-US" altLang="zh-CN" dirty="0"/>
              <a:t> 					</a:t>
            </a:r>
            <a:r>
              <a:rPr lang="zh-CN" altLang="en-US" dirty="0"/>
              <a:t>从图上看，在相同</a:t>
            </a:r>
            <a:r>
              <a:rPr lang="en-US" altLang="zh-CN" dirty="0"/>
              <a:t>PSNR</a:t>
            </a:r>
            <a:r>
              <a:rPr lang="zh-CN" altLang="en-US" dirty="0"/>
              <a:t>情况下， </a:t>
            </a:r>
            <a:r>
              <a:rPr lang="en-US" altLang="zh-CN" dirty="0"/>
              <a:t>					Proposed</a:t>
            </a:r>
            <a:r>
              <a:rPr lang="zh-CN" altLang="en-US" dirty="0"/>
              <a:t>对应的</a:t>
            </a:r>
            <a:r>
              <a:rPr lang="en-US" altLang="zh-CN" dirty="0"/>
              <a:t>bitrate</a:t>
            </a:r>
            <a:r>
              <a:rPr lang="zh-CN" altLang="en-US" dirty="0"/>
              <a:t>更低，说明性能更好</a:t>
            </a:r>
            <a:endParaRPr lang="en-US" altLang="zh-CN" dirty="0"/>
          </a:p>
          <a:p>
            <a:pPr lvl="8"/>
            <a:r>
              <a:rPr lang="en-US" altLang="zh-CN" dirty="0"/>
              <a:t> 				</a:t>
            </a:r>
            <a:endParaRPr lang="zh-CN" altLang="en-US" dirty="0"/>
          </a:p>
        </p:txBody>
      </p:sp>
      <p:pic>
        <p:nvPicPr>
          <p:cNvPr id="7" name="图片 6"/>
          <p:cNvPicPr>
            <a:picLocks noChangeAspect="1"/>
          </p:cNvPicPr>
          <p:nvPr/>
        </p:nvPicPr>
        <p:blipFill>
          <a:blip r:embed="rId4"/>
          <a:stretch>
            <a:fillRect/>
          </a:stretch>
        </p:blipFill>
        <p:spPr>
          <a:xfrm>
            <a:off x="306224" y="1414704"/>
            <a:ext cx="5791200" cy="2105025"/>
          </a:xfrm>
          <a:prstGeom prst="rect">
            <a:avLst/>
          </a:prstGeom>
        </p:spPr>
      </p:pic>
      <p:sp>
        <p:nvSpPr>
          <p:cNvPr id="8" name="灯片编号占位符 7"/>
          <p:cNvSpPr>
            <a:spLocks noGrp="1"/>
          </p:cNvSpPr>
          <p:nvPr>
            <p:ph type="sldNum" sz="quarter" idx="12"/>
          </p:nvPr>
        </p:nvSpPr>
        <p:spPr/>
        <p:txBody>
          <a:bodyPr/>
          <a:lstStyle/>
          <a:p>
            <a:fld id="{AFD96F87-9EEA-4173-B560-4ADE20BAA8CF}" type="slidenum">
              <a:rPr lang="zh-CN" altLang="en-US" smtClean="0"/>
              <a:t>10</a:t>
            </a:fld>
            <a:endParaRPr lang="zh-CN" altLang="en-US"/>
          </a:p>
        </p:txBody>
      </p:sp>
    </p:spTree>
    <p:extLst>
      <p:ext uri="{BB962C8B-B14F-4D97-AF65-F5344CB8AC3E}">
        <p14:creationId xmlns:p14="http://schemas.microsoft.com/office/powerpoint/2010/main" val="198503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37138" y="2160589"/>
            <a:ext cx="5831886" cy="4547877"/>
          </a:xfrm>
          <a:prstGeom prst="rect">
            <a:avLst/>
          </a:prstGeom>
        </p:spPr>
      </p:pic>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思想量化器</a:t>
            </a:r>
          </a:p>
        </p:txBody>
      </p:sp>
      <p:sp>
        <p:nvSpPr>
          <p:cNvPr id="3" name="内容占位符 2"/>
          <p:cNvSpPr>
            <a:spLocks noGrp="1"/>
          </p:cNvSpPr>
          <p:nvPr>
            <p:ph idx="1"/>
          </p:nvPr>
        </p:nvSpPr>
        <p:spPr>
          <a:xfrm>
            <a:off x="677334" y="1828801"/>
            <a:ext cx="8596668" cy="4212562"/>
          </a:xfrm>
        </p:spPr>
        <p:txBody>
          <a:bodyPr/>
          <a:lstStyle/>
          <a:p>
            <a:r>
              <a:rPr lang="zh-CN" altLang="en-US" dirty="0"/>
              <a:t>回顾课件里讲的</a:t>
            </a:r>
            <a:endParaRPr lang="en-US" altLang="zh-CN" dirty="0"/>
          </a:p>
          <a:p>
            <a:endParaRPr lang="zh-CN" altLang="en-US" dirty="0"/>
          </a:p>
        </p:txBody>
      </p:sp>
      <p:sp>
        <p:nvSpPr>
          <p:cNvPr id="6" name="灯片编号占位符 5"/>
          <p:cNvSpPr>
            <a:spLocks noGrp="1"/>
          </p:cNvSpPr>
          <p:nvPr>
            <p:ph type="sldNum" sz="quarter" idx="12"/>
          </p:nvPr>
        </p:nvSpPr>
        <p:spPr/>
        <p:txBody>
          <a:bodyPr/>
          <a:lstStyle/>
          <a:p>
            <a:fld id="{AFD96F87-9EEA-4173-B560-4ADE20BAA8CF}" type="slidenum">
              <a:rPr lang="zh-CN" altLang="en-US" smtClean="0"/>
              <a:t>11</a:t>
            </a:fld>
            <a:endParaRPr lang="zh-CN" altLang="en-US"/>
          </a:p>
        </p:txBody>
      </p:sp>
    </p:spTree>
    <p:extLst>
      <p:ext uri="{BB962C8B-B14F-4D97-AF65-F5344CB8AC3E}">
        <p14:creationId xmlns:p14="http://schemas.microsoft.com/office/powerpoint/2010/main" val="181219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828800"/>
                <a:ext cx="8596668" cy="4858603"/>
              </a:xfrm>
            </p:spPr>
            <p:txBody>
              <a:bodyPr>
                <a:normAutofit lnSpcReduction="10000"/>
              </a:bodyPr>
              <a:lstStyle/>
              <a:p>
                <a:pPr marL="0" indent="0">
                  <a:buNone/>
                </a:pPr>
                <a:r>
                  <a:rPr lang="zh-CN" altLang="en-US" dirty="0"/>
                  <a:t>我们约定，量化判决门限均为整数，且量化区间对于判决门限而言左闭右开</a:t>
                </a:r>
                <a:endParaRPr lang="en-US" altLang="zh-CN" dirty="0"/>
              </a:p>
              <a:p>
                <a:pPr marL="0" indent="0">
                  <a:buNone/>
                </a:pPr>
                <a:r>
                  <a:rPr lang="zh-CN" altLang="en-US" dirty="0"/>
                  <a:t>针对</a:t>
                </a:r>
                <a:r>
                  <a:rPr lang="en-US" altLang="zh-CN" dirty="0"/>
                  <a:t>Lloyd-max</a:t>
                </a:r>
                <a:r>
                  <a:rPr lang="zh-CN" altLang="en-US" dirty="0"/>
                  <a:t>的思想，我们采用了如下算法</a:t>
                </a:r>
                <a:r>
                  <a:rPr lang="en-US" altLang="zh-CN" dirty="0"/>
                  <a:t>:</a:t>
                </a:r>
              </a:p>
              <a:p>
                <a:pPr marL="0" indent="0">
                  <a:buNone/>
                </a:pPr>
                <a:r>
                  <a:rPr lang="en-US" altLang="zh-CN" dirty="0"/>
                  <a:t>1.</a:t>
                </a:r>
                <a:r>
                  <a:rPr lang="zh-CN" altLang="en-US" dirty="0"/>
                  <a:t>初始化</a:t>
                </a:r>
                <a:r>
                  <a:rPr lang="en-US" altLang="zh-CN" dirty="0"/>
                  <a:t>:</a:t>
                </a:r>
                <a:r>
                  <a:rPr lang="zh-CN" altLang="en-US" dirty="0"/>
                  <a:t>统计每个像素值出现的频率，以此近似概率；初始化一组重建电平值</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𝑘</m:t>
                        </m:r>
                      </m:sub>
                    </m:sSub>
                  </m:oMath>
                </a14:m>
                <a:r>
                  <a:rPr lang="en-US" altLang="zh-CN" dirty="0"/>
                  <a:t>}(1&lt;=k&lt;=L)</a:t>
                </a:r>
              </a:p>
              <a:p>
                <a:pPr marL="0" indent="0">
                  <a:buNone/>
                </a:pPr>
                <a:r>
                  <a:rPr lang="en-US" altLang="zh-CN" dirty="0"/>
                  <a:t>2.</a:t>
                </a:r>
                <a:r>
                  <a:rPr lang="zh-CN" altLang="en-US" dirty="0"/>
                  <a:t>迭代更新</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其中积分用区间求和近似，</a:t>
                </a:r>
                <a:r>
                  <a:rPr lang="en-US" altLang="zh-CN" dirty="0"/>
                  <a:t>p(x)dx</a:t>
                </a:r>
                <a:r>
                  <a:rPr lang="zh-CN" altLang="en-US" dirty="0"/>
                  <a:t>用</a:t>
                </a:r>
                <a:r>
                  <a:rPr lang="en-US" altLang="zh-CN" dirty="0"/>
                  <a:t>x</a:t>
                </a:r>
                <a:r>
                  <a:rPr lang="zh-CN" altLang="en-US" dirty="0"/>
                  <a:t>的频率近似概率。</a:t>
                </a:r>
                <a:endParaRPr lang="en-US" altLang="zh-CN" dirty="0"/>
              </a:p>
              <a:p>
                <a:pPr marL="0" indent="0">
                  <a:buNone/>
                </a:pPr>
                <a:r>
                  <a:rPr lang="zh-CN" altLang="en-US" dirty="0"/>
                  <a:t>迭代之后，对重建电平值取整数。</a:t>
                </a:r>
                <a:endParaRPr lang="en-US" altLang="zh-CN" dirty="0"/>
              </a:p>
              <a:p>
                <a:pPr marL="0" indent="0">
                  <a:buNone/>
                </a:pPr>
                <a:r>
                  <a:rPr lang="en-US" altLang="zh-CN" dirty="0"/>
                  <a:t>3.</a:t>
                </a:r>
                <a:r>
                  <a:rPr lang="zh-CN" altLang="en-US" dirty="0"/>
                  <a:t>比较迭代前后重建电平值</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𝑘</m:t>
                        </m:r>
                      </m:sub>
                    </m:sSub>
                  </m:oMath>
                </a14:m>
                <a:r>
                  <a:rPr lang="en-US" altLang="zh-CN" dirty="0"/>
                  <a:t>}</a:t>
                </a:r>
                <a:r>
                  <a:rPr lang="zh-CN" altLang="en-US" dirty="0"/>
                  <a:t>是否有变化，如果没有变化，说明迭代已经收敛。输出判决门限即可。</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828800"/>
                <a:ext cx="8596668" cy="4858603"/>
              </a:xfrm>
              <a:blipFill>
                <a:blip r:embed="rId3"/>
                <a:stretch>
                  <a:fillRect l="-567" t="-1129" r="-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502228" y="3726579"/>
                <a:ext cx="18762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502228" y="3726579"/>
                <a:ext cx="1876219" cy="518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502228" y="4245183"/>
                <a:ext cx="3262239" cy="6634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sup>
                        <m:e>
                          <m:r>
                            <a:rPr lang="en-US" altLang="zh-CN" b="0" i="1" smtClean="0">
                              <a:latin typeface="Cambria Math" panose="02040503050406030204" pitchFamily="18" charset="0"/>
                            </a:rPr>
                            <m:t>𝑥𝑝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e>
                      </m:nary>
                      <m:nary>
                        <m:naryPr>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𝑘</m:t>
                              </m:r>
                              <m:r>
                                <a:rPr lang="en-US" altLang="zh-CN" i="1">
                                  <a:latin typeface="Cambria Math" panose="02040503050406030204" pitchFamily="18" charset="0"/>
                                </a:rPr>
                                <m:t>−1</m:t>
                              </m:r>
                            </m:sub>
                          </m:sSub>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e>
                      </m:nary>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502228" y="4245183"/>
                <a:ext cx="3262239" cy="663451"/>
              </a:xfrm>
              <a:prstGeom prst="rect">
                <a:avLst/>
              </a:prstGeom>
              <a:blipFill>
                <a:blip r:embed="rId5"/>
                <a:stretch>
                  <a:fillRect/>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fld id="{AFD96F87-9EEA-4173-B560-4ADE20BAA8CF}" type="slidenum">
              <a:rPr lang="zh-CN" altLang="en-US" smtClean="0"/>
              <a:t>12</a:t>
            </a:fld>
            <a:endParaRPr lang="zh-CN" altLang="en-US"/>
          </a:p>
        </p:txBody>
      </p:sp>
    </p:spTree>
    <p:extLst>
      <p:ext uri="{BB962C8B-B14F-4D97-AF65-F5344CB8AC3E}">
        <p14:creationId xmlns:p14="http://schemas.microsoft.com/office/powerpoint/2010/main" val="92908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sp>
        <p:nvSpPr>
          <p:cNvPr id="3" name="内容占位符 2"/>
          <p:cNvSpPr>
            <a:spLocks noGrp="1"/>
          </p:cNvSpPr>
          <p:nvPr>
            <p:ph idx="1"/>
          </p:nvPr>
        </p:nvSpPr>
        <p:spPr>
          <a:xfrm>
            <a:off x="677334" y="1828800"/>
            <a:ext cx="8596668" cy="4858603"/>
          </a:xfrm>
        </p:spPr>
        <p:txBody>
          <a:bodyPr>
            <a:normAutofit/>
          </a:bodyPr>
          <a:lstStyle/>
          <a:p>
            <a:pPr marL="0" indent="0">
              <a:buNone/>
            </a:pPr>
            <a:r>
              <a:rPr lang="zh-CN" altLang="en-US" b="1" dirty="0"/>
              <a:t>分别给出了</a:t>
            </a:r>
            <a:r>
              <a:rPr lang="en-US" altLang="zh-CN" b="1" dirty="0"/>
              <a:t>L=4,8,16,32</a:t>
            </a:r>
            <a:r>
              <a:rPr lang="zh-CN" altLang="en-US" b="1" dirty="0"/>
              <a:t>时的一组量化器</a:t>
            </a:r>
            <a:r>
              <a:rPr lang="en-US" altLang="zh-CN" b="1" dirty="0"/>
              <a:t>:</a:t>
            </a:r>
          </a:p>
          <a:p>
            <a:pPr marL="0" indent="0">
              <a:buNone/>
            </a:pPr>
            <a:r>
              <a:rPr lang="en-US" altLang="zh-CN" dirty="0"/>
              <a:t>L=32</a:t>
            </a:r>
            <a:r>
              <a:rPr lang="zh-CN" altLang="en-US" dirty="0"/>
              <a:t>时</a:t>
            </a:r>
            <a:r>
              <a:rPr lang="en-US" altLang="zh-CN" dirty="0"/>
              <a:t>:	43    48    51    55    58    63    69    75    82    90    97   103   109   113   116   119   123   127   132   137   143 150   159   169   183   196   205   211   216   221   228</a:t>
            </a:r>
          </a:p>
          <a:p>
            <a:pPr marL="0" indent="0">
              <a:buNone/>
            </a:pPr>
            <a:endParaRPr lang="en-US" altLang="zh-CN" dirty="0"/>
          </a:p>
          <a:p>
            <a:pPr marL="0" indent="0">
              <a:buNone/>
            </a:pPr>
            <a:r>
              <a:rPr lang="en-US" altLang="zh-CN" dirty="0"/>
              <a:t>L=16</a:t>
            </a:r>
            <a:r>
              <a:rPr lang="zh-CN" altLang="en-US" dirty="0"/>
              <a:t>时</a:t>
            </a:r>
            <a:r>
              <a:rPr lang="en-US" altLang="zh-CN" dirty="0"/>
              <a:t>:	47    57    69    84    98   112   127   140   153   164   174   182  191   201   211</a:t>
            </a:r>
          </a:p>
          <a:p>
            <a:pPr marL="0" indent="0">
              <a:buNone/>
            </a:pPr>
            <a:endParaRPr lang="en-US" altLang="zh-CN" dirty="0"/>
          </a:p>
          <a:p>
            <a:pPr marL="0" indent="0">
              <a:buNone/>
            </a:pPr>
            <a:r>
              <a:rPr lang="en-US" altLang="zh-CN" dirty="0"/>
              <a:t>L=8</a:t>
            </a:r>
            <a:r>
              <a:rPr lang="zh-CN" altLang="en-US" dirty="0"/>
              <a:t>时</a:t>
            </a:r>
            <a:r>
              <a:rPr lang="en-US" altLang="zh-CN" dirty="0"/>
              <a:t>:	56    76    96   116   138   161   189</a:t>
            </a:r>
          </a:p>
          <a:p>
            <a:pPr marL="0" indent="0">
              <a:buNone/>
            </a:pPr>
            <a:endParaRPr lang="en-US" altLang="zh-CN" dirty="0"/>
          </a:p>
          <a:p>
            <a:pPr marL="0" indent="0">
              <a:buNone/>
            </a:pPr>
            <a:r>
              <a:rPr lang="en-US" altLang="zh-CN" dirty="0"/>
              <a:t>L=4</a:t>
            </a:r>
            <a:r>
              <a:rPr lang="zh-CN" altLang="en-US" dirty="0"/>
              <a:t>时</a:t>
            </a:r>
            <a:r>
              <a:rPr lang="en-US" altLang="zh-CN" dirty="0"/>
              <a:t>:	80   126   169</a:t>
            </a:r>
          </a:p>
        </p:txBody>
      </p:sp>
      <p:sp>
        <p:nvSpPr>
          <p:cNvPr id="5" name="灯片编号占位符 4"/>
          <p:cNvSpPr>
            <a:spLocks noGrp="1"/>
          </p:cNvSpPr>
          <p:nvPr>
            <p:ph type="sldNum" sz="quarter" idx="12"/>
          </p:nvPr>
        </p:nvSpPr>
        <p:spPr/>
        <p:txBody>
          <a:bodyPr/>
          <a:lstStyle/>
          <a:p>
            <a:fld id="{AFD96F87-9EEA-4173-B560-4ADE20BAA8CF}" type="slidenum">
              <a:rPr lang="zh-CN" altLang="en-US" smtClean="0"/>
              <a:t>13</a:t>
            </a:fld>
            <a:endParaRPr lang="zh-CN" altLang="en-US"/>
          </a:p>
        </p:txBody>
      </p:sp>
    </p:spTree>
    <p:extLst>
      <p:ext uri="{BB962C8B-B14F-4D97-AF65-F5344CB8AC3E}">
        <p14:creationId xmlns:p14="http://schemas.microsoft.com/office/powerpoint/2010/main" val="274759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pic>
        <p:nvPicPr>
          <p:cNvPr id="4" name="图片 3"/>
          <p:cNvPicPr>
            <a:picLocks/>
          </p:cNvPicPr>
          <p:nvPr/>
        </p:nvPicPr>
        <p:blipFill>
          <a:blip r:embed="rId2"/>
          <a:stretch>
            <a:fillRect/>
          </a:stretch>
        </p:blipFill>
        <p:spPr>
          <a:xfrm>
            <a:off x="1221877" y="4518136"/>
            <a:ext cx="1800000" cy="1800000"/>
          </a:xfrm>
          <a:prstGeom prst="rect">
            <a:avLst/>
          </a:prstGeom>
        </p:spPr>
      </p:pic>
      <p:pic>
        <p:nvPicPr>
          <p:cNvPr id="5" name="图片 4"/>
          <p:cNvPicPr>
            <a:picLocks/>
          </p:cNvPicPr>
          <p:nvPr/>
        </p:nvPicPr>
        <p:blipFill>
          <a:blip r:embed="rId3"/>
          <a:stretch>
            <a:fillRect/>
          </a:stretch>
        </p:blipFill>
        <p:spPr>
          <a:xfrm>
            <a:off x="4195961" y="4518136"/>
            <a:ext cx="1800000" cy="1800000"/>
          </a:xfrm>
          <a:prstGeom prst="rect">
            <a:avLst/>
          </a:prstGeom>
        </p:spPr>
      </p:pic>
      <p:pic>
        <p:nvPicPr>
          <p:cNvPr id="6" name="图片 5"/>
          <p:cNvPicPr>
            <a:picLocks/>
          </p:cNvPicPr>
          <p:nvPr/>
        </p:nvPicPr>
        <p:blipFill>
          <a:blip r:embed="rId4"/>
          <a:stretch>
            <a:fillRect/>
          </a:stretch>
        </p:blipFill>
        <p:spPr>
          <a:xfrm>
            <a:off x="4195961" y="2043181"/>
            <a:ext cx="1800000" cy="1800000"/>
          </a:xfrm>
          <a:prstGeom prst="rect">
            <a:avLst/>
          </a:prstGeom>
        </p:spPr>
      </p:pic>
      <p:pic>
        <p:nvPicPr>
          <p:cNvPr id="7" name="图片 6"/>
          <p:cNvPicPr>
            <a:picLocks/>
          </p:cNvPicPr>
          <p:nvPr/>
        </p:nvPicPr>
        <p:blipFill>
          <a:blip r:embed="rId5"/>
          <a:stretch>
            <a:fillRect/>
          </a:stretch>
        </p:blipFill>
        <p:spPr>
          <a:xfrm>
            <a:off x="1221877" y="2043181"/>
            <a:ext cx="1800000" cy="1800000"/>
          </a:xfrm>
          <a:prstGeom prst="rect">
            <a:avLst/>
          </a:prstGeom>
        </p:spPr>
      </p:pic>
      <p:sp>
        <p:nvSpPr>
          <p:cNvPr id="8" name="文本框 7"/>
          <p:cNvSpPr txBox="1"/>
          <p:nvPr/>
        </p:nvSpPr>
        <p:spPr>
          <a:xfrm>
            <a:off x="1321392" y="3955963"/>
            <a:ext cx="1527048" cy="369332"/>
          </a:xfrm>
          <a:prstGeom prst="rect">
            <a:avLst/>
          </a:prstGeom>
          <a:noFill/>
        </p:spPr>
        <p:txBody>
          <a:bodyPr wrap="square" rtlCol="0">
            <a:spAutoFit/>
          </a:bodyPr>
          <a:lstStyle/>
          <a:p>
            <a:pPr algn="ctr"/>
            <a:r>
              <a:rPr lang="en-US" altLang="zh-CN" dirty="0"/>
              <a:t>L=32</a:t>
            </a:r>
            <a:endParaRPr lang="zh-CN" altLang="en-US" dirty="0"/>
          </a:p>
        </p:txBody>
      </p:sp>
      <p:sp>
        <p:nvSpPr>
          <p:cNvPr id="9" name="文本框 8"/>
          <p:cNvSpPr txBox="1"/>
          <p:nvPr/>
        </p:nvSpPr>
        <p:spPr>
          <a:xfrm>
            <a:off x="4353464" y="3955963"/>
            <a:ext cx="1527048" cy="369332"/>
          </a:xfrm>
          <a:prstGeom prst="rect">
            <a:avLst/>
          </a:prstGeom>
          <a:noFill/>
        </p:spPr>
        <p:txBody>
          <a:bodyPr wrap="square" rtlCol="0">
            <a:spAutoFit/>
          </a:bodyPr>
          <a:lstStyle/>
          <a:p>
            <a:pPr algn="ctr"/>
            <a:r>
              <a:rPr lang="en-US" altLang="zh-CN" dirty="0"/>
              <a:t>L=16</a:t>
            </a:r>
            <a:endParaRPr lang="zh-CN" altLang="en-US" dirty="0"/>
          </a:p>
        </p:txBody>
      </p:sp>
      <p:sp>
        <p:nvSpPr>
          <p:cNvPr id="10" name="文本框 9"/>
          <p:cNvSpPr txBox="1"/>
          <p:nvPr/>
        </p:nvSpPr>
        <p:spPr>
          <a:xfrm>
            <a:off x="1321392" y="6488668"/>
            <a:ext cx="1527048" cy="369332"/>
          </a:xfrm>
          <a:prstGeom prst="rect">
            <a:avLst/>
          </a:prstGeom>
          <a:noFill/>
        </p:spPr>
        <p:txBody>
          <a:bodyPr wrap="square" rtlCol="0">
            <a:spAutoFit/>
          </a:bodyPr>
          <a:lstStyle/>
          <a:p>
            <a:pPr algn="ctr"/>
            <a:r>
              <a:rPr lang="en-US" altLang="zh-CN" dirty="0"/>
              <a:t>L=8</a:t>
            </a:r>
            <a:endParaRPr lang="zh-CN" altLang="en-US" dirty="0"/>
          </a:p>
        </p:txBody>
      </p:sp>
      <p:sp>
        <p:nvSpPr>
          <p:cNvPr id="11" name="文本框 10"/>
          <p:cNvSpPr txBox="1"/>
          <p:nvPr/>
        </p:nvSpPr>
        <p:spPr>
          <a:xfrm>
            <a:off x="4353464" y="6476180"/>
            <a:ext cx="1527048" cy="369332"/>
          </a:xfrm>
          <a:prstGeom prst="rect">
            <a:avLst/>
          </a:prstGeom>
          <a:noFill/>
        </p:spPr>
        <p:txBody>
          <a:bodyPr wrap="square" rtlCol="0">
            <a:spAutoFit/>
          </a:bodyPr>
          <a:lstStyle/>
          <a:p>
            <a:pPr algn="ctr"/>
            <a:r>
              <a:rPr lang="en-US" altLang="zh-CN" dirty="0"/>
              <a:t>L=4</a:t>
            </a:r>
            <a:endParaRPr lang="zh-CN" altLang="en-US" dirty="0"/>
          </a:p>
        </p:txBody>
      </p:sp>
      <p:sp>
        <p:nvSpPr>
          <p:cNvPr id="12" name="灯片编号占位符 11"/>
          <p:cNvSpPr>
            <a:spLocks noGrp="1"/>
          </p:cNvSpPr>
          <p:nvPr>
            <p:ph type="sldNum" sz="quarter" idx="12"/>
          </p:nvPr>
        </p:nvSpPr>
        <p:spPr/>
        <p:txBody>
          <a:bodyPr/>
          <a:lstStyle/>
          <a:p>
            <a:fld id="{AFD96F87-9EEA-4173-B560-4ADE20BAA8CF}" type="slidenum">
              <a:rPr lang="zh-CN" altLang="en-US" smtClean="0"/>
              <a:t>14</a:t>
            </a:fld>
            <a:endParaRPr lang="zh-CN" altLang="en-US"/>
          </a:p>
        </p:txBody>
      </p:sp>
    </p:spTree>
    <p:extLst>
      <p:ext uri="{BB962C8B-B14F-4D97-AF65-F5344CB8AC3E}">
        <p14:creationId xmlns:p14="http://schemas.microsoft.com/office/powerpoint/2010/main" val="186365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sp>
        <p:nvSpPr>
          <p:cNvPr id="3" name="内容占位符 2"/>
          <p:cNvSpPr>
            <a:spLocks noGrp="1"/>
          </p:cNvSpPr>
          <p:nvPr>
            <p:ph idx="1"/>
          </p:nvPr>
        </p:nvSpPr>
        <p:spPr>
          <a:xfrm>
            <a:off x="677334" y="1828800"/>
            <a:ext cx="8596668" cy="4858603"/>
          </a:xfrm>
        </p:spPr>
        <p:txBody>
          <a:bodyPr>
            <a:normAutofit/>
          </a:bodyPr>
          <a:lstStyle/>
          <a:p>
            <a:pPr marL="0" indent="0">
              <a:buNone/>
            </a:pPr>
            <a:endParaRPr lang="en-US" altLang="zh-CN" dirty="0"/>
          </a:p>
          <a:p>
            <a:pPr marL="0" indent="0">
              <a:buNone/>
            </a:pPr>
            <a:r>
              <a:rPr lang="zh-CN" altLang="en-US" dirty="0"/>
              <a:t>在</a:t>
            </a:r>
            <a:r>
              <a:rPr lang="en-US" altLang="zh-CN" dirty="0"/>
              <a:t>Full Size</a:t>
            </a:r>
            <a:r>
              <a:rPr lang="zh-CN" altLang="en-US" dirty="0"/>
              <a:t>时，比较均匀量化与非均匀量化在划分区间数相同时的</a:t>
            </a:r>
            <a:r>
              <a:rPr lang="en-US" altLang="zh-CN" dirty="0"/>
              <a:t>PSNR</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1832534822"/>
              </p:ext>
            </p:extLst>
          </p:nvPr>
        </p:nvGraphicFramePr>
        <p:xfrm>
          <a:off x="677334" y="2862999"/>
          <a:ext cx="8718928" cy="2364096"/>
        </p:xfrm>
        <a:graphic>
          <a:graphicData uri="http://schemas.openxmlformats.org/drawingml/2006/table">
            <a:tbl>
              <a:tblPr>
                <a:tableStyleId>{5C22544A-7EE6-4342-B048-85BDC9FD1C3A}</a:tableStyleId>
              </a:tblPr>
              <a:tblGrid>
                <a:gridCol w="2045570">
                  <a:extLst>
                    <a:ext uri="{9D8B030D-6E8A-4147-A177-3AD203B41FA5}">
                      <a16:colId xmlns:a16="http://schemas.microsoft.com/office/drawing/2014/main" val="3087770333"/>
                    </a:ext>
                  </a:extLst>
                </a:gridCol>
                <a:gridCol w="2429629">
                  <a:extLst>
                    <a:ext uri="{9D8B030D-6E8A-4147-A177-3AD203B41FA5}">
                      <a16:colId xmlns:a16="http://schemas.microsoft.com/office/drawing/2014/main" val="3912308549"/>
                    </a:ext>
                  </a:extLst>
                </a:gridCol>
                <a:gridCol w="1609712">
                  <a:extLst>
                    <a:ext uri="{9D8B030D-6E8A-4147-A177-3AD203B41FA5}">
                      <a16:colId xmlns:a16="http://schemas.microsoft.com/office/drawing/2014/main" val="2284551358"/>
                    </a:ext>
                  </a:extLst>
                </a:gridCol>
                <a:gridCol w="2634017">
                  <a:extLst>
                    <a:ext uri="{9D8B030D-6E8A-4147-A177-3AD203B41FA5}">
                      <a16:colId xmlns:a16="http://schemas.microsoft.com/office/drawing/2014/main" val="341320140"/>
                    </a:ext>
                  </a:extLst>
                </a:gridCol>
              </a:tblGrid>
              <a:tr h="774920">
                <a:tc>
                  <a:txBody>
                    <a:bodyPr/>
                    <a:lstStyle/>
                    <a:p>
                      <a:pPr algn="ctr" fontAlgn="b"/>
                      <a:r>
                        <a:rPr lang="zh-CN" altLang="en-US" sz="2400" u="none" strike="noStrike" dirty="0">
                          <a:effectLst/>
                        </a:rPr>
                        <a:t>区间长度</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zh-CN" altLang="en-US" sz="2400" u="none" strike="noStrike">
                          <a:effectLst/>
                        </a:rPr>
                        <a:t>均匀量化器</a:t>
                      </a:r>
                      <a:r>
                        <a:rPr lang="en-US" sz="2400" u="none" strike="noStrike">
                          <a:effectLst/>
                        </a:rPr>
                        <a:t>PSNR</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zh-CN" altLang="en-US" sz="2400" u="none" strike="noStrike">
                          <a:effectLst/>
                        </a:rPr>
                        <a:t>区间数目</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zh-CN" altLang="en-US" sz="2400" u="none" strike="noStrike" dirty="0">
                          <a:effectLst/>
                        </a:rPr>
                        <a:t>非均匀量化器</a:t>
                      </a:r>
                      <a:r>
                        <a:rPr lang="en-US" sz="2400" u="none" strike="noStrike" dirty="0">
                          <a:effectLst/>
                        </a:rPr>
                        <a:t>PSNR</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824616839"/>
                  </a:ext>
                </a:extLst>
              </a:tr>
              <a:tr h="397294">
                <a:tc>
                  <a:txBody>
                    <a:bodyPr/>
                    <a:lstStyle/>
                    <a:p>
                      <a:pPr algn="ctr" fontAlgn="b"/>
                      <a:r>
                        <a:rPr lang="en-US" altLang="zh-CN" sz="2400" u="none" strike="noStrike">
                          <a:effectLst/>
                        </a:rPr>
                        <a:t>8</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40.7585</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32</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41.0444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151434473"/>
                  </a:ext>
                </a:extLst>
              </a:tr>
              <a:tr h="397294">
                <a:tc>
                  <a:txBody>
                    <a:bodyPr/>
                    <a:lstStyle/>
                    <a:p>
                      <a:pPr algn="ctr" fontAlgn="b"/>
                      <a:r>
                        <a:rPr lang="en-US" altLang="zh-CN" sz="2400" u="none" strike="noStrike">
                          <a:effectLst/>
                        </a:rPr>
                        <a:t>16</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34.6671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16</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36.8405</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436777390"/>
                  </a:ext>
                </a:extLst>
              </a:tr>
              <a:tr h="397294">
                <a:tc>
                  <a:txBody>
                    <a:bodyPr/>
                    <a:lstStyle/>
                    <a:p>
                      <a:pPr algn="ctr" fontAlgn="b"/>
                      <a:r>
                        <a:rPr lang="en-US" altLang="zh-CN" sz="2400" u="none" strike="noStrike">
                          <a:effectLst/>
                        </a:rPr>
                        <a:t>32</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28.8881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8</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31.7578</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4087696516"/>
                  </a:ext>
                </a:extLst>
              </a:tr>
              <a:tr h="397294">
                <a:tc>
                  <a:txBody>
                    <a:bodyPr/>
                    <a:lstStyle/>
                    <a:p>
                      <a:pPr algn="ctr" fontAlgn="b"/>
                      <a:r>
                        <a:rPr lang="en-US" altLang="zh-CN" sz="2400" u="none" strike="noStrike" dirty="0">
                          <a:effectLst/>
                        </a:rPr>
                        <a:t>64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22.8477</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26.0822</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2226589"/>
                  </a:ext>
                </a:extLst>
              </a:tr>
            </a:tbl>
          </a:graphicData>
        </a:graphic>
      </p:graphicFrame>
      <p:sp>
        <p:nvSpPr>
          <p:cNvPr id="5" name="灯片编号占位符 4"/>
          <p:cNvSpPr>
            <a:spLocks noGrp="1"/>
          </p:cNvSpPr>
          <p:nvPr>
            <p:ph type="sldNum" sz="quarter" idx="12"/>
          </p:nvPr>
        </p:nvSpPr>
        <p:spPr/>
        <p:txBody>
          <a:bodyPr/>
          <a:lstStyle/>
          <a:p>
            <a:fld id="{AFD96F87-9EEA-4173-B560-4ADE20BAA8CF}" type="slidenum">
              <a:rPr lang="zh-CN" altLang="en-US" smtClean="0"/>
              <a:t>15</a:t>
            </a:fld>
            <a:endParaRPr lang="zh-CN" altLang="en-US"/>
          </a:p>
        </p:txBody>
      </p:sp>
    </p:spTree>
    <p:extLst>
      <p:ext uri="{BB962C8B-B14F-4D97-AF65-F5344CB8AC3E}">
        <p14:creationId xmlns:p14="http://schemas.microsoft.com/office/powerpoint/2010/main" val="25788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sp>
        <p:nvSpPr>
          <p:cNvPr id="3" name="内容占位符 2"/>
          <p:cNvSpPr>
            <a:spLocks noGrp="1"/>
          </p:cNvSpPr>
          <p:nvPr>
            <p:ph idx="1"/>
          </p:nvPr>
        </p:nvSpPr>
        <p:spPr>
          <a:xfrm>
            <a:off x="677334" y="1828800"/>
            <a:ext cx="8596668" cy="4858603"/>
          </a:xfrm>
        </p:spPr>
        <p:txBody>
          <a:bodyPr>
            <a:normAutofit/>
          </a:bodyPr>
          <a:lstStyle/>
          <a:p>
            <a:pPr marL="0" indent="0">
              <a:buNone/>
            </a:pPr>
            <a:endParaRPr lang="en-US" altLang="zh-CN" dirty="0"/>
          </a:p>
          <a:p>
            <a:pPr marL="0" indent="0">
              <a:buNone/>
            </a:pPr>
            <a:endParaRPr lang="en-US" altLang="zh-CN" dirty="0"/>
          </a:p>
        </p:txBody>
      </p:sp>
      <p:pic>
        <p:nvPicPr>
          <p:cNvPr id="6" name="图片 5"/>
          <p:cNvPicPr>
            <a:picLocks noChangeAspect="1"/>
          </p:cNvPicPr>
          <p:nvPr/>
        </p:nvPicPr>
        <p:blipFill>
          <a:blip r:embed="rId3"/>
          <a:stretch>
            <a:fillRect/>
          </a:stretch>
        </p:blipFill>
        <p:spPr>
          <a:xfrm>
            <a:off x="871396" y="1828801"/>
            <a:ext cx="5693852" cy="1303864"/>
          </a:xfrm>
          <a:prstGeom prst="rect">
            <a:avLst/>
          </a:prstGeom>
        </p:spPr>
      </p:pic>
      <p:pic>
        <p:nvPicPr>
          <p:cNvPr id="7" name="图片 6"/>
          <p:cNvPicPr>
            <a:picLocks noChangeAspect="1"/>
          </p:cNvPicPr>
          <p:nvPr/>
        </p:nvPicPr>
        <p:blipFill>
          <a:blip r:embed="rId4"/>
          <a:stretch>
            <a:fillRect/>
          </a:stretch>
        </p:blipFill>
        <p:spPr>
          <a:xfrm>
            <a:off x="502905" y="3303261"/>
            <a:ext cx="5613495" cy="3554739"/>
          </a:xfrm>
          <a:prstGeom prst="rect">
            <a:avLst/>
          </a:prstGeom>
        </p:spPr>
      </p:pic>
      <p:sp>
        <p:nvSpPr>
          <p:cNvPr id="8" name="文本框 7"/>
          <p:cNvSpPr txBox="1"/>
          <p:nvPr/>
        </p:nvSpPr>
        <p:spPr>
          <a:xfrm>
            <a:off x="6804248" y="1084238"/>
            <a:ext cx="2644183" cy="5355312"/>
          </a:xfrm>
          <a:prstGeom prst="rect">
            <a:avLst/>
          </a:prstGeom>
          <a:noFill/>
        </p:spPr>
        <p:txBody>
          <a:bodyPr wrap="square" rtlCol="0">
            <a:spAutoFit/>
          </a:bodyPr>
          <a:lstStyle/>
          <a:p>
            <a:r>
              <a:rPr lang="en-US" altLang="zh-CN" dirty="0"/>
              <a:t>Anchor:</a:t>
            </a:r>
            <a:r>
              <a:rPr lang="zh-CN" altLang="en-US" dirty="0"/>
              <a:t>均匀量化，黑线</a:t>
            </a:r>
            <a:endParaRPr lang="en-US" altLang="zh-CN" dirty="0"/>
          </a:p>
          <a:p>
            <a:r>
              <a:rPr lang="en-US" altLang="zh-CN" dirty="0"/>
              <a:t>Proposed:</a:t>
            </a:r>
            <a:r>
              <a:rPr lang="zh-CN" altLang="en-US" dirty="0"/>
              <a:t>非均匀量化，红线</a:t>
            </a:r>
            <a:endParaRPr lang="en-US" altLang="zh-CN" dirty="0"/>
          </a:p>
          <a:p>
            <a:r>
              <a:rPr lang="zh-CN" altLang="en-US" dirty="0"/>
              <a:t>从前一页可以看出，当区间数目较少时，采用基于</a:t>
            </a:r>
            <a:r>
              <a:rPr lang="en-US" altLang="zh-CN" dirty="0"/>
              <a:t>Lloyd-Max</a:t>
            </a:r>
            <a:r>
              <a:rPr lang="zh-CN" altLang="en-US" dirty="0"/>
              <a:t>思想而设计的非均匀量化器比均匀量化器的</a:t>
            </a:r>
            <a:r>
              <a:rPr lang="en-US" altLang="zh-CN" dirty="0"/>
              <a:t>PSNR</a:t>
            </a:r>
            <a:r>
              <a:rPr lang="zh-CN" altLang="en-US" dirty="0"/>
              <a:t>更大；当区间数目较多，</a:t>
            </a:r>
            <a:r>
              <a:rPr lang="en-US" altLang="zh-CN" dirty="0"/>
              <a:t>PSNR</a:t>
            </a:r>
            <a:r>
              <a:rPr lang="zh-CN" altLang="en-US" dirty="0"/>
              <a:t>比较接近。</a:t>
            </a:r>
            <a:endParaRPr lang="en-US" altLang="zh-CN" dirty="0"/>
          </a:p>
          <a:p>
            <a:endParaRPr lang="en-US" altLang="zh-CN" dirty="0"/>
          </a:p>
          <a:p>
            <a:r>
              <a:rPr lang="zh-CN" altLang="en-US" dirty="0"/>
              <a:t>相对地，通过非均匀量化得到编码后的</a:t>
            </a:r>
            <a:r>
              <a:rPr lang="en-US" altLang="zh-CN" dirty="0"/>
              <a:t>bitrate</a:t>
            </a:r>
            <a:r>
              <a:rPr lang="zh-CN" altLang="en-US" dirty="0"/>
              <a:t>也更大了。</a:t>
            </a:r>
            <a:endParaRPr lang="en-US" altLang="zh-CN" dirty="0"/>
          </a:p>
          <a:p>
            <a:endParaRPr lang="en-US" altLang="zh-CN" dirty="0"/>
          </a:p>
          <a:p>
            <a:r>
              <a:rPr lang="zh-CN" altLang="en-US" dirty="0"/>
              <a:t>综合地看，非均匀量化在性能提升方面作用较小。</a:t>
            </a:r>
            <a:endParaRPr lang="en-US" altLang="zh-CN" dirty="0"/>
          </a:p>
          <a:p>
            <a:endParaRPr lang="zh-CN" altLang="en-US" dirty="0"/>
          </a:p>
        </p:txBody>
      </p:sp>
      <p:sp>
        <p:nvSpPr>
          <p:cNvPr id="9" name="灯片编号占位符 8"/>
          <p:cNvSpPr>
            <a:spLocks noGrp="1"/>
          </p:cNvSpPr>
          <p:nvPr>
            <p:ph type="sldNum" sz="quarter" idx="12"/>
          </p:nvPr>
        </p:nvSpPr>
        <p:spPr/>
        <p:txBody>
          <a:bodyPr/>
          <a:lstStyle/>
          <a:p>
            <a:fld id="{AFD96F87-9EEA-4173-B560-4ADE20BAA8CF}" type="slidenum">
              <a:rPr lang="zh-CN" altLang="en-US" smtClean="0"/>
              <a:t>16</a:t>
            </a:fld>
            <a:endParaRPr lang="zh-CN" altLang="en-US"/>
          </a:p>
        </p:txBody>
      </p:sp>
    </p:spTree>
    <p:extLst>
      <p:ext uri="{BB962C8B-B14F-4D97-AF65-F5344CB8AC3E}">
        <p14:creationId xmlns:p14="http://schemas.microsoft.com/office/powerpoint/2010/main" val="338961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比较三种量化器</a:t>
            </a:r>
          </a:p>
        </p:txBody>
      </p:sp>
      <p:sp>
        <p:nvSpPr>
          <p:cNvPr id="3" name="内容占位符 2"/>
          <p:cNvSpPr>
            <a:spLocks noGrp="1"/>
          </p:cNvSpPr>
          <p:nvPr>
            <p:ph idx="1"/>
          </p:nvPr>
        </p:nvSpPr>
        <p:spPr>
          <a:xfrm>
            <a:off x="677334" y="1698171"/>
            <a:ext cx="8596668" cy="4760686"/>
          </a:xfrm>
        </p:spPr>
        <p:txBody>
          <a:bodyPr>
            <a:normAutofit/>
          </a:bodyPr>
          <a:lstStyle/>
          <a:p>
            <a:r>
              <a:rPr lang="zh-CN" altLang="en-US" dirty="0"/>
              <a:t>我们在</a:t>
            </a:r>
            <a:r>
              <a:rPr lang="en-US" altLang="zh-CN" dirty="0"/>
              <a:t>Full Size</a:t>
            </a:r>
            <a:r>
              <a:rPr lang="zh-CN" altLang="en-US" dirty="0"/>
              <a:t>的情况下，用相同</a:t>
            </a:r>
            <a:r>
              <a:rPr lang="en-US" altLang="zh-CN" dirty="0"/>
              <a:t>PSNR</a:t>
            </a:r>
            <a:r>
              <a:rPr lang="zh-CN" altLang="en-US" dirty="0"/>
              <a:t>所需要的平均比特数作为量化器性能比较的判据。</a:t>
            </a:r>
            <a:endParaRPr lang="en-US" altLang="zh-CN" dirty="0"/>
          </a:p>
          <a:p>
            <a:r>
              <a:rPr lang="en-US" altLang="zh-CN" dirty="0"/>
              <a:t>1.</a:t>
            </a:r>
            <a:r>
              <a:rPr lang="zh-CN" altLang="en-US" dirty="0"/>
              <a:t>均匀量化器，对于任何图像通用。没有考虑每个像素值出现的概率，与其他两者相比，性能较差。</a:t>
            </a:r>
            <a:endParaRPr lang="en-US" altLang="zh-CN" dirty="0"/>
          </a:p>
          <a:p>
            <a:r>
              <a:rPr lang="en-US" altLang="zh-CN" dirty="0"/>
              <a:t>2.JPEG/H.261</a:t>
            </a:r>
            <a:r>
              <a:rPr lang="zh-CN" altLang="en-US" dirty="0"/>
              <a:t>量化，对于任何图像通用。对图像进行了</a:t>
            </a:r>
            <a:r>
              <a:rPr lang="en-US" altLang="zh-CN" dirty="0"/>
              <a:t>8×8</a:t>
            </a:r>
            <a:r>
              <a:rPr lang="zh-CN" altLang="en-US" dirty="0"/>
              <a:t>的</a:t>
            </a:r>
            <a:r>
              <a:rPr lang="en-US" altLang="zh-CN" dirty="0"/>
              <a:t>DCT</a:t>
            </a:r>
            <a:r>
              <a:rPr lang="zh-CN" altLang="en-US" dirty="0"/>
              <a:t>变换，再对变换后的结果进行量化。从总效果上看，它比均匀量化器性能有很大的提升（与均匀量化器相比，由</a:t>
            </a:r>
            <a:r>
              <a:rPr lang="en-US" altLang="zh-CN" dirty="0"/>
              <a:t>excel</a:t>
            </a:r>
            <a:r>
              <a:rPr lang="zh-CN" altLang="en-US" dirty="0"/>
              <a:t>计算得到的</a:t>
            </a:r>
            <a:r>
              <a:rPr lang="en-US" altLang="zh-CN" dirty="0"/>
              <a:t>BD-rate</a:t>
            </a:r>
            <a:r>
              <a:rPr lang="zh-CN" altLang="en-US" dirty="0"/>
              <a:t>接近</a:t>
            </a:r>
            <a:r>
              <a:rPr lang="en-US" altLang="zh-CN" dirty="0"/>
              <a:t>-25%</a:t>
            </a:r>
            <a:r>
              <a:rPr lang="zh-CN" altLang="en-US" dirty="0"/>
              <a:t>）。在三种量化器中，它的性能是最佳的。</a:t>
            </a:r>
            <a:endParaRPr lang="en-US" altLang="zh-CN" dirty="0"/>
          </a:p>
          <a:p>
            <a:endParaRPr lang="en-US" altLang="zh-CN" dirty="0"/>
          </a:p>
          <a:p>
            <a:r>
              <a:rPr lang="en-US" altLang="zh-CN" dirty="0"/>
              <a:t>3.</a:t>
            </a:r>
            <a:r>
              <a:rPr lang="zh-CN" altLang="en-US" dirty="0"/>
              <a:t>非均匀量化器，它在设计上是针对给定图像的，预先知道该图像每个像素值出现的频率，将其近似作为概率。在相同区间数目时，它量化后得到的</a:t>
            </a:r>
            <a:r>
              <a:rPr lang="en-US" altLang="zh-CN" dirty="0"/>
              <a:t>PSNR</a:t>
            </a:r>
            <a:r>
              <a:rPr lang="zh-CN" altLang="en-US" dirty="0"/>
              <a:t>比均匀量化器的</a:t>
            </a:r>
            <a:r>
              <a:rPr lang="en-US" altLang="zh-CN" dirty="0"/>
              <a:t>PSNR</a:t>
            </a:r>
            <a:r>
              <a:rPr lang="zh-CN" altLang="en-US" dirty="0"/>
              <a:t>更大，区间数目越少，提升越明显；但与之相对地是，它量化后的码率比特率也随之变大。从总效果上看，它比均匀量化器在性能的提升上不是特别明显（与均匀量化器相比，由</a:t>
            </a:r>
            <a:r>
              <a:rPr lang="en-US" altLang="zh-CN" dirty="0"/>
              <a:t>excel</a:t>
            </a:r>
            <a:r>
              <a:rPr lang="zh-CN" altLang="en-US" dirty="0"/>
              <a:t>计算得到的</a:t>
            </a:r>
            <a:r>
              <a:rPr lang="en-US" altLang="zh-CN" dirty="0"/>
              <a:t>BD-rate</a:t>
            </a:r>
            <a:r>
              <a:rPr lang="zh-CN" altLang="en-US" dirty="0"/>
              <a:t>为</a:t>
            </a:r>
            <a:r>
              <a:rPr lang="en-US" altLang="zh-CN" dirty="0"/>
              <a:t>-2.4%</a:t>
            </a:r>
            <a:r>
              <a:rPr lang="zh-CN" altLang="en-US" dirty="0"/>
              <a:t>）。</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17</a:t>
            </a:fld>
            <a:endParaRPr lang="zh-CN" altLang="en-US"/>
          </a:p>
        </p:txBody>
      </p:sp>
    </p:spTree>
    <p:extLst>
      <p:ext uri="{BB962C8B-B14F-4D97-AF65-F5344CB8AC3E}">
        <p14:creationId xmlns:p14="http://schemas.microsoft.com/office/powerpoint/2010/main" val="511276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K-means</a:t>
            </a:r>
            <a:r>
              <a:rPr lang="zh-CN" altLang="en-US" dirty="0"/>
              <a:t>思想设计量化器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2160589"/>
                <a:ext cx="8596668" cy="4403984"/>
              </a:xfrm>
            </p:spPr>
            <p:txBody>
              <a:bodyPr>
                <a:normAutofit/>
              </a:bodyPr>
              <a:lstStyle/>
              <a:p>
                <a:r>
                  <a:rPr lang="zh-CN" altLang="en-US" dirty="0"/>
                  <a:t>除了以上三种量化器外，我们还考虑了一种基于</a:t>
                </a:r>
                <a:r>
                  <a:rPr lang="en-US" altLang="zh-CN" dirty="0"/>
                  <a:t>k-means</a:t>
                </a:r>
                <a:r>
                  <a:rPr lang="zh-CN" altLang="en-US" dirty="0"/>
                  <a:t>聚类算法的量化器。</a:t>
                </a:r>
                <a:endParaRPr lang="en-US" altLang="zh-CN" dirty="0"/>
              </a:p>
              <a:p>
                <a:r>
                  <a:rPr lang="zh-CN" altLang="en-US" dirty="0"/>
                  <a:t>给定区间数目</a:t>
                </a:r>
                <a:r>
                  <a:rPr lang="en-US" altLang="zh-CN" dirty="0"/>
                  <a:t>L</a:t>
                </a:r>
                <a:r>
                  <a:rPr lang="zh-CN" altLang="en-US" dirty="0"/>
                  <a:t>，然后通过算法得到</a:t>
                </a:r>
                <a:r>
                  <a:rPr lang="en-US" altLang="zh-CN" dirty="0"/>
                  <a:t>L</a:t>
                </a:r>
                <a:r>
                  <a:rPr lang="zh-CN" altLang="en-US" dirty="0"/>
                  <a:t>个中心，然后把每个像素值量化到与它最近的中心的像素值。算法如下</a:t>
                </a:r>
                <a:r>
                  <a:rPr lang="en-US" altLang="zh-CN" dirty="0"/>
                  <a:t>:</a:t>
                </a:r>
              </a:p>
              <a:p>
                <a:r>
                  <a:rPr lang="en-US" altLang="zh-CN" dirty="0"/>
                  <a:t>1.</a:t>
                </a:r>
                <a:r>
                  <a:rPr lang="zh-CN" altLang="en-US" dirty="0"/>
                  <a:t>初始化集合</a:t>
                </a:r>
                <a:r>
                  <a:rPr lang="en-US" altLang="zh-CN" dirty="0"/>
                  <a:t>C={</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i="1">
                            <a:latin typeface="Cambria Math" panose="02040503050406030204" pitchFamily="18" charset="0"/>
                          </a:rPr>
                          <m:t>𝑖</m:t>
                        </m:r>
                      </m:sub>
                    </m:sSub>
                  </m:oMath>
                </a14:m>
                <a:r>
                  <a:rPr lang="en-US" altLang="zh-CN" dirty="0"/>
                  <a:t>}</a:t>
                </a:r>
              </a:p>
              <a:p>
                <a:r>
                  <a:rPr lang="en-US" altLang="zh-CN" dirty="0"/>
                  <a:t>2.</a:t>
                </a:r>
                <a:r>
                  <a:rPr lang="zh-CN" altLang="en-US" dirty="0"/>
                  <a:t>将所有像素点</a:t>
                </a:r>
                <a:r>
                  <a:rPr lang="en-US" altLang="zh-CN" dirty="0"/>
                  <a:t>x</a:t>
                </a:r>
                <a:r>
                  <a:rPr lang="zh-CN" altLang="en-US" dirty="0"/>
                  <a:t>中满足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𝑗</m:t>
                                </m:r>
                              </m:sub>
                            </m:sSub>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for</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all</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j</m:t>
                        </m:r>
                      </m:e>
                    </m:d>
                  </m:oMath>
                </a14:m>
                <a:r>
                  <a:rPr lang="zh-CN" altLang="en-US" dirty="0"/>
                  <a:t>归为第</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oMath>
                </a14:m>
                <a:r>
                  <a:rPr lang="zh-CN" altLang="en-US" dirty="0"/>
                  <a:t>类。然后以所有类的中心作为新的</a:t>
                </a:r>
                <a:r>
                  <a:rPr lang="en-US" altLang="zh-CN" dirty="0"/>
                  <a:t>C’={</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，满足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𝑅𝑖</m:t>
                            </m:r>
                          </m:e>
                        </m:d>
                      </m:den>
                    </m:f>
                    <m:r>
                      <a:rPr lang="zh-CN" altLang="en-US" i="1">
                        <a:latin typeface="Cambria Math" panose="02040503050406030204" pitchFamily="18" charset="0"/>
                      </a:rPr>
                      <m:t>∑</m:t>
                    </m:r>
                  </m:oMath>
                </a14:m>
                <a:r>
                  <a:rPr lang="en-US" altLang="zh-CN" dirty="0"/>
                  <a:t>x</a:t>
                </a:r>
                <a:r>
                  <a:rPr lang="zh-CN" altLang="en-US" dirty="0"/>
                  <a:t>，其中</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𝑅𝑖</m:t>
                        </m:r>
                      </m:e>
                    </m:d>
                    <m:r>
                      <a:rPr lang="zh-CN" altLang="en-US" i="1" smtClean="0">
                        <a:latin typeface="Cambria Math" panose="02040503050406030204" pitchFamily="18" charset="0"/>
                      </a:rPr>
                      <m:t>是</m:t>
                    </m:r>
                  </m:oMath>
                </a14:m>
                <a:r>
                  <a:rPr lang="zh-CN" altLang="en-US" dirty="0"/>
                  <a:t>第</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oMath>
                </a14:m>
                <a:r>
                  <a:rPr lang="zh-CN" altLang="en-US" dirty="0"/>
                  <a:t>类的数目。</a:t>
                </a:r>
                <a:endParaRPr lang="en-US" altLang="zh-CN" dirty="0"/>
              </a:p>
              <a:p>
                <a:r>
                  <a:rPr lang="en-US" altLang="zh-CN" dirty="0"/>
                  <a:t>3.</a:t>
                </a:r>
                <a:r>
                  <a:rPr lang="zh-CN" altLang="en-US" dirty="0"/>
                  <a:t>对新中心取整数。比较迭代前后集合是否有更新，若无更新，则说明收敛，结束迭代。</a:t>
                </a:r>
                <a:endParaRPr lang="en-US" altLang="zh-CN" dirty="0"/>
              </a:p>
              <a:p>
                <a14:m>
                  <m:oMath xmlns:m="http://schemas.openxmlformats.org/officeDocument/2006/math">
                    <m:r>
                      <a:rPr lang="en-US" altLang="zh-CN" i="1">
                        <a:latin typeface="Cambria Math" panose="02040503050406030204" pitchFamily="18" charset="0"/>
                      </a:rPr>
                      <m:t>𝑃𝑆𝑁𝑅</m:t>
                    </m:r>
                    <m:r>
                      <a:rPr lang="en-US" altLang="zh-CN" i="1">
                        <a:latin typeface="Cambria Math" panose="02040503050406030204" pitchFamily="18" charset="0"/>
                      </a:rPr>
                      <m:t>=10</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10</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Σ</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sSubSup>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Σ</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sSub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255</m:t>
                                </m:r>
                              </m:e>
                            </m:d>
                          </m:e>
                          <m:sup>
                            <m:r>
                              <a:rPr lang="en-US" altLang="zh-CN" i="1">
                                <a:latin typeface="Cambria Math" panose="02040503050406030204" pitchFamily="18" charset="0"/>
                              </a:rPr>
                              <m:t>2</m:t>
                            </m:r>
                          </m:sup>
                        </m:sSup>
                      </m:num>
                      <m:den>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e>
                                  <m:sup>
                                    <m:r>
                                      <a:rPr lang="en-US" altLang="zh-CN" i="1">
                                        <a:latin typeface="Cambria Math" panose="02040503050406030204" pitchFamily="18" charset="0"/>
                                      </a:rPr>
                                      <m:t>2</m:t>
                                    </m:r>
                                  </m:sup>
                                </m:sSup>
                              </m:e>
                            </m:nary>
                          </m:e>
                        </m:nary>
                        <m:r>
                          <a:rPr lang="en-US" altLang="zh-CN" i="1">
                            <a:latin typeface="Cambria Math" panose="02040503050406030204" pitchFamily="18" charset="0"/>
                          </a:rPr>
                          <m:t>)</m:t>
                        </m:r>
                      </m:den>
                    </m:f>
                    <m:r>
                      <a:rPr lang="en-US" altLang="zh-CN"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2160589"/>
                <a:ext cx="8596668" cy="4403984"/>
              </a:xfrm>
              <a:blipFill>
                <a:blip r:embed="rId2"/>
                <a:stretch>
                  <a:fillRect l="-142" t="-968" r="-21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AFD96F87-9EEA-4173-B560-4ADE20BAA8CF}" type="slidenum">
              <a:rPr lang="zh-CN" altLang="en-US" smtClean="0"/>
              <a:t>18</a:t>
            </a:fld>
            <a:endParaRPr lang="zh-CN" altLang="en-US"/>
          </a:p>
        </p:txBody>
      </p:sp>
    </p:spTree>
    <p:extLst>
      <p:ext uri="{BB962C8B-B14F-4D97-AF65-F5344CB8AC3E}">
        <p14:creationId xmlns:p14="http://schemas.microsoft.com/office/powerpoint/2010/main" val="223857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K-means</a:t>
            </a:r>
            <a:r>
              <a:rPr lang="zh-CN" altLang="en-US" dirty="0"/>
              <a:t>思想设计量化器</a:t>
            </a:r>
          </a:p>
        </p:txBody>
      </p:sp>
      <p:sp>
        <p:nvSpPr>
          <p:cNvPr id="3" name="内容占位符 2"/>
          <p:cNvSpPr>
            <a:spLocks noGrp="1"/>
          </p:cNvSpPr>
          <p:nvPr>
            <p:ph idx="1"/>
          </p:nvPr>
        </p:nvSpPr>
        <p:spPr>
          <a:xfrm>
            <a:off x="677334" y="1696278"/>
            <a:ext cx="8596668" cy="4956313"/>
          </a:xfrm>
        </p:spPr>
        <p:txBody>
          <a:bodyPr>
            <a:normAutofit fontScale="92500" lnSpcReduction="10000"/>
          </a:bodyPr>
          <a:lstStyle/>
          <a:p>
            <a:r>
              <a:rPr lang="zh-CN" altLang="en-US" dirty="0"/>
              <a:t>当</a:t>
            </a:r>
            <a:r>
              <a:rPr lang="en-US" altLang="zh-CN" dirty="0"/>
              <a:t>L=32</a:t>
            </a:r>
            <a:r>
              <a:rPr lang="zh-CN" altLang="en-US" dirty="0"/>
              <a:t>时，我们得到一个可能的集合</a:t>
            </a:r>
            <a:r>
              <a:rPr lang="en-US" altLang="zh-CN" dirty="0"/>
              <a:t>:0    84   138   164    99   208   189     0   145    91    39   153   198   107     0    63    47    71   114   132   121 216   127   224   159     0    54   174    77   170   181     0</a:t>
            </a:r>
          </a:p>
          <a:p>
            <a:r>
              <a:rPr lang="zh-CN" altLang="en-US" dirty="0"/>
              <a:t>对应的</a:t>
            </a:r>
            <a:r>
              <a:rPr lang="en-US" altLang="zh-CN" dirty="0"/>
              <a:t>PSNR=44.7596</a:t>
            </a:r>
            <a:r>
              <a:rPr lang="zh-CN" altLang="en-US" dirty="0"/>
              <a:t>，编码后</a:t>
            </a:r>
            <a:r>
              <a:rPr lang="en-US" altLang="zh-CN" dirty="0"/>
              <a:t>bit</a:t>
            </a:r>
            <a:r>
              <a:rPr lang="zh-CN" altLang="en-US" dirty="0"/>
              <a:t>数</a:t>
            </a:r>
            <a:r>
              <a:rPr lang="en-US" altLang="zh-CN" dirty="0"/>
              <a:t>75800</a:t>
            </a:r>
            <a:r>
              <a:rPr lang="zh-CN" altLang="en-US" dirty="0"/>
              <a:t>。</a:t>
            </a:r>
            <a:endParaRPr lang="en-US" altLang="zh-CN" dirty="0"/>
          </a:p>
          <a:p>
            <a:endParaRPr lang="en-US" altLang="zh-CN" dirty="0"/>
          </a:p>
          <a:p>
            <a:r>
              <a:rPr lang="zh-CN" altLang="en-US" dirty="0"/>
              <a:t>当</a:t>
            </a:r>
            <a:r>
              <a:rPr lang="en-US" altLang="zh-CN" dirty="0"/>
              <a:t>L=16</a:t>
            </a:r>
            <a:r>
              <a:rPr lang="zh-CN" altLang="en-US" dirty="0"/>
              <a:t>时，我们得到一个可能的集合</a:t>
            </a:r>
            <a:r>
              <a:rPr lang="en-US" altLang="zh-CN" dirty="0"/>
              <a:t>:175   102   191   130    88   220   211   142   161   151    52    74   117    62   202    43</a:t>
            </a:r>
          </a:p>
          <a:p>
            <a:r>
              <a:rPr lang="zh-CN" altLang="en-US" dirty="0"/>
              <a:t>对应的</a:t>
            </a:r>
            <a:r>
              <a:rPr lang="en-US" altLang="zh-CN" dirty="0"/>
              <a:t>PSNR=39.8321</a:t>
            </a:r>
            <a:r>
              <a:rPr lang="zh-CN" altLang="en-US" dirty="0"/>
              <a:t>，编码后</a:t>
            </a:r>
            <a:r>
              <a:rPr lang="en-US" altLang="zh-CN" dirty="0"/>
              <a:t>bit</a:t>
            </a:r>
            <a:r>
              <a:rPr lang="zh-CN" altLang="en-US" dirty="0"/>
              <a:t>数</a:t>
            </a:r>
            <a:r>
              <a:rPr lang="en-US" altLang="zh-CN" dirty="0"/>
              <a:t>63812</a:t>
            </a:r>
          </a:p>
          <a:p>
            <a:endParaRPr lang="en-US" altLang="zh-CN" dirty="0"/>
          </a:p>
          <a:p>
            <a:r>
              <a:rPr lang="zh-CN" altLang="en-US" dirty="0"/>
              <a:t>当</a:t>
            </a:r>
            <a:r>
              <a:rPr lang="en-US" altLang="zh-CN" dirty="0"/>
              <a:t>L=8</a:t>
            </a:r>
            <a:r>
              <a:rPr lang="zh-CN" altLang="en-US" dirty="0"/>
              <a:t>时，我们得到一个可能的集合</a:t>
            </a:r>
            <a:r>
              <a:rPr lang="en-US" altLang="zh-CN" dirty="0"/>
              <a:t>:101    76   180   206    49   140   123   157</a:t>
            </a:r>
          </a:p>
          <a:p>
            <a:r>
              <a:rPr lang="zh-CN" altLang="en-US" dirty="0"/>
              <a:t>对应的</a:t>
            </a:r>
            <a:r>
              <a:rPr lang="en-US" altLang="zh-CN" dirty="0"/>
              <a:t>PSNR=35.2610</a:t>
            </a:r>
            <a:r>
              <a:rPr lang="zh-CN" altLang="en-US" dirty="0"/>
              <a:t>，编码后</a:t>
            </a:r>
            <a:r>
              <a:rPr lang="en-US" altLang="zh-CN" dirty="0"/>
              <a:t>bit</a:t>
            </a:r>
            <a:r>
              <a:rPr lang="zh-CN" altLang="en-US" dirty="0"/>
              <a:t>数</a:t>
            </a:r>
            <a:r>
              <a:rPr lang="en-US" altLang="zh-CN" dirty="0"/>
              <a:t>50498</a:t>
            </a:r>
            <a:r>
              <a:rPr lang="zh-CN" altLang="en-US" dirty="0"/>
              <a:t>。</a:t>
            </a:r>
            <a:endParaRPr lang="en-US" altLang="zh-CN" dirty="0"/>
          </a:p>
          <a:p>
            <a:endParaRPr lang="en-US" altLang="zh-CN" dirty="0"/>
          </a:p>
          <a:p>
            <a:r>
              <a:rPr lang="zh-CN" altLang="en-US" dirty="0"/>
              <a:t>当</a:t>
            </a:r>
            <a:r>
              <a:rPr lang="en-US" altLang="zh-CN" dirty="0"/>
              <a:t>L=4</a:t>
            </a:r>
            <a:r>
              <a:rPr lang="zh-CN" altLang="en-US" dirty="0"/>
              <a:t>时，我们得到一个可能的集合</a:t>
            </a:r>
            <a:r>
              <a:rPr lang="en-US" altLang="zh-CN" dirty="0"/>
              <a:t>:102   145   192    54</a:t>
            </a:r>
          </a:p>
          <a:p>
            <a:r>
              <a:rPr lang="zh-CN" altLang="en-US" dirty="0"/>
              <a:t>对应的</a:t>
            </a:r>
            <a:r>
              <a:rPr lang="en-US" altLang="zh-CN" dirty="0"/>
              <a:t>PSNR=30.2561,</a:t>
            </a:r>
            <a:r>
              <a:rPr lang="zh-CN" altLang="en-US" dirty="0"/>
              <a:t>编码后</a:t>
            </a:r>
            <a:r>
              <a:rPr lang="en-US" altLang="zh-CN" dirty="0"/>
              <a:t>bit</a:t>
            </a:r>
            <a:r>
              <a:rPr lang="zh-CN" altLang="en-US" dirty="0"/>
              <a:t>数</a:t>
            </a:r>
            <a:r>
              <a:rPr lang="en-US" altLang="zh-CN" dirty="0"/>
              <a:t>35590</a:t>
            </a:r>
            <a:r>
              <a:rPr lang="zh-CN" altLang="en-US"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19</a:t>
            </a:fld>
            <a:endParaRPr lang="zh-CN" altLang="en-US"/>
          </a:p>
        </p:txBody>
      </p:sp>
    </p:spTree>
    <p:extLst>
      <p:ext uri="{BB962C8B-B14F-4D97-AF65-F5344CB8AC3E}">
        <p14:creationId xmlns:p14="http://schemas.microsoft.com/office/powerpoint/2010/main" val="15142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85047312"/>
              </p:ext>
            </p:extLst>
          </p:nvPr>
        </p:nvGraphicFramePr>
        <p:xfrm>
          <a:off x="1349248" y="936727"/>
          <a:ext cx="8233664" cy="4852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157575" y="1829462"/>
            <a:ext cx="1391728" cy="2554545"/>
          </a:xfrm>
          <a:prstGeom prst="rect">
            <a:avLst/>
          </a:prstGeom>
          <a:noFill/>
        </p:spPr>
        <p:txBody>
          <a:bodyPr wrap="none" lIns="91440" tIns="45720" rIns="91440" bIns="45720">
            <a:spAutoFit/>
          </a:bodyPr>
          <a:lstStyle/>
          <a:p>
            <a:pPr algn="ctr"/>
            <a:r>
              <a:rPr lang="zh-CN" altLang="en-US" sz="6600" b="0" cap="none" spc="0" dirty="0">
                <a:ln w="0"/>
                <a:solidFill>
                  <a:schemeClr val="accent1"/>
                </a:solidFill>
                <a:effectLst>
                  <a:outerShdw blurRad="38100" dist="25400" dir="5400000" algn="ctr" rotWithShape="0">
                    <a:srgbClr val="6E747A">
                      <a:alpha val="43000"/>
                    </a:srgbClr>
                  </a:outerShdw>
                </a:effectLst>
              </a:rPr>
              <a:t>目</a:t>
            </a:r>
            <a:endParaRPr lang="en-US" altLang="zh-CN" sz="6600" b="0" cap="none" spc="0" dirty="0">
              <a:ln w="0"/>
              <a:solidFill>
                <a:schemeClr val="accent1"/>
              </a:solidFill>
              <a:effectLst>
                <a:outerShdw blurRad="38100" dist="25400" dir="5400000" algn="ctr" rotWithShape="0">
                  <a:srgbClr val="6E747A">
                    <a:alpha val="43000"/>
                  </a:srgbClr>
                </a:outerShdw>
              </a:effectLst>
            </a:endParaRPr>
          </a:p>
          <a:p>
            <a:pPr algn="ctr"/>
            <a:r>
              <a:rPr lang="zh-CN" altLang="en-US" sz="6600" b="0" cap="none" spc="0" dirty="0">
                <a:ln w="0"/>
                <a:solidFill>
                  <a:schemeClr val="accent1"/>
                </a:solidFill>
                <a:effectLst>
                  <a:outerShdw blurRad="38100" dist="25400" dir="5400000" algn="ctr" rotWithShape="0">
                    <a:srgbClr val="6E747A">
                      <a:alpha val="43000"/>
                    </a:srgbClr>
                  </a:outerShdw>
                </a:effectLst>
              </a:rPr>
              <a:t>录</a:t>
            </a:r>
            <a:endParaRPr lang="en-US" altLang="zh-CN" sz="6600" b="0" cap="none" spc="0" dirty="0">
              <a:ln w="0"/>
              <a:solidFill>
                <a:schemeClr val="accent1"/>
              </a:solidFill>
              <a:effectLst>
                <a:outerShdw blurRad="38100" dist="25400" dir="5400000" algn="ctr" rotWithShape="0">
                  <a:srgbClr val="6E747A">
                    <a:alpha val="43000"/>
                  </a:srgbClr>
                </a:outerShdw>
              </a:effectLst>
            </a:endParaRPr>
          </a:p>
          <a:p>
            <a:pPr algn="ctr"/>
            <a:r>
              <a:rPr lang="en-US" altLang="zh-CN" sz="2800" dirty="0">
                <a:ln w="0"/>
                <a:solidFill>
                  <a:schemeClr val="accent1"/>
                </a:solidFill>
                <a:effectLst>
                  <a:outerShdw blurRad="38100" dist="25400" dir="5400000" algn="ctr" rotWithShape="0">
                    <a:srgbClr val="6E747A">
                      <a:alpha val="43000"/>
                    </a:srgbClr>
                  </a:outerShdw>
                </a:effectLst>
                <a:latin typeface="Bahnschrift SemiCondensed" panose="020B0502040204020203" pitchFamily="34" charset="0"/>
              </a:rPr>
              <a:t>contents</a:t>
            </a:r>
            <a:endParaRPr lang="zh-CN" altLang="en-US" sz="2800" b="0" cap="none" spc="0" dirty="0">
              <a:ln w="0"/>
              <a:solidFill>
                <a:schemeClr val="accent1"/>
              </a:solidFill>
              <a:effectLst>
                <a:outerShdw blurRad="38100" dist="25400" dir="5400000" algn="ctr" rotWithShape="0">
                  <a:srgbClr val="6E747A">
                    <a:alpha val="43000"/>
                  </a:srgbClr>
                </a:outerShdw>
              </a:effectLst>
              <a:latin typeface="Bahnschrift SemiCondensed" panose="020B0502040204020203" pitchFamily="34" charset="0"/>
            </a:endParaRPr>
          </a:p>
        </p:txBody>
      </p:sp>
      <p:sp>
        <p:nvSpPr>
          <p:cNvPr id="6" name="灯片编号占位符 5"/>
          <p:cNvSpPr>
            <a:spLocks noGrp="1"/>
          </p:cNvSpPr>
          <p:nvPr>
            <p:ph type="sldNum" sz="quarter" idx="12"/>
          </p:nvPr>
        </p:nvSpPr>
        <p:spPr/>
        <p:txBody>
          <a:bodyPr/>
          <a:lstStyle/>
          <a:p>
            <a:fld id="{AFD96F87-9EEA-4173-B560-4ADE20BAA8CF}" type="slidenum">
              <a:rPr lang="zh-CN" altLang="en-US" smtClean="0"/>
              <a:t>2</a:t>
            </a:fld>
            <a:endParaRPr lang="zh-CN" altLang="en-US"/>
          </a:p>
        </p:txBody>
      </p:sp>
    </p:spTree>
    <p:extLst>
      <p:ext uri="{BB962C8B-B14F-4D97-AF65-F5344CB8AC3E}">
        <p14:creationId xmlns:p14="http://schemas.microsoft.com/office/powerpoint/2010/main" val="165523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K-means</a:t>
            </a:r>
            <a:r>
              <a:rPr lang="zh-CN" altLang="en-US" dirty="0"/>
              <a:t>思想设计量化器</a:t>
            </a:r>
          </a:p>
        </p:txBody>
      </p:sp>
      <p:sp>
        <p:nvSpPr>
          <p:cNvPr id="3" name="内容占位符 2"/>
          <p:cNvSpPr>
            <a:spLocks noGrp="1"/>
          </p:cNvSpPr>
          <p:nvPr>
            <p:ph idx="1"/>
          </p:nvPr>
        </p:nvSpPr>
        <p:spPr>
          <a:xfrm>
            <a:off x="6145533" y="2160589"/>
            <a:ext cx="3128469" cy="3880773"/>
          </a:xfrm>
        </p:spPr>
        <p:txBody>
          <a:bodyPr>
            <a:normAutofit/>
          </a:bodyPr>
          <a:lstStyle/>
          <a:p>
            <a:r>
              <a:rPr lang="zh-CN" altLang="en-US" dirty="0"/>
              <a:t>表中上方是均匀量化器与基于</a:t>
            </a:r>
            <a:r>
              <a:rPr lang="en-US" altLang="zh-CN" dirty="0"/>
              <a:t>Lloyd-Max</a:t>
            </a:r>
            <a:r>
              <a:rPr lang="zh-CN" altLang="en-US" dirty="0"/>
              <a:t>思想设计的非均匀量化器的比较，下方是均匀量化器与基于</a:t>
            </a:r>
            <a:r>
              <a:rPr lang="en-US" altLang="zh-CN" dirty="0"/>
              <a:t>K-means</a:t>
            </a:r>
            <a:r>
              <a:rPr lang="zh-CN" altLang="en-US" dirty="0"/>
              <a:t>思想设计的非均匀量化器的比较</a:t>
            </a:r>
            <a:endParaRPr lang="en-US" altLang="zh-CN" dirty="0"/>
          </a:p>
          <a:p>
            <a:pPr marL="0" indent="0">
              <a:buNone/>
            </a:pPr>
            <a:endParaRPr lang="en-US" altLang="zh-CN" dirty="0"/>
          </a:p>
          <a:p>
            <a:r>
              <a:rPr lang="zh-CN" altLang="en-US" dirty="0"/>
              <a:t>图中红线是基于</a:t>
            </a:r>
            <a:r>
              <a:rPr lang="en-US" altLang="zh-CN" dirty="0"/>
              <a:t>K-means</a:t>
            </a:r>
            <a:r>
              <a:rPr lang="zh-CN" altLang="en-US" dirty="0"/>
              <a:t>思想设计的非均匀量化器，黑线是均匀量化器</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20</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684060874"/>
              </p:ext>
            </p:extLst>
          </p:nvPr>
        </p:nvGraphicFramePr>
        <p:xfrm>
          <a:off x="677334" y="1431722"/>
          <a:ext cx="5324933" cy="1802190"/>
        </p:xfrm>
        <a:graphic>
          <a:graphicData uri="http://schemas.openxmlformats.org/drawingml/2006/table">
            <a:tbl>
              <a:tblPr>
                <a:tableStyleId>{5C22544A-7EE6-4342-B048-85BDC9FD1C3A}</a:tableStyleId>
              </a:tblPr>
              <a:tblGrid>
                <a:gridCol w="946915">
                  <a:extLst>
                    <a:ext uri="{9D8B030D-6E8A-4147-A177-3AD203B41FA5}">
                      <a16:colId xmlns:a16="http://schemas.microsoft.com/office/drawing/2014/main" val="2311970963"/>
                    </a:ext>
                  </a:extLst>
                </a:gridCol>
                <a:gridCol w="1005366">
                  <a:extLst>
                    <a:ext uri="{9D8B030D-6E8A-4147-A177-3AD203B41FA5}">
                      <a16:colId xmlns:a16="http://schemas.microsoft.com/office/drawing/2014/main" val="2117410393"/>
                    </a:ext>
                  </a:extLst>
                </a:gridCol>
                <a:gridCol w="1005366">
                  <a:extLst>
                    <a:ext uri="{9D8B030D-6E8A-4147-A177-3AD203B41FA5}">
                      <a16:colId xmlns:a16="http://schemas.microsoft.com/office/drawing/2014/main" val="3674951930"/>
                    </a:ext>
                  </a:extLst>
                </a:gridCol>
                <a:gridCol w="1078430">
                  <a:extLst>
                    <a:ext uri="{9D8B030D-6E8A-4147-A177-3AD203B41FA5}">
                      <a16:colId xmlns:a16="http://schemas.microsoft.com/office/drawing/2014/main" val="47625740"/>
                    </a:ext>
                  </a:extLst>
                </a:gridCol>
                <a:gridCol w="1288856">
                  <a:extLst>
                    <a:ext uri="{9D8B030D-6E8A-4147-A177-3AD203B41FA5}">
                      <a16:colId xmlns:a16="http://schemas.microsoft.com/office/drawing/2014/main" val="138887147"/>
                    </a:ext>
                  </a:extLst>
                </a:gridCol>
              </a:tblGrid>
              <a:tr h="161735">
                <a:tc gridSpan="2">
                  <a:txBody>
                    <a:bodyPr/>
                    <a:lstStyle/>
                    <a:p>
                      <a:pPr algn="ctr" fontAlgn="b"/>
                      <a:r>
                        <a:rPr lang="en-US" sz="900" u="none" strike="noStrike">
                          <a:effectLst/>
                        </a:rPr>
                        <a:t>Anchor</a:t>
                      </a:r>
                      <a:endParaRPr lang="en-US" sz="900" b="1"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hMerge="1">
                  <a:txBody>
                    <a:bodyPr/>
                    <a:lstStyle/>
                    <a:p>
                      <a:endParaRPr lang="zh-CN" altLang="en-US"/>
                    </a:p>
                  </a:txBody>
                  <a:tcPr/>
                </a:tc>
                <a:tc gridSpan="2">
                  <a:txBody>
                    <a:bodyPr/>
                    <a:lstStyle/>
                    <a:p>
                      <a:pPr algn="ctr" fontAlgn="b"/>
                      <a:r>
                        <a:rPr lang="en-US" sz="900" u="none" strike="noStrike">
                          <a:effectLst/>
                        </a:rPr>
                        <a:t>Proposed</a:t>
                      </a:r>
                      <a:endParaRPr lang="en-US" sz="900" b="1"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hMerge="1">
                  <a:txBody>
                    <a:bodyPr/>
                    <a:lstStyle/>
                    <a:p>
                      <a:endParaRPr lang="zh-CN" altLang="en-US"/>
                    </a:p>
                  </a:txBody>
                  <a:tcPr/>
                </a:tc>
                <a:tc>
                  <a:txBody>
                    <a:bodyPr/>
                    <a:lstStyle/>
                    <a:p>
                      <a:pPr algn="ctr" fontAlgn="b"/>
                      <a:r>
                        <a:rPr lang="zh-CN" altLang="en-US" sz="900" u="none" strike="noStrike" dirty="0">
                          <a:effectLst/>
                        </a:rPr>
                        <a:t>　</a:t>
                      </a:r>
                      <a:endParaRPr lang="zh-CN" altLang="en-US" sz="900" b="1" i="0" u="none" strike="noStrike" dirty="0">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2237229667"/>
                  </a:ext>
                </a:extLst>
              </a:tr>
              <a:tr h="161735">
                <a:tc>
                  <a:txBody>
                    <a:bodyPr/>
                    <a:lstStyle/>
                    <a:p>
                      <a:pPr algn="ctr" fontAlgn="b"/>
                      <a:r>
                        <a:rPr lang="en-US" sz="900" u="none" strike="noStrike">
                          <a:effectLst/>
                        </a:rPr>
                        <a:t>Bitrate(kbps)</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a:effectLst/>
                        </a:rPr>
                        <a:t>psnr</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dirty="0">
                          <a:effectLst/>
                        </a:rPr>
                        <a:t>Bitrate(kbps)</a:t>
                      </a:r>
                      <a:endParaRPr lang="en-US" sz="900" b="0" i="0" u="none" strike="noStrike" dirty="0">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a:effectLst/>
                        </a:rPr>
                        <a:t>psnr</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a:effectLst/>
                        </a:rPr>
                        <a:t>BD-rate(%)</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2069755229"/>
                  </a:ext>
                </a:extLst>
              </a:tr>
              <a:tr h="184840">
                <a:tc>
                  <a:txBody>
                    <a:bodyPr/>
                    <a:lstStyle/>
                    <a:p>
                      <a:pPr algn="r" rtl="0" fontAlgn="b"/>
                      <a:r>
                        <a:rPr lang="en-US" altLang="zh-CN" sz="900" u="none" strike="noStrike">
                          <a:effectLst/>
                        </a:rPr>
                        <a:t>73235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40.7585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78233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dirty="0">
                          <a:effectLst/>
                        </a:rPr>
                        <a:t>41.0444</a:t>
                      </a:r>
                      <a:endParaRPr lang="en-US" altLang="zh-CN" sz="9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ctr" fontAlgn="b"/>
                      <a:r>
                        <a:rPr lang="en-US" altLang="zh-CN" sz="900" u="none" strike="noStrike">
                          <a:effectLst/>
                        </a:rPr>
                        <a:t>-2.4%</a:t>
                      </a:r>
                      <a:endParaRPr lang="en-US" altLang="zh-CN"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553602053"/>
                  </a:ext>
                </a:extLst>
              </a:tr>
              <a:tr h="184840">
                <a:tc>
                  <a:txBody>
                    <a:bodyPr/>
                    <a:lstStyle/>
                    <a:p>
                      <a:pPr algn="r" rtl="0" fontAlgn="b"/>
                      <a:r>
                        <a:rPr lang="en-US" altLang="zh-CN" sz="900" u="none" strike="noStrike">
                          <a:effectLst/>
                        </a:rPr>
                        <a:t>57901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34.6671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63446</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36.8405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3152500946"/>
                  </a:ext>
                </a:extLst>
              </a:tr>
              <a:tr h="184840">
                <a:tc>
                  <a:txBody>
                    <a:bodyPr/>
                    <a:lstStyle/>
                    <a:p>
                      <a:pPr algn="r" rtl="0" fontAlgn="b"/>
                      <a:r>
                        <a:rPr lang="en-US" altLang="zh-CN" sz="900" u="none" strike="noStrike">
                          <a:effectLst/>
                        </a:rPr>
                        <a:t>42585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28.8881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48343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31.7578</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646777123"/>
                  </a:ext>
                </a:extLst>
              </a:tr>
              <a:tr h="184840">
                <a:tc>
                  <a:txBody>
                    <a:bodyPr/>
                    <a:lstStyle/>
                    <a:p>
                      <a:pPr algn="r" rtl="0" fontAlgn="b"/>
                      <a:r>
                        <a:rPr lang="en-US" altLang="zh-CN" sz="900" u="none" strike="noStrike">
                          <a:effectLst/>
                        </a:rPr>
                        <a:t>30033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22.8477</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32768</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26.0822</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1016121758"/>
                  </a:ext>
                </a:extLst>
              </a:tr>
              <a:tr h="184840">
                <a:tc>
                  <a:txBody>
                    <a:bodyPr/>
                    <a:lstStyle/>
                    <a:p>
                      <a:pPr algn="r" rtl="0" fontAlgn="b"/>
                      <a:r>
                        <a:rPr lang="en-US" altLang="zh-CN" sz="900" u="none" strike="noStrike">
                          <a:effectLst/>
                        </a:rPr>
                        <a:t>73235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40.7585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75800</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44.7596</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ctr" fontAlgn="b"/>
                      <a:r>
                        <a:rPr lang="en-US" altLang="zh-CN" sz="900" u="none" strike="noStrike">
                          <a:effectLst/>
                        </a:rPr>
                        <a:t>-15.2%</a:t>
                      </a:r>
                      <a:endParaRPr lang="en-US" altLang="zh-CN"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3999910280"/>
                  </a:ext>
                </a:extLst>
              </a:tr>
              <a:tr h="184840">
                <a:tc>
                  <a:txBody>
                    <a:bodyPr/>
                    <a:lstStyle/>
                    <a:p>
                      <a:pPr algn="r" rtl="0" fontAlgn="b"/>
                      <a:r>
                        <a:rPr lang="en-US" altLang="zh-CN" sz="900" u="none" strike="noStrike">
                          <a:effectLst/>
                        </a:rPr>
                        <a:t>57901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34.6671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63812</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39.8321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971880977"/>
                  </a:ext>
                </a:extLst>
              </a:tr>
              <a:tr h="184840">
                <a:tc>
                  <a:txBody>
                    <a:bodyPr/>
                    <a:lstStyle/>
                    <a:p>
                      <a:pPr algn="r" rtl="0" fontAlgn="b"/>
                      <a:r>
                        <a:rPr lang="en-US" altLang="zh-CN" sz="900" u="none" strike="noStrike">
                          <a:effectLst/>
                        </a:rPr>
                        <a:t>42585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28.8881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50498</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35.261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173811699"/>
                  </a:ext>
                </a:extLst>
              </a:tr>
              <a:tr h="184840">
                <a:tc>
                  <a:txBody>
                    <a:bodyPr/>
                    <a:lstStyle/>
                    <a:p>
                      <a:pPr algn="r" rtl="0" fontAlgn="b"/>
                      <a:r>
                        <a:rPr lang="en-US" altLang="zh-CN" sz="900" u="none" strike="noStrike">
                          <a:effectLst/>
                        </a:rPr>
                        <a:t>30033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22.8477</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35590</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30.2561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dirty="0">
                          <a:effectLst/>
                        </a:rPr>
                        <a:t>　</a:t>
                      </a:r>
                      <a:endParaRPr lang="zh-CN" altLang="en-US" sz="900" b="0" i="0" u="none" strike="noStrike" dirty="0">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1923632370"/>
                  </a:ext>
                </a:extLst>
              </a:tr>
            </a:tbl>
          </a:graphicData>
        </a:graphic>
      </p:graphicFrame>
      <p:pic>
        <p:nvPicPr>
          <p:cNvPr id="6" name="图片 5"/>
          <p:cNvPicPr>
            <a:picLocks noChangeAspect="1"/>
          </p:cNvPicPr>
          <p:nvPr/>
        </p:nvPicPr>
        <p:blipFill>
          <a:blip r:embed="rId2"/>
          <a:stretch>
            <a:fillRect/>
          </a:stretch>
        </p:blipFill>
        <p:spPr>
          <a:xfrm>
            <a:off x="534066" y="3339930"/>
            <a:ext cx="5611467" cy="3518070"/>
          </a:xfrm>
          <a:prstGeom prst="rect">
            <a:avLst/>
          </a:prstGeom>
        </p:spPr>
      </p:pic>
    </p:spTree>
    <p:extLst>
      <p:ext uri="{BB962C8B-B14F-4D97-AF65-F5344CB8AC3E}">
        <p14:creationId xmlns:p14="http://schemas.microsoft.com/office/powerpoint/2010/main" val="2360577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a:bodyPr>
          <a:lstStyle/>
          <a:p>
            <a:pPr algn="ctr"/>
            <a:r>
              <a:rPr lang="zh-CN" altLang="en-US" sz="6600" dirty="0"/>
              <a:t>二</a:t>
            </a:r>
            <a:r>
              <a:rPr lang="zh-CN" altLang="en-US" sz="6600" dirty="0" smtClean="0"/>
              <a:t>、熵编码</a:t>
            </a:r>
            <a:endParaRPr lang="zh-CN" altLang="en-US" sz="6600" dirty="0"/>
          </a:p>
        </p:txBody>
      </p:sp>
      <p:sp>
        <p:nvSpPr>
          <p:cNvPr id="9" name="文本占位符 8"/>
          <p:cNvSpPr>
            <a:spLocks noGrp="1"/>
          </p:cNvSpPr>
          <p:nvPr>
            <p:ph type="body" idx="1"/>
          </p:nvPr>
        </p:nvSpPr>
        <p:spPr>
          <a:xfrm>
            <a:off x="677335" y="4307992"/>
            <a:ext cx="8596668" cy="860400"/>
          </a:xfrm>
        </p:spPr>
        <p:txBody>
          <a:bodyPr/>
          <a:lstStyle/>
          <a:p>
            <a:endParaRPr lang="zh-CN" altLang="en-US"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21</a:t>
            </a:fld>
            <a:endParaRPr lang="zh-CN" altLang="en-US"/>
          </a:p>
        </p:txBody>
      </p:sp>
    </p:spTree>
    <p:extLst>
      <p:ext uri="{BB962C8B-B14F-4D97-AF65-F5344CB8AC3E}">
        <p14:creationId xmlns:p14="http://schemas.microsoft.com/office/powerpoint/2010/main" val="425147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测试平台提供的码表</a:t>
            </a:r>
            <a:endParaRPr lang="zh-CN" altLang="en-US" dirty="0"/>
          </a:p>
        </p:txBody>
      </p:sp>
      <p:pic>
        <p:nvPicPr>
          <p:cNvPr id="2" name="内容占位符 1"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133811"/>
            <a:ext cx="791544" cy="2985923"/>
          </a:xfrm>
        </p:spPr>
      </p:pic>
      <p:sp>
        <p:nvSpPr>
          <p:cNvPr id="6" name="灯片编号占位符 5"/>
          <p:cNvSpPr>
            <a:spLocks noGrp="1"/>
          </p:cNvSpPr>
          <p:nvPr>
            <p:ph type="sldNum" sz="quarter" idx="12"/>
          </p:nvPr>
        </p:nvSpPr>
        <p:spPr/>
        <p:txBody>
          <a:bodyPr/>
          <a:lstStyle/>
          <a:p>
            <a:fld id="{AFD96F87-9EEA-4173-B560-4ADE20BAA8CF}" type="slidenum">
              <a:rPr lang="zh-CN" altLang="en-US" smtClean="0"/>
              <a:t>22</a:t>
            </a:fld>
            <a:endParaRPr lang="zh-CN" altLang="en-US"/>
          </a:p>
        </p:txBody>
      </p:sp>
      <p:sp>
        <p:nvSpPr>
          <p:cNvPr id="3" name="文本框 2"/>
          <p:cNvSpPr txBox="1"/>
          <p:nvPr/>
        </p:nvSpPr>
        <p:spPr>
          <a:xfrm>
            <a:off x="2791838" y="1270000"/>
            <a:ext cx="6686445" cy="4801314"/>
          </a:xfrm>
          <a:prstGeom prst="rect">
            <a:avLst/>
          </a:prstGeom>
          <a:noFill/>
        </p:spPr>
        <p:txBody>
          <a:bodyPr wrap="square" rtlCol="0">
            <a:spAutoFit/>
          </a:bodyPr>
          <a:lstStyle/>
          <a:p>
            <a:r>
              <a:rPr lang="zh-CN" altLang="en-US" dirty="0" smtClean="0">
                <a:latin typeface="Adobe 黑体 Std R" panose="020B0400000000000000" pitchFamily="34" charset="-122"/>
                <a:ea typeface="Adobe 黑体 Std R" panose="020B0400000000000000" pitchFamily="34" charset="-122"/>
              </a:rPr>
              <a:t>平台提供的单符号码表是量化间隔为</a:t>
            </a:r>
            <a:r>
              <a:rPr lang="en-US" altLang="zh-CN" dirty="0" smtClean="0">
                <a:latin typeface="Adobe 黑体 Std R" panose="020B0400000000000000" pitchFamily="34" charset="-122"/>
                <a:ea typeface="Adobe 黑体 Std R" panose="020B0400000000000000" pitchFamily="34" charset="-122"/>
              </a:rPr>
              <a:t>20</a:t>
            </a:r>
            <a:r>
              <a:rPr lang="zh-CN" altLang="en-US" dirty="0" smtClean="0">
                <a:latin typeface="Adobe 黑体 Std R" panose="020B0400000000000000" pitchFamily="34" charset="-122"/>
                <a:ea typeface="Adobe 黑体 Std R" panose="020B0400000000000000" pitchFamily="34" charset="-122"/>
              </a:rPr>
              <a:t>的等长编码，因此我们在量化阶段选择步长为</a:t>
            </a:r>
            <a:r>
              <a:rPr lang="en-US" altLang="zh-CN" dirty="0" smtClean="0">
                <a:latin typeface="Adobe 黑体 Std R" panose="020B0400000000000000" pitchFamily="34" charset="-122"/>
                <a:ea typeface="Adobe 黑体 Std R" panose="020B0400000000000000" pitchFamily="34" charset="-122"/>
              </a:rPr>
              <a:t>20</a:t>
            </a:r>
            <a:r>
              <a:rPr lang="zh-CN" altLang="en-US" dirty="0" smtClean="0">
                <a:latin typeface="Adobe 黑体 Std R" panose="020B0400000000000000" pitchFamily="34" charset="-122"/>
                <a:ea typeface="Adobe 黑体 Std R" panose="020B0400000000000000" pitchFamily="34" charset="-122"/>
              </a:rPr>
              <a:t>的均匀量化进行实验，编码后的总长度为</a:t>
            </a:r>
            <a:r>
              <a:rPr lang="en-US" altLang="zh-CN" dirty="0" smtClean="0">
                <a:latin typeface="Adobe 黑体 Std R" panose="020B0400000000000000" pitchFamily="34" charset="-122"/>
                <a:ea typeface="Adobe 黑体 Std R" panose="020B0400000000000000" pitchFamily="34" charset="-122"/>
              </a:rPr>
              <a:t>65716 bits,</a:t>
            </a:r>
            <a:r>
              <a:rPr lang="zh-CN" altLang="en-US" dirty="0" smtClean="0">
                <a:latin typeface="Adobe 黑体 Std R" panose="020B0400000000000000" pitchFamily="34" charset="-122"/>
                <a:ea typeface="Adobe 黑体 Std R" panose="020B0400000000000000" pitchFamily="34" charset="-122"/>
              </a:rPr>
              <a:t>比理论值</a:t>
            </a:r>
            <a:r>
              <a:rPr lang="en-US" altLang="zh-CN" dirty="0" smtClean="0">
                <a:latin typeface="Adobe 黑体 Std R" panose="020B0400000000000000" pitchFamily="34" charset="-122"/>
                <a:ea typeface="Adobe 黑体 Std R" panose="020B0400000000000000" pitchFamily="34" charset="-122"/>
              </a:rPr>
              <a:t>4×128×128=65536 bits</a:t>
            </a:r>
            <a:r>
              <a:rPr lang="zh-CN" altLang="en-US" dirty="0" smtClean="0">
                <a:latin typeface="Adobe 黑体 Std R" panose="020B0400000000000000" pitchFamily="34" charset="-122"/>
                <a:ea typeface="Adobe 黑体 Std R" panose="020B0400000000000000" pitchFamily="34" charset="-122"/>
              </a:rPr>
              <a:t>略多的原因是有条带起始码和码表也被记入。</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平台提供</a:t>
            </a:r>
            <a:r>
              <a:rPr lang="zh-CN" altLang="en-US" dirty="0" smtClean="0">
                <a:latin typeface="Adobe 黑体 Std R" panose="020B0400000000000000" pitchFamily="34" charset="-122"/>
                <a:ea typeface="Adobe 黑体 Std R" panose="020B0400000000000000" pitchFamily="34" charset="-122"/>
              </a:rPr>
              <a:t>的双符号码表对上述量化图像进行编码，发现使用了</a:t>
            </a:r>
            <a:r>
              <a:rPr lang="en-US" altLang="zh-CN" dirty="0" smtClean="0">
                <a:latin typeface="Adobe 黑体 Std R" panose="020B0400000000000000" pitchFamily="34" charset="-122"/>
                <a:ea typeface="Adobe 黑体 Std R" panose="020B0400000000000000" pitchFamily="34" charset="-122"/>
              </a:rPr>
              <a:t>163963 bits,</a:t>
            </a:r>
            <a:r>
              <a:rPr lang="zh-CN" altLang="en-US" dirty="0">
                <a:latin typeface="Adobe 黑体 Std R" panose="020B0400000000000000" pitchFamily="34" charset="-122"/>
                <a:ea typeface="Adobe 黑体 Std R" panose="020B0400000000000000" pitchFamily="34" charset="-122"/>
              </a:rPr>
              <a:t>这</a:t>
            </a:r>
            <a:r>
              <a:rPr lang="zh-CN" altLang="en-US" dirty="0" smtClean="0">
                <a:latin typeface="Adobe 黑体 Std R" panose="020B0400000000000000" pitchFamily="34" charset="-122"/>
                <a:ea typeface="Adobe 黑体 Std R" panose="020B0400000000000000" pitchFamily="34" charset="-122"/>
              </a:rPr>
              <a:t>是因为虽然</a:t>
            </a:r>
            <a:r>
              <a:rPr lang="zh-CN" altLang="en-US" dirty="0">
                <a:latin typeface="Adobe 黑体 Std R" panose="020B0400000000000000" pitchFamily="34" charset="-122"/>
                <a:ea typeface="Adobe 黑体 Std R" panose="020B0400000000000000" pitchFamily="34" charset="-122"/>
              </a:rPr>
              <a:t>双符号码</a:t>
            </a:r>
            <a:r>
              <a:rPr lang="zh-CN" altLang="en-US" dirty="0" smtClean="0">
                <a:latin typeface="Adobe 黑体 Std R" panose="020B0400000000000000" pitchFamily="34" charset="-122"/>
                <a:ea typeface="Adobe 黑体 Std R" panose="020B0400000000000000" pitchFamily="34" charset="-122"/>
              </a:rPr>
              <a:t>表看上去是针对量化间隔为</a:t>
            </a:r>
            <a:r>
              <a:rPr lang="en-US" altLang="zh-CN" dirty="0" smtClean="0">
                <a:latin typeface="Adobe 黑体 Std R" panose="020B0400000000000000" pitchFamily="34" charset="-122"/>
                <a:ea typeface="Adobe 黑体 Std R" panose="020B0400000000000000" pitchFamily="34" charset="-122"/>
              </a:rPr>
              <a:t>20</a:t>
            </a:r>
            <a:r>
              <a:rPr lang="zh-CN" altLang="en-US" dirty="0" smtClean="0">
                <a:latin typeface="Adobe 黑体 Std R" panose="020B0400000000000000" pitchFamily="34" charset="-122"/>
                <a:ea typeface="Adobe 黑体 Std R" panose="020B0400000000000000" pitchFamily="34" charset="-122"/>
              </a:rPr>
              <a:t>的情况的，但码表不仅不完善，甚至其中进行编码的灰度值与输入量化图像的灰度值也无法对应。因此实际上所有的灰度值都以逃逸码的形式进行编码，平均编码长度为</a:t>
            </a:r>
            <a:r>
              <a:rPr lang="en-US" altLang="zh-CN" dirty="0" smtClean="0">
                <a:latin typeface="Adobe 黑体 Std R" panose="020B0400000000000000" pitchFamily="34" charset="-122"/>
                <a:ea typeface="Adobe 黑体 Std R" panose="020B0400000000000000" pitchFamily="34" charset="-122"/>
              </a:rPr>
              <a:t>8+8+4=20 bits, </a:t>
            </a:r>
            <a:r>
              <a:rPr lang="zh-CN" altLang="en-US" dirty="0" smtClean="0">
                <a:latin typeface="Adobe 黑体 Std R" panose="020B0400000000000000" pitchFamily="34" charset="-122"/>
                <a:ea typeface="Adobe 黑体 Std R" panose="020B0400000000000000" pitchFamily="34" charset="-122"/>
              </a:rPr>
              <a:t>因此理论上使用的</a:t>
            </a:r>
            <a:r>
              <a:rPr lang="en-US" altLang="zh-CN" dirty="0" smtClean="0">
                <a:latin typeface="Adobe 黑体 Std R" panose="020B0400000000000000" pitchFamily="34" charset="-122"/>
                <a:ea typeface="Adobe 黑体 Std R" panose="020B0400000000000000" pitchFamily="34" charset="-122"/>
              </a:rPr>
              <a:t>bit</a:t>
            </a:r>
            <a:r>
              <a:rPr lang="zh-CN" altLang="en-US" dirty="0" smtClean="0">
                <a:latin typeface="Adobe 黑体 Std R" panose="020B0400000000000000" pitchFamily="34" charset="-122"/>
                <a:ea typeface="Adobe 黑体 Std R" panose="020B0400000000000000" pitchFamily="34" charset="-122"/>
              </a:rPr>
              <a:t>数为</a:t>
            </a:r>
            <a:r>
              <a:rPr lang="en-US" altLang="zh-CN" dirty="0" smtClean="0">
                <a:latin typeface="Adobe 黑体 Std R" panose="020B0400000000000000" pitchFamily="34" charset="-122"/>
                <a:ea typeface="Adobe 黑体 Std R" panose="020B0400000000000000" pitchFamily="34" charset="-122"/>
              </a:rPr>
              <a:t>20×128×128=163840bit</a:t>
            </a:r>
            <a:r>
              <a:rPr lang="zh-CN" altLang="en-US" dirty="0" smtClean="0">
                <a:latin typeface="Adobe 黑体 Std R" panose="020B0400000000000000" pitchFamily="34" charset="-122"/>
                <a:ea typeface="Adobe 黑体 Std R" panose="020B0400000000000000" pitchFamily="34" charset="-122"/>
              </a:rPr>
              <a:t>。</a:t>
            </a:r>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而假如我们采用合理的</a:t>
            </a:r>
            <a:r>
              <a:rPr lang="zh-CN" altLang="en-US" dirty="0">
                <a:latin typeface="Adobe 黑体 Std R" panose="020B0400000000000000" pitchFamily="34" charset="-122"/>
                <a:ea typeface="Adobe 黑体 Std R" panose="020B0400000000000000" pitchFamily="34" charset="-122"/>
              </a:rPr>
              <a:t>双</a:t>
            </a:r>
            <a:r>
              <a:rPr lang="zh-CN" altLang="en-US" dirty="0" smtClean="0">
                <a:latin typeface="Adobe 黑体 Std R" panose="020B0400000000000000" pitchFamily="34" charset="-122"/>
                <a:ea typeface="Adobe 黑体 Std R" panose="020B0400000000000000" pitchFamily="34" charset="-122"/>
              </a:rPr>
              <a:t>符号等长编码，则码长为</a:t>
            </a:r>
            <a:r>
              <a:rPr lang="en-US" altLang="zh-CN" dirty="0" smtClean="0">
                <a:latin typeface="Adobe 黑体 Std R" panose="020B0400000000000000" pitchFamily="34" charset="-122"/>
                <a:ea typeface="Adobe 黑体 Std R" panose="020B0400000000000000" pitchFamily="34" charset="-122"/>
              </a:rPr>
              <a:t>8</a:t>
            </a:r>
            <a:r>
              <a:rPr lang="zh-CN" altLang="en-US" dirty="0" smtClean="0">
                <a:latin typeface="Adobe 黑体 Std R" panose="020B0400000000000000" pitchFamily="34" charset="-122"/>
                <a:ea typeface="Adobe 黑体 Std R" panose="020B0400000000000000" pitchFamily="34" charset="-122"/>
              </a:rPr>
              <a:t>，总的</a:t>
            </a:r>
            <a:r>
              <a:rPr lang="en-US" altLang="zh-CN" dirty="0" smtClean="0">
                <a:latin typeface="Adobe 黑体 Std R" panose="020B0400000000000000" pitchFamily="34" charset="-122"/>
                <a:ea typeface="Adobe 黑体 Std R" panose="020B0400000000000000" pitchFamily="34" charset="-122"/>
              </a:rPr>
              <a:t>bit</a:t>
            </a:r>
            <a:r>
              <a:rPr lang="zh-CN" altLang="en-US" dirty="0" smtClean="0">
                <a:latin typeface="Adobe 黑体 Std R" panose="020B0400000000000000" pitchFamily="34" charset="-122"/>
                <a:ea typeface="Adobe 黑体 Std R" panose="020B0400000000000000" pitchFamily="34" charset="-122"/>
              </a:rPr>
              <a:t>数为</a:t>
            </a:r>
            <a:r>
              <a:rPr lang="en-US" altLang="zh-CN" dirty="0" smtClean="0">
                <a:latin typeface="Adobe 黑体 Std R" panose="020B0400000000000000" pitchFamily="34" charset="-122"/>
                <a:ea typeface="Adobe 黑体 Std R" panose="020B0400000000000000" pitchFamily="34" charset="-122"/>
              </a:rPr>
              <a:t>8×64×128=65536</a:t>
            </a:r>
            <a:r>
              <a:rPr lang="zh-CN" altLang="en-US" dirty="0" smtClean="0">
                <a:latin typeface="Adobe 黑体 Std R" panose="020B0400000000000000" pitchFamily="34" charset="-122"/>
                <a:ea typeface="Adobe 黑体 Std R" panose="020B0400000000000000" pitchFamily="34" charset="-122"/>
              </a:rPr>
              <a:t>。可见码表与实际量化情况不匹配虽然不会造成编解码错误，但会造成编码长度大幅增加。</a:t>
            </a:r>
            <a:endParaRPr lang="en-US" altLang="zh-CN" dirty="0">
              <a:latin typeface="Adobe 黑体 Std R" panose="020B0400000000000000" pitchFamily="34" charset="-122"/>
              <a:ea typeface="Adobe 黑体 Std R" panose="020B0400000000000000" pitchFamily="34" charset="-122"/>
            </a:endParaRPr>
          </a:p>
          <a:p>
            <a:endParaRPr lang="zh-CN" altLang="en-US"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119734"/>
            <a:ext cx="1418838" cy="2383277"/>
          </a:xfrm>
          <a:prstGeom prst="rect">
            <a:avLst/>
          </a:prstGeom>
        </p:spPr>
      </p:pic>
    </p:spTree>
    <p:extLst>
      <p:ext uri="{BB962C8B-B14F-4D97-AF65-F5344CB8AC3E}">
        <p14:creationId xmlns:p14="http://schemas.microsoft.com/office/powerpoint/2010/main" val="891396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霍夫曼编码</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latin typeface="Adobe 黑体 Std R" panose="020B0400000000000000" pitchFamily="34" charset="-122"/>
                <a:ea typeface="Adobe 黑体 Std R" panose="020B0400000000000000" pitchFamily="34" charset="-122"/>
              </a:rPr>
              <a:t>统计量化图片的各个灰度值的出现频次，算出其频率</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根据其频率进行霍夫曼编码（将频率当作概率其实是有问题的）</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逃逸码在正常情况下不会用到，因此看做出现频率为</a:t>
            </a:r>
            <a:r>
              <a:rPr lang="en-US" altLang="zh-CN" dirty="0" smtClean="0">
                <a:latin typeface="Adobe 黑体 Std R" panose="020B0400000000000000" pitchFamily="34" charset="-122"/>
                <a:ea typeface="Adobe 黑体 Std R" panose="020B0400000000000000" pitchFamily="34" charset="-122"/>
              </a:rPr>
              <a:t>0</a:t>
            </a:r>
            <a:r>
              <a:rPr lang="zh-CN" altLang="en-US" dirty="0" smtClean="0">
                <a:latin typeface="Adobe 黑体 Std R" panose="020B0400000000000000" pitchFamily="34" charset="-122"/>
                <a:ea typeface="Adobe 黑体 Std R" panose="020B0400000000000000" pitchFamily="34" charset="-122"/>
              </a:rPr>
              <a:t>，也加入霍夫曼树中</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相比最优霍夫曼编码频率最低的灰度值编码长度长了一位，但几乎不影响平均编码长度。</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两个连续两个</a:t>
            </a:r>
            <a:r>
              <a:rPr lang="zh-CN" altLang="en-US" dirty="0" smtClean="0">
                <a:latin typeface="Adobe 黑体 Std R" panose="020B0400000000000000" pitchFamily="34" charset="-122"/>
                <a:ea typeface="Adobe 黑体 Std R" panose="020B0400000000000000" pitchFamily="34" charset="-122"/>
              </a:rPr>
              <a:t>符号可以通过将第一个符号作为整数部分，第二个符号作为小数部分处理。</a:t>
            </a:r>
            <a:endParaRPr lang="zh-CN" altLang="en-US" dirty="0">
              <a:latin typeface="Adobe 黑体 Std R" panose="020B0400000000000000" pitchFamily="34" charset="-122"/>
              <a:ea typeface="Adobe 黑体 Std R" panose="020B0400000000000000" pitchFamily="34" charset="-122"/>
            </a:endParaRP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23</a:t>
            </a:fld>
            <a:endParaRPr lang="zh-CN" altLang="en-US"/>
          </a:p>
        </p:txBody>
      </p:sp>
    </p:spTree>
    <p:extLst>
      <p:ext uri="{BB962C8B-B14F-4D97-AF65-F5344CB8AC3E}">
        <p14:creationId xmlns:p14="http://schemas.microsoft.com/office/powerpoint/2010/main" val="193856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霍夫曼</a:t>
            </a:r>
            <a:r>
              <a:rPr lang="zh-CN" altLang="en-US" dirty="0" smtClean="0"/>
              <a:t>编码（单符号）</a:t>
            </a:r>
            <a:endParaRPr lang="zh-CN" altLang="en-US" dirty="0"/>
          </a:p>
        </p:txBody>
      </p:sp>
      <p:sp>
        <p:nvSpPr>
          <p:cNvPr id="3" name="内容占位符 2"/>
          <p:cNvSpPr>
            <a:spLocks noGrp="1"/>
          </p:cNvSpPr>
          <p:nvPr>
            <p:ph idx="1"/>
          </p:nvPr>
        </p:nvSpPr>
        <p:spPr>
          <a:xfrm>
            <a:off x="335664" y="1930400"/>
            <a:ext cx="8596668" cy="3880773"/>
          </a:xfrm>
        </p:spPr>
        <p:txBody>
          <a:bodyPr/>
          <a:lstStyle/>
          <a:p>
            <a:r>
              <a:rPr lang="zh-CN" altLang="en-US" dirty="0">
                <a:latin typeface="Adobe 黑体 Std R" panose="020B0400000000000000" pitchFamily="34" charset="-122"/>
                <a:ea typeface="Adobe 黑体 Std R" panose="020B0400000000000000" pitchFamily="34" charset="-122"/>
              </a:rPr>
              <a:t>间隔为</a:t>
            </a:r>
            <a:r>
              <a:rPr lang="en-US" altLang="zh-CN" dirty="0">
                <a:latin typeface="Adobe 黑体 Std R" panose="020B0400000000000000" pitchFamily="34" charset="-122"/>
                <a:ea typeface="Adobe 黑体 Std R" panose="020B0400000000000000" pitchFamily="34" charset="-122"/>
              </a:rPr>
              <a:t>20</a:t>
            </a:r>
            <a:r>
              <a:rPr lang="zh-CN" altLang="en-US" dirty="0">
                <a:latin typeface="Adobe 黑体 Std R" panose="020B0400000000000000" pitchFamily="34" charset="-122"/>
                <a:ea typeface="Adobe 黑体 Std R" panose="020B0400000000000000" pitchFamily="34" charset="-122"/>
              </a:rPr>
              <a:t>的</a:t>
            </a:r>
            <a:r>
              <a:rPr lang="zh-CN" altLang="en-US" dirty="0" smtClean="0">
                <a:latin typeface="Adobe 黑体 Std R" panose="020B0400000000000000" pitchFamily="34" charset="-122"/>
                <a:ea typeface="Adobe 黑体 Std R" panose="020B0400000000000000" pitchFamily="34" charset="-122"/>
              </a:rPr>
              <a:t>均匀量化</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平均编码长度为</a:t>
            </a:r>
            <a:r>
              <a:rPr lang="en-US" altLang="zh-CN" dirty="0" smtClean="0">
                <a:latin typeface="Adobe 黑体 Std R" panose="020B0400000000000000" pitchFamily="34" charset="-122"/>
                <a:ea typeface="Adobe 黑体 Std R" panose="020B0400000000000000" pitchFamily="34" charset="-122"/>
              </a:rPr>
              <a:t>3.2172 bit</a:t>
            </a:r>
            <a:r>
              <a:rPr lang="zh-CN" altLang="en-US" dirty="0" smtClean="0">
                <a:latin typeface="Adobe 黑体 Std R" panose="020B0400000000000000" pitchFamily="34" charset="-122"/>
                <a:ea typeface="Adobe 黑体 Std R" panose="020B0400000000000000" pitchFamily="34" charset="-122"/>
              </a:rPr>
              <a:t>，信息熵为</a:t>
            </a:r>
            <a:r>
              <a:rPr lang="en-US" altLang="zh-CN" dirty="0" smtClean="0">
                <a:latin typeface="Adobe 黑体 Std R" panose="020B0400000000000000" pitchFamily="34" charset="-122"/>
                <a:ea typeface="Adobe 黑体 Std R" panose="020B0400000000000000" pitchFamily="34" charset="-122"/>
              </a:rPr>
              <a:t>3.1530 bit</a:t>
            </a:r>
            <a:r>
              <a:rPr lang="zh-CN" altLang="en-US" dirty="0" smtClean="0">
                <a:latin typeface="Adobe 黑体 Std R" panose="020B0400000000000000" pitchFamily="34" charset="-122"/>
                <a:ea typeface="Adobe 黑体 Std R" panose="020B0400000000000000" pitchFamily="34" charset="-122"/>
              </a:rPr>
              <a:t>，编码效率</a:t>
            </a:r>
            <a:r>
              <a:rPr lang="en-US" altLang="zh-CN" dirty="0" smtClean="0">
                <a:latin typeface="Adobe 黑体 Std R" panose="020B0400000000000000" pitchFamily="34" charset="-122"/>
                <a:ea typeface="Adobe 黑体 Std R" panose="020B0400000000000000" pitchFamily="34" charset="-122"/>
              </a:rPr>
              <a:t>98.00%</a:t>
            </a: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图像编码</a:t>
            </a:r>
            <a:r>
              <a:rPr lang="zh-CN" altLang="en-US" dirty="0">
                <a:latin typeface="Adobe 黑体 Std R" panose="020B0400000000000000" pitchFamily="34" charset="-122"/>
                <a:ea typeface="Adobe 黑体 Std R" panose="020B0400000000000000" pitchFamily="34" charset="-122"/>
              </a:rPr>
              <a:t>总长度为</a:t>
            </a:r>
            <a:r>
              <a:rPr lang="en-US" altLang="zh-CN" dirty="0" smtClean="0">
                <a:latin typeface="Adobe 黑体 Std R" panose="020B0400000000000000" pitchFamily="34" charset="-122"/>
                <a:ea typeface="Adobe 黑体 Std R" panose="020B0400000000000000" pitchFamily="34" charset="-122"/>
              </a:rPr>
              <a:t>52710bit</a:t>
            </a:r>
            <a:r>
              <a:rPr lang="zh-CN" altLang="en-US" dirty="0" smtClean="0">
                <a:latin typeface="Adobe 黑体 Std R" panose="020B0400000000000000" pitchFamily="34" charset="-122"/>
                <a:ea typeface="Adobe 黑体 Std R" panose="020B0400000000000000" pitchFamily="34" charset="-122"/>
              </a:rPr>
              <a:t>，与平台自带</a:t>
            </a:r>
            <a:r>
              <a:rPr lang="en-US" altLang="zh-CN" dirty="0" smtClean="0">
                <a:latin typeface="Adobe 黑体 Std R" panose="020B0400000000000000" pitchFamily="34" charset="-122"/>
                <a:ea typeface="Adobe 黑体 Std R" panose="020B0400000000000000" pitchFamily="34" charset="-122"/>
              </a:rPr>
              <a:t>Huffman</a:t>
            </a:r>
            <a:r>
              <a:rPr lang="zh-CN" altLang="en-US" dirty="0" smtClean="0">
                <a:latin typeface="Adobe 黑体 Std R" panose="020B0400000000000000" pitchFamily="34" charset="-122"/>
                <a:ea typeface="Adobe 黑体 Std R" panose="020B0400000000000000" pitchFamily="34" charset="-122"/>
              </a:rPr>
              <a:t>一致。</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与平台自带的定长编码（</a:t>
            </a:r>
            <a:r>
              <a:rPr lang="en-US" altLang="zh-CN" dirty="0" smtClean="0">
                <a:latin typeface="Adobe 黑体 Std R" panose="020B0400000000000000" pitchFamily="34" charset="-122"/>
                <a:ea typeface="Adobe 黑体 Std R" panose="020B0400000000000000" pitchFamily="34" charset="-122"/>
              </a:rPr>
              <a:t>65536 bit</a:t>
            </a:r>
            <a:r>
              <a:rPr lang="zh-CN" altLang="en-US" dirty="0" smtClean="0">
                <a:latin typeface="Adobe 黑体 Std R" panose="020B0400000000000000" pitchFamily="34" charset="-122"/>
                <a:ea typeface="Adobe 黑体 Std R" panose="020B0400000000000000" pitchFamily="34" charset="-122"/>
              </a:rPr>
              <a:t>）相比</a:t>
            </a:r>
            <a:r>
              <a:rPr lang="zh-CN" altLang="en-US" dirty="0">
                <a:latin typeface="Adobe 黑体 Std R" panose="020B0400000000000000" pitchFamily="34" charset="-122"/>
                <a:ea typeface="Adobe 黑体 Std R" panose="020B0400000000000000" pitchFamily="34" charset="-122"/>
              </a:rPr>
              <a:t>图像</a:t>
            </a:r>
            <a:r>
              <a:rPr lang="zh-CN" altLang="en-US" dirty="0" smtClean="0">
                <a:latin typeface="Adobe 黑体 Std R" panose="020B0400000000000000" pitchFamily="34" charset="-122"/>
                <a:ea typeface="Adobe 黑体 Std R" panose="020B0400000000000000" pitchFamily="34" charset="-122"/>
              </a:rPr>
              <a:t>编码长度缩短了很多</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平台显示编码总长度为</a:t>
            </a:r>
            <a:r>
              <a:rPr lang="en-US" altLang="zh-CN" dirty="0" smtClean="0">
                <a:latin typeface="Adobe 黑体 Std R" panose="020B0400000000000000" pitchFamily="34" charset="-122"/>
                <a:ea typeface="Adobe 黑体 Std R" panose="020B0400000000000000" pitchFamily="34" charset="-122"/>
              </a:rPr>
              <a:t>52873bit, </a:t>
            </a:r>
            <a:r>
              <a:rPr lang="zh-CN" altLang="en-US" dirty="0" smtClean="0">
                <a:latin typeface="Adobe 黑体 Std R" panose="020B0400000000000000" pitchFamily="34" charset="-122"/>
                <a:ea typeface="Adobe 黑体 Std R" panose="020B0400000000000000" pitchFamily="34" charset="-122"/>
              </a:rPr>
              <a:t>这等于</a:t>
            </a:r>
            <a:r>
              <a:rPr lang="en-US" altLang="zh-CN" dirty="0" smtClean="0">
                <a:latin typeface="Adobe 黑体 Std R" panose="020B0400000000000000" pitchFamily="34" charset="-122"/>
                <a:ea typeface="Adobe 黑体 Std R" panose="020B0400000000000000" pitchFamily="34" charset="-122"/>
              </a:rPr>
              <a:t>52710+24(</a:t>
            </a:r>
            <a:r>
              <a:rPr lang="zh-CN" altLang="en-US" dirty="0">
                <a:latin typeface="Adobe 黑体 Std R" panose="020B0400000000000000" pitchFamily="34" charset="-122"/>
                <a:ea typeface="Adobe 黑体 Std R" panose="020B0400000000000000" pitchFamily="34" charset="-122"/>
              </a:rPr>
              <a:t>条带起始码</a:t>
            </a:r>
            <a:r>
              <a:rPr lang="en-US" altLang="zh-CN" dirty="0" smtClean="0">
                <a:latin typeface="Adobe 黑体 Std R" panose="020B0400000000000000" pitchFamily="34" charset="-122"/>
                <a:ea typeface="Adobe 黑体 Std R" panose="020B0400000000000000" pitchFamily="34" charset="-122"/>
              </a:rPr>
              <a:t>)+139(</a:t>
            </a:r>
            <a:r>
              <a:rPr lang="zh-CN" altLang="en-US" dirty="0" smtClean="0">
                <a:latin typeface="Adobe 黑体 Std R" panose="020B0400000000000000" pitchFamily="34" charset="-122"/>
                <a:ea typeface="Adobe 黑体 Std R" panose="020B0400000000000000" pitchFamily="34" charset="-122"/>
              </a:rPr>
              <a:t>码表长</a:t>
            </a:r>
            <a:r>
              <a:rPr lang="en-US" altLang="zh-CN" dirty="0" smtClean="0">
                <a:latin typeface="Adobe 黑体 Std R" panose="020B0400000000000000" pitchFamily="34" charset="-122"/>
                <a:ea typeface="Adobe 黑体 Std R" panose="020B0400000000000000" pitchFamily="34" charset="-122"/>
              </a:rPr>
              <a:t>)</a:t>
            </a:r>
            <a:endParaRPr lang="en-US" altLang="zh-CN" dirty="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24</a:t>
            </a:fld>
            <a:endParaRPr lang="zh-CN" altLang="en-US"/>
          </a:p>
        </p:txBody>
      </p:sp>
    </p:spTree>
    <p:extLst>
      <p:ext uri="{BB962C8B-B14F-4D97-AF65-F5344CB8AC3E}">
        <p14:creationId xmlns:p14="http://schemas.microsoft.com/office/powerpoint/2010/main" val="2272032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霍夫曼编码（双符号</a:t>
            </a:r>
            <a:r>
              <a:rPr lang="zh-CN" altLang="en-US" dirty="0"/>
              <a:t>）</a:t>
            </a:r>
          </a:p>
        </p:txBody>
      </p:sp>
      <p:sp>
        <p:nvSpPr>
          <p:cNvPr id="3" name="内容占位符 2"/>
          <p:cNvSpPr>
            <a:spLocks noGrp="1"/>
          </p:cNvSpPr>
          <p:nvPr>
            <p:ph idx="1"/>
          </p:nvPr>
        </p:nvSpPr>
        <p:spPr>
          <a:xfrm>
            <a:off x="677334" y="1429966"/>
            <a:ext cx="8596668" cy="5428034"/>
          </a:xfrm>
        </p:spPr>
        <p:txBody>
          <a:bodyPr>
            <a:normAutofit/>
          </a:bodyPr>
          <a:lstStyle/>
          <a:p>
            <a:r>
              <a:rPr lang="zh-CN" altLang="en-US" dirty="0" smtClean="0">
                <a:latin typeface="Adobe 黑体 Std R" panose="020B0400000000000000" pitchFamily="34" charset="-122"/>
                <a:ea typeface="Adobe 黑体 Std R" panose="020B0400000000000000" pitchFamily="34" charset="-122"/>
              </a:rPr>
              <a:t>同样选取间隔</a:t>
            </a:r>
            <a:r>
              <a:rPr lang="zh-CN" altLang="en-US" dirty="0">
                <a:latin typeface="Adobe 黑体 Std R" panose="020B0400000000000000" pitchFamily="34" charset="-122"/>
                <a:ea typeface="Adobe 黑体 Std R" panose="020B0400000000000000" pitchFamily="34" charset="-122"/>
              </a:rPr>
              <a:t>为</a:t>
            </a:r>
            <a:r>
              <a:rPr lang="en-US" altLang="zh-CN" dirty="0">
                <a:latin typeface="Adobe 黑体 Std R" panose="020B0400000000000000" pitchFamily="34" charset="-122"/>
                <a:ea typeface="Adobe 黑体 Std R" panose="020B0400000000000000" pitchFamily="34" charset="-122"/>
              </a:rPr>
              <a:t>20</a:t>
            </a:r>
            <a:r>
              <a:rPr lang="zh-CN" altLang="en-US" dirty="0">
                <a:latin typeface="Adobe 黑体 Std R" panose="020B0400000000000000" pitchFamily="34" charset="-122"/>
                <a:ea typeface="Adobe 黑体 Std R" panose="020B0400000000000000" pitchFamily="34" charset="-122"/>
              </a:rPr>
              <a:t>的</a:t>
            </a:r>
            <a:r>
              <a:rPr lang="zh-CN" altLang="en-US" dirty="0" smtClean="0">
                <a:latin typeface="Adobe 黑体 Std R" panose="020B0400000000000000" pitchFamily="34" charset="-122"/>
                <a:ea typeface="Adobe 黑体 Std R" panose="020B0400000000000000" pitchFamily="34" charset="-122"/>
              </a:rPr>
              <a:t>均匀量化</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平均编码长度</a:t>
            </a:r>
            <a:r>
              <a:rPr lang="en-US" altLang="zh-CN" dirty="0" smtClean="0">
                <a:latin typeface="Adobe 黑体 Std R" panose="020B0400000000000000" pitchFamily="34" charset="-122"/>
                <a:ea typeface="Adobe 黑体 Std R" panose="020B0400000000000000" pitchFamily="34" charset="-122"/>
              </a:rPr>
              <a:t>5.0587 bit</a:t>
            </a:r>
            <a:r>
              <a:rPr lang="zh-CN" altLang="en-US" dirty="0" smtClean="0">
                <a:latin typeface="Adobe 黑体 Std R" panose="020B0400000000000000" pitchFamily="34" charset="-122"/>
                <a:ea typeface="Adobe 黑体 Std R" panose="020B0400000000000000" pitchFamily="34" charset="-122"/>
              </a:rPr>
              <a:t>，信息熵为</a:t>
            </a:r>
            <a:r>
              <a:rPr lang="en-US" altLang="zh-CN" dirty="0" smtClean="0">
                <a:latin typeface="Adobe 黑体 Std R" panose="020B0400000000000000" pitchFamily="34" charset="-122"/>
                <a:ea typeface="Adobe 黑体 Std R" panose="020B0400000000000000" pitchFamily="34" charset="-122"/>
              </a:rPr>
              <a:t>5.0216 bit,</a:t>
            </a:r>
            <a:r>
              <a:rPr lang="zh-CN" altLang="en-US" dirty="0" smtClean="0">
                <a:latin typeface="Adobe 黑体 Std R" panose="020B0400000000000000" pitchFamily="34" charset="-122"/>
                <a:ea typeface="Adobe 黑体 Std R" panose="020B0400000000000000" pitchFamily="34" charset="-122"/>
              </a:rPr>
              <a:t>编码效率</a:t>
            </a:r>
            <a:r>
              <a:rPr lang="en-US" altLang="zh-CN" dirty="0" smtClean="0">
                <a:latin typeface="Adobe 黑体 Std R" panose="020B0400000000000000" pitchFamily="34" charset="-122"/>
                <a:ea typeface="Adobe 黑体 Std R" panose="020B0400000000000000" pitchFamily="34" charset="-122"/>
              </a:rPr>
              <a:t>99.27%</a:t>
            </a: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图像编码总长度</a:t>
            </a:r>
            <a:r>
              <a:rPr lang="en-US" altLang="zh-CN" dirty="0" smtClean="0">
                <a:latin typeface="Adobe 黑体 Std R" panose="020B0400000000000000" pitchFamily="34" charset="-122"/>
                <a:ea typeface="Adobe 黑体 Std R" panose="020B0400000000000000" pitchFamily="34" charset="-122"/>
              </a:rPr>
              <a:t>41442 bit</a:t>
            </a: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相比单符号的霍夫曼编码（</a:t>
            </a:r>
            <a:r>
              <a:rPr lang="en-US" altLang="zh-CN" dirty="0" smtClean="0">
                <a:latin typeface="Adobe 黑体 Std R" panose="020B0400000000000000" pitchFamily="34" charset="-122"/>
                <a:ea typeface="Adobe 黑体 Std R" panose="020B0400000000000000" pitchFamily="34" charset="-122"/>
              </a:rPr>
              <a:t>52710 bit</a:t>
            </a:r>
            <a:r>
              <a:rPr lang="zh-CN" altLang="en-US" dirty="0" smtClean="0">
                <a:latin typeface="Adobe 黑体 Std R" panose="020B0400000000000000" pitchFamily="34" charset="-122"/>
                <a:ea typeface="Adobe 黑体 Std R" panose="020B0400000000000000" pitchFamily="34" charset="-122"/>
              </a:rPr>
              <a:t>），编码总长度进一步缩短</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但是码表的长度有</a:t>
            </a:r>
            <a:r>
              <a:rPr lang="en-US" altLang="zh-CN" dirty="0" smtClean="0">
                <a:latin typeface="Adobe 黑体 Std R" panose="020B0400000000000000" pitchFamily="34" charset="-122"/>
                <a:ea typeface="Adobe 黑体 Std R" panose="020B0400000000000000" pitchFamily="34" charset="-122"/>
              </a:rPr>
              <a:t>1837 bit</a:t>
            </a: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原因：</a:t>
            </a:r>
            <a:r>
              <a:rPr lang="en-US" altLang="zh-CN" dirty="0" smtClean="0">
                <a:latin typeface="Adobe 黑体 Std R" panose="020B0400000000000000" pitchFamily="34" charset="-122"/>
                <a:ea typeface="Adobe 黑体 Std R" panose="020B0400000000000000" pitchFamily="34" charset="-122"/>
              </a:rPr>
              <a:t>1.</a:t>
            </a:r>
            <a:r>
              <a:rPr lang="zh-CN" altLang="en-US" dirty="0">
                <a:latin typeface="Adobe 黑体 Std R" panose="020B0400000000000000" pitchFamily="34" charset="-122"/>
                <a:ea typeface="Adobe 黑体 Std R" panose="020B0400000000000000" pitchFamily="34" charset="-122"/>
              </a:rPr>
              <a:t>两个</a:t>
            </a:r>
            <a:r>
              <a:rPr lang="zh-CN" altLang="en-US" dirty="0" smtClean="0">
                <a:latin typeface="Adobe 黑体 Std R" panose="020B0400000000000000" pitchFamily="34" charset="-122"/>
                <a:ea typeface="Adobe 黑体 Std R" panose="020B0400000000000000" pitchFamily="34" charset="-122"/>
              </a:rPr>
              <a:t>符号进行</a:t>
            </a:r>
            <a:r>
              <a:rPr lang="zh-CN" altLang="en-US" dirty="0">
                <a:latin typeface="Adobe 黑体 Std R" panose="020B0400000000000000" pitchFamily="34" charset="-122"/>
                <a:ea typeface="Adobe 黑体 Std R" panose="020B0400000000000000" pitchFamily="34" charset="-122"/>
              </a:rPr>
              <a:t>联合</a:t>
            </a:r>
            <a:r>
              <a:rPr lang="zh-CN" altLang="en-US" dirty="0" smtClean="0">
                <a:latin typeface="Adobe 黑体 Std R" panose="020B0400000000000000" pitchFamily="34" charset="-122"/>
                <a:ea typeface="Adobe 黑体 Std R" panose="020B0400000000000000" pitchFamily="34" charset="-122"/>
              </a:rPr>
              <a:t>编码的情况下总信息熵降低了</a:t>
            </a:r>
            <a:endParaRPr lang="en-US" altLang="zh-CN" dirty="0" smtClean="0">
              <a:latin typeface="Adobe 黑体 Std R" panose="020B0400000000000000" pitchFamily="34" charset="-122"/>
              <a:ea typeface="Adobe 黑体 Std R" panose="020B0400000000000000" pitchFamily="34" charset="-122"/>
            </a:endParaRPr>
          </a:p>
          <a:p>
            <a:pPr marL="0" indent="0">
              <a:buNone/>
            </a:pPr>
            <a:r>
              <a:rPr lang="en-US" altLang="zh-CN" dirty="0">
                <a:latin typeface="Adobe 黑体 Std R" panose="020B0400000000000000" pitchFamily="34" charset="-122"/>
                <a:ea typeface="Adobe 黑体 Std R" panose="020B0400000000000000" pitchFamily="34" charset="-122"/>
              </a:rPr>
              <a:t> </a:t>
            </a:r>
            <a:r>
              <a:rPr lang="en-US" altLang="zh-CN" dirty="0" smtClean="0">
                <a:latin typeface="Adobe 黑体 Std R" panose="020B0400000000000000" pitchFamily="34" charset="-122"/>
                <a:ea typeface="Adobe 黑体 Std R" panose="020B0400000000000000" pitchFamily="34" charset="-122"/>
              </a:rPr>
              <a:t>                  </a:t>
            </a:r>
            <a:r>
              <a:rPr lang="zh-CN" altLang="en-US" dirty="0" smtClean="0">
                <a:latin typeface="Adobe 黑体 Std R" panose="020B0400000000000000" pitchFamily="34" charset="-122"/>
                <a:ea typeface="Adobe 黑体 Std R" panose="020B0400000000000000" pitchFamily="34" charset="-122"/>
              </a:rPr>
              <a:t>两个符号联合编码扩展了信源。</a:t>
            </a:r>
            <a:endParaRPr lang="en-US" altLang="zh-CN" dirty="0" smtClean="0">
              <a:latin typeface="Adobe 黑体 Std R" panose="020B0400000000000000" pitchFamily="34" charset="-122"/>
              <a:ea typeface="Adobe 黑体 Std R" panose="020B0400000000000000" pitchFamily="34" charset="-122"/>
            </a:endParaRPr>
          </a:p>
          <a:p>
            <a:pPr marL="0" indent="0">
              <a:buNone/>
            </a:pPr>
            <a:r>
              <a:rPr lang="en-US" altLang="zh-CN" dirty="0" smtClean="0">
                <a:latin typeface="Adobe 黑体 Std R" panose="020B0400000000000000" pitchFamily="34" charset="-122"/>
                <a:ea typeface="Adobe 黑体 Std R" panose="020B0400000000000000" pitchFamily="34" charset="-122"/>
              </a:rPr>
              <a:t>               2.</a:t>
            </a:r>
            <a:r>
              <a:rPr lang="zh-CN" altLang="en-US" dirty="0" smtClean="0">
                <a:latin typeface="Adobe 黑体 Std R" panose="020B0400000000000000" pitchFamily="34" charset="-122"/>
                <a:ea typeface="Adobe 黑体 Std R" panose="020B0400000000000000" pitchFamily="34" charset="-122"/>
              </a:rPr>
              <a:t>编码效率也有小幅提高（次要）</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smtClean="0"/>
          </a:p>
          <a:p>
            <a:endParaRPr lang="en-US" altLang="zh-CN" dirty="0"/>
          </a:p>
          <a:p>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25</a:t>
            </a:fld>
            <a:endParaRPr lang="zh-CN" altLang="en-US"/>
          </a:p>
        </p:txBody>
      </p:sp>
    </p:spTree>
    <p:extLst>
      <p:ext uri="{BB962C8B-B14F-4D97-AF65-F5344CB8AC3E}">
        <p14:creationId xmlns:p14="http://schemas.microsoft.com/office/powerpoint/2010/main" val="1725994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单符号编码不理想的原因</a:t>
            </a:r>
            <a:endParaRPr lang="zh-CN" altLang="en-US" dirty="0"/>
          </a:p>
        </p:txBody>
      </p:sp>
      <p:sp>
        <p:nvSpPr>
          <p:cNvPr id="3" name="内容占位符 2"/>
          <p:cNvSpPr>
            <a:spLocks noGrp="1"/>
          </p:cNvSpPr>
          <p:nvPr>
            <p:ph idx="1"/>
          </p:nvPr>
        </p:nvSpPr>
        <p:spPr>
          <a:xfrm>
            <a:off x="589785" y="1557474"/>
            <a:ext cx="8596668" cy="4775232"/>
          </a:xfrm>
        </p:spPr>
        <p:txBody>
          <a:bodyPr>
            <a:normAutofit/>
          </a:bodyPr>
          <a:lstStyle/>
          <a:p>
            <a:r>
              <a:rPr lang="zh-CN" altLang="en-US" dirty="0" smtClean="0">
                <a:latin typeface="Adobe 黑体 Std R" panose="020B0400000000000000" pitchFamily="34" charset="-122"/>
                <a:ea typeface="Adobe 黑体 Std R" panose="020B0400000000000000" pitchFamily="34" charset="-122"/>
              </a:rPr>
              <a:t>问题在于我们将符号频率当作概率时默认符号间是独立的</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事实上图像的两个相邻像素之间不是独立的，因此我们没有充分利用图像像素之间相关性的信息</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两个相邻像素符号联合编码利用了一部分图像间的相关关系，因此所需的信息就相比单符号编码要少很多</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同时单符号编码时信源符号的维数较小，编码效率不够高，两个相邻像素符号联合编码合并了信源符号，编码效率会有一定的提升。</a:t>
            </a:r>
            <a:endParaRPr lang="en-US" altLang="zh-CN" dirty="0" smtClean="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smtClean="0">
                <a:latin typeface="Adobe 黑体 Std R" panose="020B0400000000000000" pitchFamily="34" charset="-122"/>
                <a:ea typeface="Adobe 黑体 Std R" panose="020B0400000000000000" pitchFamily="34" charset="-122"/>
              </a:rPr>
              <a:t>但是信源扩展的阶次越高，系统的延时越长，存储量越大，码表也越长。</a:t>
            </a:r>
            <a:endParaRPr lang="zh-CN" altLang="en-US" dirty="0">
              <a:latin typeface="Adobe 黑体 Std R" panose="020B0400000000000000" pitchFamily="34" charset="-122"/>
              <a:ea typeface="Adobe 黑体 Std R" panose="020B0400000000000000" pitchFamily="34" charset="-122"/>
            </a:endParaRP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26</a:t>
            </a:fld>
            <a:endParaRPr lang="zh-CN" altLang="en-US"/>
          </a:p>
        </p:txBody>
      </p:sp>
    </p:spTree>
    <p:extLst>
      <p:ext uri="{BB962C8B-B14F-4D97-AF65-F5344CB8AC3E}">
        <p14:creationId xmlns:p14="http://schemas.microsoft.com/office/powerpoint/2010/main" val="838200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去除符号间相关</a:t>
            </a:r>
            <a:endParaRPr lang="zh-CN" altLang="en-US" dirty="0"/>
          </a:p>
        </p:txBody>
      </p:sp>
      <p:sp>
        <p:nvSpPr>
          <p:cNvPr id="3" name="内容占位符 2"/>
          <p:cNvSpPr>
            <a:spLocks noGrp="1"/>
          </p:cNvSpPr>
          <p:nvPr>
            <p:ph idx="1"/>
          </p:nvPr>
        </p:nvSpPr>
        <p:spPr/>
        <p:txBody>
          <a:bodyPr/>
          <a:lstStyle/>
          <a:p>
            <a:r>
              <a:rPr lang="zh-CN" altLang="en-US" dirty="0" smtClean="0">
                <a:latin typeface="Adobe 黑体 Std R" panose="020B0400000000000000" pitchFamily="34" charset="-122"/>
                <a:ea typeface="Adobe 黑体 Std R" panose="020B0400000000000000" pitchFamily="34" charset="-122"/>
              </a:rPr>
              <a:t>可以通过线性变换的方式去除符号之间的相关</a:t>
            </a:r>
            <a:endParaRPr lang="zh-CN" altLang="en-US" dirty="0">
              <a:latin typeface="Adobe 黑体 Std R" panose="020B0400000000000000" pitchFamily="34" charset="-122"/>
              <a:ea typeface="Adobe 黑体 Std R" panose="020B0400000000000000" pitchFamily="34" charset="-122"/>
            </a:endParaRP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27</a:t>
            </a:fld>
            <a:endParaRPr lang="zh-CN" altLang="en-US"/>
          </a:p>
        </p:txBody>
      </p:sp>
    </p:spTree>
    <p:extLst>
      <p:ext uri="{BB962C8B-B14F-4D97-AF65-F5344CB8AC3E}">
        <p14:creationId xmlns:p14="http://schemas.microsoft.com/office/powerpoint/2010/main" val="1011015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霍夫曼</a:t>
            </a:r>
            <a:r>
              <a:rPr lang="zh-CN" altLang="en-US" dirty="0" smtClean="0"/>
              <a:t>编码的评价</a:t>
            </a:r>
            <a:endParaRPr lang="zh-CN" altLang="en-US" dirty="0"/>
          </a:p>
        </p:txBody>
      </p:sp>
      <p:sp>
        <p:nvSpPr>
          <p:cNvPr id="3" name="内容占位符 2"/>
          <p:cNvSpPr>
            <a:spLocks noGrp="1"/>
          </p:cNvSpPr>
          <p:nvPr>
            <p:ph idx="1"/>
          </p:nvPr>
        </p:nvSpPr>
        <p:spPr/>
        <p:txBody>
          <a:bodyPr/>
          <a:lstStyle/>
          <a:p>
            <a:r>
              <a:rPr lang="zh-CN" altLang="en-US" dirty="0" smtClean="0"/>
              <a:t>熵编码，平均码长最短、最佳码。</a:t>
            </a:r>
            <a:endParaRPr lang="en-US" altLang="zh-CN" dirty="0" smtClean="0"/>
          </a:p>
          <a:p>
            <a:endParaRPr lang="en-US" altLang="zh-CN" dirty="0"/>
          </a:p>
          <a:p>
            <a:r>
              <a:rPr lang="zh-CN" altLang="en-US" dirty="0" smtClean="0"/>
              <a:t>异前缀码、即时码，方便解码</a:t>
            </a:r>
            <a:endParaRPr lang="en-US" altLang="zh-CN" dirty="0" smtClean="0"/>
          </a:p>
          <a:p>
            <a:endParaRPr lang="en-US" altLang="zh-CN" dirty="0"/>
          </a:p>
          <a:p>
            <a:r>
              <a:rPr lang="zh-CN" altLang="en-US" dirty="0" smtClean="0"/>
              <a:t>实现简单</a:t>
            </a:r>
            <a:endParaRPr lang="en-US" altLang="zh-CN" dirty="0" smtClean="0"/>
          </a:p>
          <a:p>
            <a:endParaRPr lang="en-US" altLang="zh-CN" dirty="0"/>
          </a:p>
          <a:p>
            <a:r>
              <a:rPr lang="zh-CN" altLang="en-US" dirty="0" smtClean="0"/>
              <a:t>容易扩展：逃逸码、多元霍夫曼编码</a:t>
            </a:r>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28</a:t>
            </a:fld>
            <a:endParaRPr lang="zh-CN" altLang="en-US"/>
          </a:p>
        </p:txBody>
      </p:sp>
    </p:spTree>
    <p:extLst>
      <p:ext uri="{BB962C8B-B14F-4D97-AF65-F5344CB8AC3E}">
        <p14:creationId xmlns:p14="http://schemas.microsoft.com/office/powerpoint/2010/main" val="2740579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fontScale="90000"/>
          </a:bodyPr>
          <a:lstStyle/>
          <a:p>
            <a:pPr algn="ctr"/>
            <a:r>
              <a:rPr lang="zh-CN" altLang="en-US" sz="6600" dirty="0"/>
              <a:t>三、信源和信道编码联合调试</a:t>
            </a:r>
          </a:p>
        </p:txBody>
      </p:sp>
      <p:sp>
        <p:nvSpPr>
          <p:cNvPr id="9" name="文本占位符 8"/>
          <p:cNvSpPr>
            <a:spLocks noGrp="1"/>
          </p:cNvSpPr>
          <p:nvPr>
            <p:ph type="body" idx="1"/>
          </p:nvPr>
        </p:nvSpPr>
        <p:spPr>
          <a:xfrm>
            <a:off x="677335" y="4307992"/>
            <a:ext cx="8596668" cy="860400"/>
          </a:xfrm>
        </p:spPr>
        <p:txBody>
          <a:bodyPr/>
          <a:lstStyle/>
          <a:p>
            <a:endParaRPr lang="zh-CN" altLang="en-US"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29</a:t>
            </a:fld>
            <a:endParaRPr lang="zh-CN" altLang="en-US"/>
          </a:p>
        </p:txBody>
      </p:sp>
    </p:spTree>
    <p:extLst>
      <p:ext uri="{BB962C8B-B14F-4D97-AF65-F5344CB8AC3E}">
        <p14:creationId xmlns:p14="http://schemas.microsoft.com/office/powerpoint/2010/main" val="367616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a:bodyPr>
          <a:lstStyle/>
          <a:p>
            <a:pPr algn="ctr"/>
            <a:r>
              <a:rPr lang="zh-CN" altLang="en-US" sz="6600" dirty="0"/>
              <a:t>一、量化</a:t>
            </a:r>
          </a:p>
        </p:txBody>
      </p:sp>
      <p:sp>
        <p:nvSpPr>
          <p:cNvPr id="9" name="文本占位符 8"/>
          <p:cNvSpPr>
            <a:spLocks noGrp="1"/>
          </p:cNvSpPr>
          <p:nvPr>
            <p:ph type="body" idx="1"/>
          </p:nvPr>
        </p:nvSpPr>
        <p:spPr>
          <a:xfrm>
            <a:off x="677335" y="4307992"/>
            <a:ext cx="8596668" cy="860400"/>
          </a:xfrm>
        </p:spPr>
        <p:txBody>
          <a:bodyPr/>
          <a:lstStyle/>
          <a:p>
            <a:r>
              <a:rPr lang="zh-CN" altLang="en-US" dirty="0"/>
              <a:t>量化主要包括了“均匀量化器”、“</a:t>
            </a:r>
            <a:r>
              <a:rPr lang="en-US" altLang="zh-CN" dirty="0"/>
              <a:t>JPEG/H.261</a:t>
            </a:r>
            <a:r>
              <a:rPr lang="zh-CN" altLang="en-US" dirty="0"/>
              <a:t>量化器”和“非均匀量化器”三个部分的练习。</a:t>
            </a:r>
          </a:p>
        </p:txBody>
      </p:sp>
      <p:sp>
        <p:nvSpPr>
          <p:cNvPr id="10" name="灯片编号占位符 9"/>
          <p:cNvSpPr>
            <a:spLocks noGrp="1"/>
          </p:cNvSpPr>
          <p:nvPr>
            <p:ph type="sldNum" sz="quarter" idx="12"/>
          </p:nvPr>
        </p:nvSpPr>
        <p:spPr/>
        <p:txBody>
          <a:bodyPr/>
          <a:lstStyle/>
          <a:p>
            <a:fld id="{AFD96F87-9EEA-4173-B560-4ADE20BAA8CF}" type="slidenum">
              <a:rPr lang="zh-CN" altLang="en-US" smtClean="0"/>
              <a:t>3</a:t>
            </a:fld>
            <a:endParaRPr lang="zh-CN" altLang="en-US"/>
          </a:p>
        </p:txBody>
      </p:sp>
    </p:spTree>
    <p:extLst>
      <p:ext uri="{BB962C8B-B14F-4D97-AF65-F5344CB8AC3E}">
        <p14:creationId xmlns:p14="http://schemas.microsoft.com/office/powerpoint/2010/main" val="3183559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a:t>
            </a:r>
            <a:r>
              <a:rPr lang="zh-CN" altLang="en-US" dirty="0"/>
              <a:t>信道模拟测试</a:t>
            </a:r>
          </a:p>
        </p:txBody>
      </p:sp>
      <p:sp>
        <p:nvSpPr>
          <p:cNvPr id="5" name="内容占位符 4"/>
          <p:cNvSpPr>
            <a:spLocks noGrp="1"/>
          </p:cNvSpPr>
          <p:nvPr>
            <p:ph idx="1"/>
          </p:nvPr>
        </p:nvSpPr>
        <p:spPr>
          <a:xfrm>
            <a:off x="677334" y="1444171"/>
            <a:ext cx="8596668" cy="4597191"/>
          </a:xfrm>
        </p:spPr>
        <p:txBody>
          <a:bodyPr>
            <a:normAutofit/>
          </a:bodyPr>
          <a:lstStyle/>
          <a:p>
            <a:pPr marL="0" indent="0">
              <a:buNone/>
            </a:pPr>
            <a:r>
              <a:rPr lang="zh-CN" altLang="en-US" sz="2000" dirty="0"/>
              <a:t>比较单符号与双符号的编解码性能（均匀量化，无条带）：</a:t>
            </a:r>
            <a:endParaRPr lang="en-US" altLang="zh-CN" sz="2000" dirty="0"/>
          </a:p>
          <a:p>
            <a:pPr marL="0" indent="0">
              <a:buNone/>
            </a:pPr>
            <a:r>
              <a:rPr lang="zh-CN" altLang="en-US" sz="2000" dirty="0"/>
              <a:t>噪声很小时，双符号编码的性能明显优于单符号编码</a:t>
            </a:r>
            <a:endParaRPr lang="en-US" altLang="zh-CN" sz="20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30</a:t>
            </a:fld>
            <a:endParaRPr lang="zh-CN" altLang="en-US"/>
          </a:p>
        </p:txBody>
      </p:sp>
      <p:pic>
        <p:nvPicPr>
          <p:cNvPr id="7" name="图片 6">
            <a:extLst>
              <a:ext uri="{FF2B5EF4-FFF2-40B4-BE49-F238E27FC236}">
                <a16:creationId xmlns:a16="http://schemas.microsoft.com/office/drawing/2014/main" id="{7E2BC43B-042E-477A-B205-7CB2E4579E3C}"/>
              </a:ext>
            </a:extLst>
          </p:cNvPr>
          <p:cNvPicPr>
            <a:picLocks noChangeAspect="1"/>
          </p:cNvPicPr>
          <p:nvPr/>
        </p:nvPicPr>
        <p:blipFill>
          <a:blip r:embed="rId2"/>
          <a:stretch>
            <a:fillRect/>
          </a:stretch>
        </p:blipFill>
        <p:spPr>
          <a:xfrm>
            <a:off x="808810" y="2463806"/>
            <a:ext cx="7638503" cy="3704766"/>
          </a:xfrm>
          <a:prstGeom prst="rect">
            <a:avLst/>
          </a:prstGeom>
        </p:spPr>
      </p:pic>
    </p:spTree>
    <p:extLst>
      <p:ext uri="{BB962C8B-B14F-4D97-AF65-F5344CB8AC3E}">
        <p14:creationId xmlns:p14="http://schemas.microsoft.com/office/powerpoint/2010/main" val="4033480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CD600-2EDC-4F22-A888-54533FBDC88E}"/>
              </a:ext>
            </a:extLst>
          </p:cNvPr>
          <p:cNvSpPr>
            <a:spLocks noGrp="1"/>
          </p:cNvSpPr>
          <p:nvPr>
            <p:ph type="title"/>
          </p:nvPr>
        </p:nvSpPr>
        <p:spPr/>
        <p:txBody>
          <a:bodyPr/>
          <a:lstStyle/>
          <a:p>
            <a:r>
              <a:rPr lang="zh-CN" altLang="en-US" dirty="0"/>
              <a:t>单符号与双符号编码性能比较</a:t>
            </a:r>
          </a:p>
        </p:txBody>
      </p:sp>
      <p:sp>
        <p:nvSpPr>
          <p:cNvPr id="3" name="内容占位符 2">
            <a:extLst>
              <a:ext uri="{FF2B5EF4-FFF2-40B4-BE49-F238E27FC236}">
                <a16:creationId xmlns:a16="http://schemas.microsoft.com/office/drawing/2014/main" id="{B32EDBDF-4B72-4F28-9471-6C6305817B4D}"/>
              </a:ext>
            </a:extLst>
          </p:cNvPr>
          <p:cNvSpPr>
            <a:spLocks noGrp="1"/>
          </p:cNvSpPr>
          <p:nvPr>
            <p:ph idx="1"/>
          </p:nvPr>
        </p:nvSpPr>
        <p:spPr>
          <a:xfrm>
            <a:off x="481390" y="1376817"/>
            <a:ext cx="8596668" cy="3880773"/>
          </a:xfrm>
        </p:spPr>
        <p:txBody>
          <a:bodyPr>
            <a:normAutofit/>
          </a:bodyPr>
          <a:lstStyle/>
          <a:p>
            <a:r>
              <a:rPr lang="zh-CN" altLang="en-US" sz="2400" dirty="0"/>
              <a:t>加噪声之后，高</a:t>
            </a:r>
            <a:r>
              <a:rPr lang="en-US" altLang="zh-CN" sz="2400" dirty="0"/>
              <a:t>bitrate</a:t>
            </a:r>
            <a:r>
              <a:rPr lang="zh-CN" altLang="en-US" sz="2400" dirty="0"/>
              <a:t>的情况下，单符号编码的性能会优于双符号编码：</a:t>
            </a:r>
          </a:p>
        </p:txBody>
      </p:sp>
      <p:sp>
        <p:nvSpPr>
          <p:cNvPr id="4" name="灯片编号占位符 3">
            <a:extLst>
              <a:ext uri="{FF2B5EF4-FFF2-40B4-BE49-F238E27FC236}">
                <a16:creationId xmlns:a16="http://schemas.microsoft.com/office/drawing/2014/main" id="{47B9D862-FCA9-4FCA-82F7-44FAB54523E2}"/>
              </a:ext>
            </a:extLst>
          </p:cNvPr>
          <p:cNvSpPr>
            <a:spLocks noGrp="1"/>
          </p:cNvSpPr>
          <p:nvPr>
            <p:ph type="sldNum" sz="quarter" idx="12"/>
          </p:nvPr>
        </p:nvSpPr>
        <p:spPr/>
        <p:txBody>
          <a:bodyPr/>
          <a:lstStyle/>
          <a:p>
            <a:fld id="{AFD96F87-9EEA-4173-B560-4ADE20BAA8CF}" type="slidenum">
              <a:rPr lang="zh-CN" altLang="en-US" smtClean="0"/>
              <a:t>31</a:t>
            </a:fld>
            <a:endParaRPr lang="zh-CN" altLang="en-US"/>
          </a:p>
        </p:txBody>
      </p:sp>
      <p:pic>
        <p:nvPicPr>
          <p:cNvPr id="5" name="图片 4">
            <a:extLst>
              <a:ext uri="{FF2B5EF4-FFF2-40B4-BE49-F238E27FC236}">
                <a16:creationId xmlns:a16="http://schemas.microsoft.com/office/drawing/2014/main" id="{6F49EEFC-3F48-4D68-B9FF-7936A572B2D9}"/>
              </a:ext>
            </a:extLst>
          </p:cNvPr>
          <p:cNvPicPr>
            <a:picLocks noChangeAspect="1"/>
          </p:cNvPicPr>
          <p:nvPr/>
        </p:nvPicPr>
        <p:blipFill>
          <a:blip r:embed="rId2"/>
          <a:stretch>
            <a:fillRect/>
          </a:stretch>
        </p:blipFill>
        <p:spPr>
          <a:xfrm>
            <a:off x="196588" y="2426486"/>
            <a:ext cx="5524540" cy="2971822"/>
          </a:xfrm>
          <a:prstGeom prst="rect">
            <a:avLst/>
          </a:prstGeom>
        </p:spPr>
      </p:pic>
      <p:pic>
        <p:nvPicPr>
          <p:cNvPr id="6" name="图片 5">
            <a:extLst>
              <a:ext uri="{FF2B5EF4-FFF2-40B4-BE49-F238E27FC236}">
                <a16:creationId xmlns:a16="http://schemas.microsoft.com/office/drawing/2014/main" id="{2B5468A5-CC58-4649-80B2-AD2F62DD36A7}"/>
              </a:ext>
            </a:extLst>
          </p:cNvPr>
          <p:cNvPicPr>
            <a:picLocks noChangeAspect="1"/>
          </p:cNvPicPr>
          <p:nvPr/>
        </p:nvPicPr>
        <p:blipFill rotWithShape="1">
          <a:blip r:embed="rId3"/>
          <a:srcRect r="16591"/>
          <a:stretch/>
        </p:blipFill>
        <p:spPr>
          <a:xfrm>
            <a:off x="5829985" y="2612147"/>
            <a:ext cx="4743650" cy="2786161"/>
          </a:xfrm>
          <a:prstGeom prst="rect">
            <a:avLst/>
          </a:prstGeom>
        </p:spPr>
      </p:pic>
    </p:spTree>
    <p:extLst>
      <p:ext uri="{BB962C8B-B14F-4D97-AF65-F5344CB8AC3E}">
        <p14:creationId xmlns:p14="http://schemas.microsoft.com/office/powerpoint/2010/main" val="3872766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FC6EE-DD8B-452A-B8BF-2B5000FC8888}"/>
              </a:ext>
            </a:extLst>
          </p:cNvPr>
          <p:cNvSpPr>
            <a:spLocks noGrp="1"/>
          </p:cNvSpPr>
          <p:nvPr>
            <p:ph type="title"/>
          </p:nvPr>
        </p:nvSpPr>
        <p:spPr/>
        <p:txBody>
          <a:bodyPr/>
          <a:lstStyle/>
          <a:p>
            <a:r>
              <a:rPr lang="zh-CN" altLang="en-US" dirty="0"/>
              <a:t>不同条带的编码性能比较</a:t>
            </a:r>
          </a:p>
        </p:txBody>
      </p:sp>
      <p:sp>
        <p:nvSpPr>
          <p:cNvPr id="3" name="内容占位符 2">
            <a:extLst>
              <a:ext uri="{FF2B5EF4-FFF2-40B4-BE49-F238E27FC236}">
                <a16:creationId xmlns:a16="http://schemas.microsoft.com/office/drawing/2014/main" id="{AD72793C-0109-448B-8273-77055B38432A}"/>
              </a:ext>
            </a:extLst>
          </p:cNvPr>
          <p:cNvSpPr>
            <a:spLocks noGrp="1"/>
          </p:cNvSpPr>
          <p:nvPr>
            <p:ph idx="1"/>
          </p:nvPr>
        </p:nvSpPr>
        <p:spPr/>
        <p:txBody>
          <a:bodyPr>
            <a:normAutofit/>
          </a:bodyPr>
          <a:lstStyle/>
          <a:p>
            <a:r>
              <a:rPr lang="zh-CN" altLang="en-US" sz="2000" dirty="0"/>
              <a:t>由于采用变长编码，如果在信道传输过程中某一处发生错误，可能会导致在信源解码时，发生错误位置之后出现一大串的连续错误，导致</a:t>
            </a:r>
            <a:r>
              <a:rPr lang="en-US" altLang="zh-CN" sz="2000" dirty="0" err="1"/>
              <a:t>psnr</a:t>
            </a:r>
            <a:r>
              <a:rPr lang="zh-CN" altLang="en-US" sz="2000" dirty="0"/>
              <a:t>下降。因此需要引入条带。</a:t>
            </a:r>
            <a:endParaRPr lang="en-US" altLang="zh-CN" sz="2000" dirty="0"/>
          </a:p>
          <a:p>
            <a:r>
              <a:rPr lang="zh-CN" altLang="en-US" sz="2000" dirty="0"/>
              <a:t>采用基于条带的编解码过程后，编码时会给每个条带加上一个前缀，解码时根据前缀划分条带，即使条带中某处出错，解码错误也只会发生在这个条带中，而不会影响其他的条带。</a:t>
            </a:r>
            <a:endParaRPr lang="en-US" altLang="zh-CN" sz="2000" dirty="0"/>
          </a:p>
          <a:p>
            <a:r>
              <a:rPr lang="zh-CN" altLang="en-US" sz="2000" dirty="0"/>
              <a:t>条带的引入使得在只增长一点点比特数的情况下，重建图像质量得到很大的提高。</a:t>
            </a:r>
            <a:endParaRPr lang="en-US" altLang="zh-CN" sz="2000" dirty="0"/>
          </a:p>
        </p:txBody>
      </p:sp>
      <p:sp>
        <p:nvSpPr>
          <p:cNvPr id="4" name="灯片编号占位符 3">
            <a:extLst>
              <a:ext uri="{FF2B5EF4-FFF2-40B4-BE49-F238E27FC236}">
                <a16:creationId xmlns:a16="http://schemas.microsoft.com/office/drawing/2014/main" id="{10FEDBBF-9B48-423A-9878-366289A9C5F3}"/>
              </a:ext>
            </a:extLst>
          </p:cNvPr>
          <p:cNvSpPr>
            <a:spLocks noGrp="1"/>
          </p:cNvSpPr>
          <p:nvPr>
            <p:ph type="sldNum" sz="quarter" idx="12"/>
          </p:nvPr>
        </p:nvSpPr>
        <p:spPr/>
        <p:txBody>
          <a:bodyPr/>
          <a:lstStyle/>
          <a:p>
            <a:fld id="{AFD96F87-9EEA-4173-B560-4ADE20BAA8CF}" type="slidenum">
              <a:rPr lang="zh-CN" altLang="en-US" smtClean="0"/>
              <a:t>32</a:t>
            </a:fld>
            <a:endParaRPr lang="zh-CN" altLang="en-US"/>
          </a:p>
        </p:txBody>
      </p:sp>
    </p:spTree>
    <p:extLst>
      <p:ext uri="{BB962C8B-B14F-4D97-AF65-F5344CB8AC3E}">
        <p14:creationId xmlns:p14="http://schemas.microsoft.com/office/powerpoint/2010/main" val="16557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AD34C-4B9E-4DD7-99AC-7253EC33E705}"/>
              </a:ext>
            </a:extLst>
          </p:cNvPr>
          <p:cNvSpPr>
            <a:spLocks noGrp="1"/>
          </p:cNvSpPr>
          <p:nvPr>
            <p:ph type="title"/>
          </p:nvPr>
        </p:nvSpPr>
        <p:spPr/>
        <p:txBody>
          <a:bodyPr/>
          <a:lstStyle/>
          <a:p>
            <a:r>
              <a:rPr lang="zh-CN" altLang="en-US" dirty="0"/>
              <a:t>不同条带的编码性能比较</a:t>
            </a:r>
          </a:p>
        </p:txBody>
      </p:sp>
      <p:sp>
        <p:nvSpPr>
          <p:cNvPr id="3" name="内容占位符 2">
            <a:extLst>
              <a:ext uri="{FF2B5EF4-FFF2-40B4-BE49-F238E27FC236}">
                <a16:creationId xmlns:a16="http://schemas.microsoft.com/office/drawing/2014/main" id="{2B3FAE1A-B7D6-41DD-8A4A-6E2C02302268}"/>
              </a:ext>
            </a:extLst>
          </p:cNvPr>
          <p:cNvSpPr>
            <a:spLocks noGrp="1"/>
          </p:cNvSpPr>
          <p:nvPr>
            <p:ph idx="1"/>
          </p:nvPr>
        </p:nvSpPr>
        <p:spPr>
          <a:xfrm>
            <a:off x="677334" y="1645332"/>
            <a:ext cx="8596668" cy="3880773"/>
          </a:xfrm>
        </p:spPr>
        <p:txBody>
          <a:bodyPr/>
          <a:lstStyle/>
          <a:p>
            <a:r>
              <a:rPr lang="zh-CN" altLang="en-US" sz="2000" dirty="0"/>
              <a:t>取步长为</a:t>
            </a:r>
            <a:r>
              <a:rPr lang="en-US" altLang="zh-CN" sz="2000" dirty="0"/>
              <a:t>16</a:t>
            </a:r>
            <a:r>
              <a:rPr lang="zh-CN" altLang="en-US" sz="2000" dirty="0"/>
              <a:t>的均匀量化，单符号编码，比较不同条带高度下的</a:t>
            </a:r>
            <a:r>
              <a:rPr lang="en-US" altLang="zh-CN" sz="2000" dirty="0"/>
              <a:t>bitrate</a:t>
            </a:r>
            <a:r>
              <a:rPr lang="zh-CN" altLang="en-US" sz="2000" dirty="0"/>
              <a:t>和</a:t>
            </a:r>
            <a:r>
              <a:rPr lang="en-US" altLang="zh-CN" sz="2000" dirty="0" err="1"/>
              <a:t>psnr</a:t>
            </a:r>
            <a:r>
              <a:rPr lang="zh-CN" altLang="en-US" sz="2000" dirty="0"/>
              <a:t>：</a:t>
            </a:r>
            <a:endParaRPr lang="en-US" altLang="zh-CN" sz="2000" dirty="0"/>
          </a:p>
          <a:p>
            <a:pPr marL="0" indent="0">
              <a:buNone/>
            </a:pPr>
            <a:endParaRPr lang="zh-CN" altLang="en-US" dirty="0"/>
          </a:p>
        </p:txBody>
      </p:sp>
      <p:sp>
        <p:nvSpPr>
          <p:cNvPr id="4" name="灯片编号占位符 3">
            <a:extLst>
              <a:ext uri="{FF2B5EF4-FFF2-40B4-BE49-F238E27FC236}">
                <a16:creationId xmlns:a16="http://schemas.microsoft.com/office/drawing/2014/main" id="{F85893B2-8572-47B7-9E28-B5C931D989FE}"/>
              </a:ext>
            </a:extLst>
          </p:cNvPr>
          <p:cNvSpPr>
            <a:spLocks noGrp="1"/>
          </p:cNvSpPr>
          <p:nvPr>
            <p:ph type="sldNum" sz="quarter" idx="12"/>
          </p:nvPr>
        </p:nvSpPr>
        <p:spPr/>
        <p:txBody>
          <a:bodyPr/>
          <a:lstStyle/>
          <a:p>
            <a:fld id="{AFD96F87-9EEA-4173-B560-4ADE20BAA8CF}" type="slidenum">
              <a:rPr lang="zh-CN" altLang="en-US" smtClean="0"/>
              <a:t>33</a:t>
            </a:fld>
            <a:endParaRPr lang="zh-CN" altLang="en-US"/>
          </a:p>
        </p:txBody>
      </p:sp>
      <p:graphicFrame>
        <p:nvGraphicFramePr>
          <p:cNvPr id="6" name="表格 6">
            <a:extLst>
              <a:ext uri="{FF2B5EF4-FFF2-40B4-BE49-F238E27FC236}">
                <a16:creationId xmlns:a16="http://schemas.microsoft.com/office/drawing/2014/main" id="{60335595-18B0-4E68-B407-A4DB7CBFD6D6}"/>
              </a:ext>
            </a:extLst>
          </p:cNvPr>
          <p:cNvGraphicFramePr>
            <a:graphicFrameLocks noGrp="1"/>
          </p:cNvGraphicFramePr>
          <p:nvPr>
            <p:extLst>
              <p:ext uri="{D42A27DB-BD31-4B8C-83A1-F6EECF244321}">
                <p14:modId xmlns:p14="http://schemas.microsoft.com/office/powerpoint/2010/main" val="2070031584"/>
              </p:ext>
            </p:extLst>
          </p:nvPr>
        </p:nvGraphicFramePr>
        <p:xfrm>
          <a:off x="1973942" y="2234612"/>
          <a:ext cx="6999516" cy="731520"/>
        </p:xfrm>
        <a:graphic>
          <a:graphicData uri="http://schemas.openxmlformats.org/drawingml/2006/table">
            <a:tbl>
              <a:tblPr firstRow="1" bandRow="1">
                <a:tableStyleId>{5C22544A-7EE6-4342-B048-85BDC9FD1C3A}</a:tableStyleId>
              </a:tblPr>
              <a:tblGrid>
                <a:gridCol w="1749879">
                  <a:extLst>
                    <a:ext uri="{9D8B030D-6E8A-4147-A177-3AD203B41FA5}">
                      <a16:colId xmlns:a16="http://schemas.microsoft.com/office/drawing/2014/main" val="299850062"/>
                    </a:ext>
                  </a:extLst>
                </a:gridCol>
                <a:gridCol w="1749879">
                  <a:extLst>
                    <a:ext uri="{9D8B030D-6E8A-4147-A177-3AD203B41FA5}">
                      <a16:colId xmlns:a16="http://schemas.microsoft.com/office/drawing/2014/main" val="54647459"/>
                    </a:ext>
                  </a:extLst>
                </a:gridCol>
                <a:gridCol w="1749879">
                  <a:extLst>
                    <a:ext uri="{9D8B030D-6E8A-4147-A177-3AD203B41FA5}">
                      <a16:colId xmlns:a16="http://schemas.microsoft.com/office/drawing/2014/main" val="4152542981"/>
                    </a:ext>
                  </a:extLst>
                </a:gridCol>
                <a:gridCol w="1749879">
                  <a:extLst>
                    <a:ext uri="{9D8B030D-6E8A-4147-A177-3AD203B41FA5}">
                      <a16:colId xmlns:a16="http://schemas.microsoft.com/office/drawing/2014/main" val="2345308054"/>
                    </a:ext>
                  </a:extLst>
                </a:gridCol>
              </a:tblGrid>
              <a:tr h="326105">
                <a:tc>
                  <a:txBody>
                    <a:bodyPr/>
                    <a:lstStyle/>
                    <a:p>
                      <a:r>
                        <a:rPr lang="zh-CN" altLang="en-US" dirty="0"/>
                        <a:t>条带高度</a:t>
                      </a:r>
                    </a:p>
                  </a:txBody>
                  <a:tcPr/>
                </a:tc>
                <a:tc>
                  <a:txBody>
                    <a:bodyPr/>
                    <a:lstStyle/>
                    <a:p>
                      <a:r>
                        <a:rPr lang="zh-CN" altLang="en-US" dirty="0"/>
                        <a:t>无条带</a:t>
                      </a:r>
                    </a:p>
                  </a:txBody>
                  <a:tcPr/>
                </a:tc>
                <a:tc>
                  <a:txBody>
                    <a:bodyPr/>
                    <a:lstStyle/>
                    <a:p>
                      <a:r>
                        <a:rPr lang="en-US" altLang="zh-CN" dirty="0"/>
                        <a:t>8</a:t>
                      </a:r>
                      <a:endParaRPr lang="zh-CN" altLang="en-US" dirty="0"/>
                    </a:p>
                  </a:txBody>
                  <a:tcPr/>
                </a:tc>
                <a:tc>
                  <a:txBody>
                    <a:bodyPr/>
                    <a:lstStyle/>
                    <a:p>
                      <a:r>
                        <a:rPr lang="en-US" altLang="zh-CN" dirty="0"/>
                        <a:t>32</a:t>
                      </a:r>
                      <a:endParaRPr lang="zh-CN" altLang="en-US" dirty="0"/>
                    </a:p>
                  </a:txBody>
                  <a:tcPr/>
                </a:tc>
                <a:extLst>
                  <a:ext uri="{0D108BD9-81ED-4DB2-BD59-A6C34878D82A}">
                    <a16:rowId xmlns:a16="http://schemas.microsoft.com/office/drawing/2014/main" val="1229146383"/>
                  </a:ext>
                </a:extLst>
              </a:tr>
              <a:tr h="330635">
                <a:tc>
                  <a:txBody>
                    <a:bodyPr/>
                    <a:lstStyle/>
                    <a:p>
                      <a:r>
                        <a:rPr lang="en-US" altLang="zh-CN" dirty="0"/>
                        <a:t>bitrate</a:t>
                      </a:r>
                      <a:endParaRPr lang="zh-CN" altLang="en-US" dirty="0"/>
                    </a:p>
                  </a:txBody>
                  <a:tcPr/>
                </a:tc>
                <a:tc>
                  <a:txBody>
                    <a:bodyPr/>
                    <a:lstStyle/>
                    <a:p>
                      <a:pPr algn="l" fontAlgn="b"/>
                      <a:r>
                        <a:rPr lang="en-US" altLang="zh-CN" sz="1800" b="0" i="0" u="none" strike="noStrike" dirty="0">
                          <a:solidFill>
                            <a:srgbClr val="000000"/>
                          </a:solidFill>
                          <a:effectLst/>
                          <a:latin typeface="等线" panose="02010600030101010101" pitchFamily="2" charset="-122"/>
                          <a:ea typeface="等线" panose="02010600030101010101" pitchFamily="2" charset="-122"/>
                        </a:rPr>
                        <a:t>58103</a:t>
                      </a:r>
                    </a:p>
                  </a:txBody>
                  <a:tcPr marL="4763" marR="4763" marT="4763" marB="0" anchor="b"/>
                </a:tc>
                <a:tc>
                  <a:txBody>
                    <a:bodyPr/>
                    <a:lstStyle/>
                    <a:p>
                      <a:pPr algn="l" fontAlgn="b"/>
                      <a:r>
                        <a:rPr lang="en-US" altLang="zh-CN" sz="1800" b="0" i="0" u="none" strike="noStrike" dirty="0">
                          <a:solidFill>
                            <a:srgbClr val="000000"/>
                          </a:solidFill>
                          <a:effectLst/>
                          <a:latin typeface="等线" panose="02010600030101010101" pitchFamily="2" charset="-122"/>
                          <a:ea typeface="等线" panose="02010600030101010101" pitchFamily="2" charset="-122"/>
                        </a:rPr>
                        <a:t>58583</a:t>
                      </a:r>
                    </a:p>
                  </a:txBody>
                  <a:tcPr marL="4763" marR="4763" marT="4763" marB="0" anchor="b"/>
                </a:tc>
                <a:tc>
                  <a:txBody>
                    <a:bodyPr/>
                    <a:lstStyle/>
                    <a:p>
                      <a:pPr algn="l" fontAlgn="b"/>
                      <a:r>
                        <a:rPr lang="en-US" altLang="zh-CN" sz="1800" b="0" i="0" u="none" strike="noStrike" dirty="0">
                          <a:solidFill>
                            <a:srgbClr val="000000"/>
                          </a:solidFill>
                          <a:effectLst/>
                          <a:latin typeface="等线" panose="02010600030101010101" pitchFamily="2" charset="-122"/>
                          <a:ea typeface="等线" panose="02010600030101010101" pitchFamily="2" charset="-122"/>
                        </a:rPr>
                        <a:t>58199</a:t>
                      </a:r>
                    </a:p>
                  </a:txBody>
                  <a:tcPr marL="4763" marR="4763" marT="4763" marB="0" anchor="b"/>
                </a:tc>
                <a:extLst>
                  <a:ext uri="{0D108BD9-81ED-4DB2-BD59-A6C34878D82A}">
                    <a16:rowId xmlns:a16="http://schemas.microsoft.com/office/drawing/2014/main" val="2351790391"/>
                  </a:ext>
                </a:extLst>
              </a:tr>
            </a:tbl>
          </a:graphicData>
        </a:graphic>
      </p:graphicFrame>
      <p:pic>
        <p:nvPicPr>
          <p:cNvPr id="8" name="图片 7">
            <a:extLst>
              <a:ext uri="{FF2B5EF4-FFF2-40B4-BE49-F238E27FC236}">
                <a16:creationId xmlns:a16="http://schemas.microsoft.com/office/drawing/2014/main" id="{1F47E481-5837-4D1A-A1C7-6D91E50AD441}"/>
              </a:ext>
            </a:extLst>
          </p:cNvPr>
          <p:cNvPicPr>
            <a:picLocks noChangeAspect="1"/>
          </p:cNvPicPr>
          <p:nvPr/>
        </p:nvPicPr>
        <p:blipFill>
          <a:blip r:embed="rId2"/>
          <a:stretch>
            <a:fillRect/>
          </a:stretch>
        </p:blipFill>
        <p:spPr>
          <a:xfrm>
            <a:off x="2587257" y="3270344"/>
            <a:ext cx="4776822" cy="3181373"/>
          </a:xfrm>
          <a:prstGeom prst="rect">
            <a:avLst/>
          </a:prstGeom>
        </p:spPr>
      </p:pic>
    </p:spTree>
    <p:extLst>
      <p:ext uri="{BB962C8B-B14F-4D97-AF65-F5344CB8AC3E}">
        <p14:creationId xmlns:p14="http://schemas.microsoft.com/office/powerpoint/2010/main" val="2428618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50C04-0942-43C5-A9A7-D55DCB685CF3}"/>
              </a:ext>
            </a:extLst>
          </p:cNvPr>
          <p:cNvSpPr>
            <a:spLocks noGrp="1"/>
          </p:cNvSpPr>
          <p:nvPr>
            <p:ph type="title"/>
          </p:nvPr>
        </p:nvSpPr>
        <p:spPr/>
        <p:txBody>
          <a:bodyPr/>
          <a:lstStyle/>
          <a:p>
            <a:r>
              <a:rPr lang="zh-CN" altLang="en-US" dirty="0"/>
              <a:t>不同条带的主观效果比较</a:t>
            </a:r>
          </a:p>
        </p:txBody>
      </p:sp>
      <p:sp>
        <p:nvSpPr>
          <p:cNvPr id="3" name="内容占位符 2">
            <a:extLst>
              <a:ext uri="{FF2B5EF4-FFF2-40B4-BE49-F238E27FC236}">
                <a16:creationId xmlns:a16="http://schemas.microsoft.com/office/drawing/2014/main" id="{896BAA6F-150D-4C16-B3FD-1BAD600C949B}"/>
              </a:ext>
            </a:extLst>
          </p:cNvPr>
          <p:cNvSpPr>
            <a:spLocks noGrp="1"/>
          </p:cNvSpPr>
          <p:nvPr>
            <p:ph idx="1"/>
          </p:nvPr>
        </p:nvSpPr>
        <p:spPr>
          <a:xfrm>
            <a:off x="677334" y="1761446"/>
            <a:ext cx="8596668" cy="3880773"/>
          </a:xfrm>
        </p:spPr>
        <p:txBody>
          <a:bodyPr/>
          <a:lstStyle/>
          <a:p>
            <a:r>
              <a:rPr lang="zh-CN" altLang="en-US" dirty="0"/>
              <a:t>均匀量化，量化步长为</a:t>
            </a:r>
            <a:r>
              <a:rPr lang="en-US" altLang="zh-CN" dirty="0"/>
              <a:t>16</a:t>
            </a:r>
            <a:r>
              <a:rPr lang="zh-CN" altLang="en-US" dirty="0"/>
              <a:t>，</a:t>
            </a:r>
            <a:r>
              <a:rPr lang="en-US" altLang="zh-CN" dirty="0" err="1"/>
              <a:t>noiselevel</a:t>
            </a:r>
            <a:r>
              <a:rPr lang="en-US" altLang="zh-CN" dirty="0"/>
              <a:t>=4</a:t>
            </a:r>
            <a:r>
              <a:rPr lang="zh-CN" altLang="en-US" dirty="0"/>
              <a:t>：</a:t>
            </a:r>
          </a:p>
        </p:txBody>
      </p:sp>
      <p:sp>
        <p:nvSpPr>
          <p:cNvPr id="4" name="灯片编号占位符 3">
            <a:extLst>
              <a:ext uri="{FF2B5EF4-FFF2-40B4-BE49-F238E27FC236}">
                <a16:creationId xmlns:a16="http://schemas.microsoft.com/office/drawing/2014/main" id="{72B9D547-1B8C-4F02-B73C-CE8813374383}"/>
              </a:ext>
            </a:extLst>
          </p:cNvPr>
          <p:cNvSpPr>
            <a:spLocks noGrp="1"/>
          </p:cNvSpPr>
          <p:nvPr>
            <p:ph type="sldNum" sz="quarter" idx="12"/>
          </p:nvPr>
        </p:nvSpPr>
        <p:spPr/>
        <p:txBody>
          <a:bodyPr/>
          <a:lstStyle/>
          <a:p>
            <a:fld id="{AFD96F87-9EEA-4173-B560-4ADE20BAA8CF}" type="slidenum">
              <a:rPr lang="zh-CN" altLang="en-US" smtClean="0"/>
              <a:t>34</a:t>
            </a:fld>
            <a:endParaRPr lang="zh-CN" altLang="en-US"/>
          </a:p>
        </p:txBody>
      </p:sp>
      <p:pic>
        <p:nvPicPr>
          <p:cNvPr id="6" name="图片 5">
            <a:extLst>
              <a:ext uri="{FF2B5EF4-FFF2-40B4-BE49-F238E27FC236}">
                <a16:creationId xmlns:a16="http://schemas.microsoft.com/office/drawing/2014/main" id="{ADAA6EB0-A531-4323-93B1-47B3EB881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46" y="2458482"/>
            <a:ext cx="2343705" cy="2843843"/>
          </a:xfrm>
          <a:prstGeom prst="rect">
            <a:avLst/>
          </a:prstGeom>
        </p:spPr>
      </p:pic>
      <p:sp>
        <p:nvSpPr>
          <p:cNvPr id="10" name="文本框 9">
            <a:extLst>
              <a:ext uri="{FF2B5EF4-FFF2-40B4-BE49-F238E27FC236}">
                <a16:creationId xmlns:a16="http://schemas.microsoft.com/office/drawing/2014/main" id="{93C3ECE8-5918-4773-8600-D465DA4122C6}"/>
              </a:ext>
            </a:extLst>
          </p:cNvPr>
          <p:cNvSpPr txBox="1"/>
          <p:nvPr/>
        </p:nvSpPr>
        <p:spPr>
          <a:xfrm>
            <a:off x="8256506" y="5650606"/>
            <a:ext cx="1351652" cy="369332"/>
          </a:xfrm>
          <a:prstGeom prst="rect">
            <a:avLst/>
          </a:prstGeom>
          <a:noFill/>
        </p:spPr>
        <p:txBody>
          <a:bodyPr wrap="none" rtlCol="0">
            <a:spAutoFit/>
          </a:bodyPr>
          <a:lstStyle/>
          <a:p>
            <a:r>
              <a:rPr lang="zh-CN" altLang="en-US" dirty="0"/>
              <a:t>条带高度</a:t>
            </a:r>
            <a:r>
              <a:rPr lang="en-US" altLang="zh-CN" dirty="0"/>
              <a:t>32</a:t>
            </a:r>
            <a:endParaRPr lang="zh-CN" altLang="en-US" dirty="0"/>
          </a:p>
        </p:txBody>
      </p:sp>
      <p:sp>
        <p:nvSpPr>
          <p:cNvPr id="17" name="文本框 16">
            <a:extLst>
              <a:ext uri="{FF2B5EF4-FFF2-40B4-BE49-F238E27FC236}">
                <a16:creationId xmlns:a16="http://schemas.microsoft.com/office/drawing/2014/main" id="{A91B0612-81F6-4332-B935-90AE1B19EABF}"/>
              </a:ext>
            </a:extLst>
          </p:cNvPr>
          <p:cNvSpPr txBox="1"/>
          <p:nvPr/>
        </p:nvSpPr>
        <p:spPr>
          <a:xfrm>
            <a:off x="1175225" y="5579584"/>
            <a:ext cx="1338828" cy="369332"/>
          </a:xfrm>
          <a:prstGeom prst="rect">
            <a:avLst/>
          </a:prstGeom>
          <a:noFill/>
        </p:spPr>
        <p:txBody>
          <a:bodyPr wrap="none" rtlCol="0">
            <a:spAutoFit/>
          </a:bodyPr>
          <a:lstStyle/>
          <a:p>
            <a:r>
              <a:rPr lang="zh-CN" altLang="en-US" dirty="0"/>
              <a:t>量化后图像</a:t>
            </a:r>
          </a:p>
        </p:txBody>
      </p:sp>
      <p:pic>
        <p:nvPicPr>
          <p:cNvPr id="19" name="图片 18">
            <a:extLst>
              <a:ext uri="{FF2B5EF4-FFF2-40B4-BE49-F238E27FC236}">
                <a16:creationId xmlns:a16="http://schemas.microsoft.com/office/drawing/2014/main" id="{A74519EA-841E-4375-9149-568BC89BA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085" y="2247794"/>
            <a:ext cx="3236686" cy="3236686"/>
          </a:xfrm>
          <a:prstGeom prst="rect">
            <a:avLst/>
          </a:prstGeom>
        </p:spPr>
      </p:pic>
      <p:pic>
        <p:nvPicPr>
          <p:cNvPr id="21" name="图片 20">
            <a:extLst>
              <a:ext uri="{FF2B5EF4-FFF2-40B4-BE49-F238E27FC236}">
                <a16:creationId xmlns:a16="http://schemas.microsoft.com/office/drawing/2014/main" id="{375DBD56-46FC-45AE-8C2F-3C5148A608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781" y="2247793"/>
            <a:ext cx="3236685" cy="3236685"/>
          </a:xfrm>
          <a:prstGeom prst="rect">
            <a:avLst/>
          </a:prstGeom>
        </p:spPr>
      </p:pic>
      <p:sp>
        <p:nvSpPr>
          <p:cNvPr id="22" name="文本框 21">
            <a:extLst>
              <a:ext uri="{FF2B5EF4-FFF2-40B4-BE49-F238E27FC236}">
                <a16:creationId xmlns:a16="http://schemas.microsoft.com/office/drawing/2014/main" id="{96FBC7ED-1502-480A-9309-55B0EBBF4E82}"/>
              </a:ext>
            </a:extLst>
          </p:cNvPr>
          <p:cNvSpPr txBox="1"/>
          <p:nvPr/>
        </p:nvSpPr>
        <p:spPr>
          <a:xfrm>
            <a:off x="5016864" y="5672030"/>
            <a:ext cx="877163" cy="369332"/>
          </a:xfrm>
          <a:prstGeom prst="rect">
            <a:avLst/>
          </a:prstGeom>
          <a:noFill/>
        </p:spPr>
        <p:txBody>
          <a:bodyPr wrap="none" rtlCol="0">
            <a:spAutoFit/>
          </a:bodyPr>
          <a:lstStyle/>
          <a:p>
            <a:r>
              <a:rPr lang="zh-CN" altLang="en-US" dirty="0"/>
              <a:t>无条带</a:t>
            </a:r>
            <a:endParaRPr lang="en-US" altLang="zh-CN" dirty="0"/>
          </a:p>
        </p:txBody>
      </p:sp>
    </p:spTree>
    <p:extLst>
      <p:ext uri="{BB962C8B-B14F-4D97-AF65-F5344CB8AC3E}">
        <p14:creationId xmlns:p14="http://schemas.microsoft.com/office/powerpoint/2010/main" val="2167672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0F6F7-B014-4E43-951C-9D11E2A1281C}"/>
              </a:ext>
            </a:extLst>
          </p:cNvPr>
          <p:cNvSpPr>
            <a:spLocks noGrp="1"/>
          </p:cNvSpPr>
          <p:nvPr>
            <p:ph type="title"/>
          </p:nvPr>
        </p:nvSpPr>
        <p:spPr/>
        <p:txBody>
          <a:bodyPr/>
          <a:lstStyle/>
          <a:p>
            <a:r>
              <a:rPr lang="zh-CN" altLang="en-US" dirty="0"/>
              <a:t>实际信道信源编码联合调试</a:t>
            </a:r>
          </a:p>
        </p:txBody>
      </p:sp>
      <p:sp>
        <p:nvSpPr>
          <p:cNvPr id="3" name="内容占位符 2">
            <a:extLst>
              <a:ext uri="{FF2B5EF4-FFF2-40B4-BE49-F238E27FC236}">
                <a16:creationId xmlns:a16="http://schemas.microsoft.com/office/drawing/2014/main" id="{8C322F55-C08B-435F-8F8C-9193875CA633}"/>
              </a:ext>
            </a:extLst>
          </p:cNvPr>
          <p:cNvSpPr>
            <a:spLocks noGrp="1"/>
          </p:cNvSpPr>
          <p:nvPr>
            <p:ph idx="1"/>
          </p:nvPr>
        </p:nvSpPr>
        <p:spPr>
          <a:xfrm>
            <a:off x="677334" y="1812246"/>
            <a:ext cx="8596668" cy="3880773"/>
          </a:xfrm>
        </p:spPr>
        <p:txBody>
          <a:bodyPr>
            <a:normAutofit/>
          </a:bodyPr>
          <a:lstStyle/>
          <a:p>
            <a:r>
              <a:rPr lang="zh-CN" altLang="en-US" sz="2000" dirty="0"/>
              <a:t>整合上次大作业的信道部分，传输信源编码后的比特串</a:t>
            </a:r>
            <a:endParaRPr lang="en-US" altLang="zh-CN" sz="2000" dirty="0"/>
          </a:p>
          <a:p>
            <a:r>
              <a:rPr lang="zh-CN" altLang="en-US" sz="2000" dirty="0"/>
              <a:t>信道参数设置：</a:t>
            </a:r>
            <a:r>
              <a:rPr lang="en-US" altLang="zh-CN" sz="2000" dirty="0"/>
              <a:t>4	PSK		</a:t>
            </a:r>
            <a:r>
              <a:rPr lang="zh-CN" altLang="en-US" sz="2000" dirty="0"/>
              <a:t>不收尾</a:t>
            </a:r>
            <a:r>
              <a:rPr lang="en-US" altLang="zh-CN" sz="2000" dirty="0"/>
              <a:t>	  1/3</a:t>
            </a:r>
            <a:r>
              <a:rPr lang="zh-CN" altLang="en-US" sz="2000" dirty="0"/>
              <a:t>效率卷积码</a:t>
            </a:r>
            <a:r>
              <a:rPr lang="en-US" altLang="zh-CN" sz="2000" dirty="0"/>
              <a:t>		</a:t>
            </a:r>
            <a:r>
              <a:rPr lang="zh-CN" altLang="en-US" sz="2000" dirty="0"/>
              <a:t>硬判决解码                                                                                                                                 </a:t>
            </a:r>
            <a:endParaRPr lang="en-US" altLang="zh-CN" sz="2000" dirty="0"/>
          </a:p>
          <a:p>
            <a:pPr marL="1828800" lvl="4" indent="0">
              <a:buNone/>
            </a:pPr>
            <a:r>
              <a:rPr lang="en-US" altLang="zh-CN" sz="1800" dirty="0"/>
              <a:t>	</a:t>
            </a:r>
            <a:r>
              <a:rPr lang="zh-CN" altLang="en-US" sz="1800" dirty="0"/>
              <a:t>选取信噪比约为</a:t>
            </a:r>
            <a:r>
              <a:rPr lang="en-US" altLang="zh-CN" sz="1800" dirty="0"/>
              <a:t>-1dB</a:t>
            </a:r>
          </a:p>
          <a:p>
            <a:endParaRPr lang="zh-CN" altLang="en-US" sz="2000" dirty="0"/>
          </a:p>
        </p:txBody>
      </p:sp>
      <p:sp>
        <p:nvSpPr>
          <p:cNvPr id="4" name="灯片编号占位符 3">
            <a:extLst>
              <a:ext uri="{FF2B5EF4-FFF2-40B4-BE49-F238E27FC236}">
                <a16:creationId xmlns:a16="http://schemas.microsoft.com/office/drawing/2014/main" id="{212FE971-CBBA-498F-94B9-34E76CE5B165}"/>
              </a:ext>
            </a:extLst>
          </p:cNvPr>
          <p:cNvSpPr>
            <a:spLocks noGrp="1"/>
          </p:cNvSpPr>
          <p:nvPr>
            <p:ph type="sldNum" sz="quarter" idx="12"/>
          </p:nvPr>
        </p:nvSpPr>
        <p:spPr/>
        <p:txBody>
          <a:bodyPr/>
          <a:lstStyle/>
          <a:p>
            <a:fld id="{AFD96F87-9EEA-4173-B560-4ADE20BAA8CF}" type="slidenum">
              <a:rPr lang="zh-CN" altLang="en-US" smtClean="0"/>
              <a:t>35</a:t>
            </a:fld>
            <a:endParaRPr lang="zh-CN" altLang="en-US"/>
          </a:p>
        </p:txBody>
      </p:sp>
      <p:pic>
        <p:nvPicPr>
          <p:cNvPr id="5" name="图片 4" descr="屏幕剪辑">
            <a:extLst>
              <a:ext uri="{FF2B5EF4-FFF2-40B4-BE49-F238E27FC236}">
                <a16:creationId xmlns:a16="http://schemas.microsoft.com/office/drawing/2014/main" id="{BE74028F-76FE-435E-B38B-C7FC70E96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992" y="3220132"/>
            <a:ext cx="4910477" cy="3637868"/>
          </a:xfrm>
          <a:prstGeom prst="rect">
            <a:avLst/>
          </a:prstGeom>
        </p:spPr>
      </p:pic>
    </p:spTree>
    <p:extLst>
      <p:ext uri="{BB962C8B-B14F-4D97-AF65-F5344CB8AC3E}">
        <p14:creationId xmlns:p14="http://schemas.microsoft.com/office/powerpoint/2010/main" val="2317519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D754-61A8-41A3-BB10-5A98D2FCC877}"/>
              </a:ext>
            </a:extLst>
          </p:cNvPr>
          <p:cNvSpPr>
            <a:spLocks noGrp="1"/>
          </p:cNvSpPr>
          <p:nvPr>
            <p:ph type="title"/>
          </p:nvPr>
        </p:nvSpPr>
        <p:spPr/>
        <p:txBody>
          <a:bodyPr/>
          <a:lstStyle/>
          <a:p>
            <a:r>
              <a:rPr lang="zh-CN" altLang="en-US" dirty="0"/>
              <a:t>单符号与双符号编码性能比较</a:t>
            </a:r>
          </a:p>
        </p:txBody>
      </p:sp>
      <p:pic>
        <p:nvPicPr>
          <p:cNvPr id="5" name="内容占位符 4">
            <a:extLst>
              <a:ext uri="{FF2B5EF4-FFF2-40B4-BE49-F238E27FC236}">
                <a16:creationId xmlns:a16="http://schemas.microsoft.com/office/drawing/2014/main" id="{C546E5CA-C7B8-44B8-8692-099325A8821A}"/>
              </a:ext>
            </a:extLst>
          </p:cNvPr>
          <p:cNvPicPr>
            <a:picLocks noGrp="1" noChangeAspect="1"/>
          </p:cNvPicPr>
          <p:nvPr>
            <p:ph idx="1"/>
          </p:nvPr>
        </p:nvPicPr>
        <p:blipFill>
          <a:blip r:embed="rId2"/>
          <a:stretch>
            <a:fillRect/>
          </a:stretch>
        </p:blipFill>
        <p:spPr>
          <a:xfrm>
            <a:off x="1735006" y="2186997"/>
            <a:ext cx="6973565" cy="4151892"/>
          </a:xfrm>
          <a:prstGeom prst="rect">
            <a:avLst/>
          </a:prstGeom>
        </p:spPr>
      </p:pic>
      <p:sp>
        <p:nvSpPr>
          <p:cNvPr id="4" name="灯片编号占位符 3">
            <a:extLst>
              <a:ext uri="{FF2B5EF4-FFF2-40B4-BE49-F238E27FC236}">
                <a16:creationId xmlns:a16="http://schemas.microsoft.com/office/drawing/2014/main" id="{33929847-84E8-4772-A2EE-079C687F75B8}"/>
              </a:ext>
            </a:extLst>
          </p:cNvPr>
          <p:cNvSpPr>
            <a:spLocks noGrp="1"/>
          </p:cNvSpPr>
          <p:nvPr>
            <p:ph type="sldNum" sz="quarter" idx="12"/>
          </p:nvPr>
        </p:nvSpPr>
        <p:spPr/>
        <p:txBody>
          <a:bodyPr/>
          <a:lstStyle/>
          <a:p>
            <a:fld id="{AFD96F87-9EEA-4173-B560-4ADE20BAA8CF}" type="slidenum">
              <a:rPr lang="zh-CN" altLang="en-US" smtClean="0"/>
              <a:t>36</a:t>
            </a:fld>
            <a:endParaRPr lang="zh-CN" altLang="en-US"/>
          </a:p>
        </p:txBody>
      </p:sp>
      <p:sp>
        <p:nvSpPr>
          <p:cNvPr id="6" name="内容占位符 2">
            <a:extLst>
              <a:ext uri="{FF2B5EF4-FFF2-40B4-BE49-F238E27FC236}">
                <a16:creationId xmlns:a16="http://schemas.microsoft.com/office/drawing/2014/main" id="{E5A7038C-071B-4B3F-8765-ABD39BF365CB}"/>
              </a:ext>
            </a:extLst>
          </p:cNvPr>
          <p:cNvSpPr txBox="1">
            <a:spLocks/>
          </p:cNvSpPr>
          <p:nvPr/>
        </p:nvSpPr>
        <p:spPr>
          <a:xfrm>
            <a:off x="481390" y="1376817"/>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a:t>加噪声之后，高</a:t>
            </a:r>
            <a:r>
              <a:rPr lang="en-US" altLang="zh-CN" sz="2400"/>
              <a:t>bitrate</a:t>
            </a:r>
            <a:r>
              <a:rPr lang="zh-CN" altLang="en-US" sz="2400"/>
              <a:t>的情况下，单符号编码的性能会优于双符号编码：</a:t>
            </a:r>
            <a:endParaRPr lang="zh-CN" altLang="en-US" sz="2400" dirty="0"/>
          </a:p>
        </p:txBody>
      </p:sp>
    </p:spTree>
    <p:extLst>
      <p:ext uri="{BB962C8B-B14F-4D97-AF65-F5344CB8AC3E}">
        <p14:creationId xmlns:p14="http://schemas.microsoft.com/office/powerpoint/2010/main" val="1417937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F4659-D2DF-4DA2-A1F9-9961427A2C1D}"/>
              </a:ext>
            </a:extLst>
          </p:cNvPr>
          <p:cNvSpPr>
            <a:spLocks noGrp="1"/>
          </p:cNvSpPr>
          <p:nvPr>
            <p:ph type="title"/>
          </p:nvPr>
        </p:nvSpPr>
        <p:spPr/>
        <p:txBody>
          <a:bodyPr/>
          <a:lstStyle/>
          <a:p>
            <a:r>
              <a:rPr lang="zh-CN" altLang="en-US" dirty="0"/>
              <a:t>不同条带的编码性能比较</a:t>
            </a:r>
          </a:p>
        </p:txBody>
      </p:sp>
      <p:sp>
        <p:nvSpPr>
          <p:cNvPr id="3" name="内容占位符 2">
            <a:extLst>
              <a:ext uri="{FF2B5EF4-FFF2-40B4-BE49-F238E27FC236}">
                <a16:creationId xmlns:a16="http://schemas.microsoft.com/office/drawing/2014/main" id="{8B3246E8-3246-4106-819B-147998DB3329}"/>
              </a:ext>
            </a:extLst>
          </p:cNvPr>
          <p:cNvSpPr>
            <a:spLocks noGrp="1"/>
          </p:cNvSpPr>
          <p:nvPr>
            <p:ph idx="1"/>
          </p:nvPr>
        </p:nvSpPr>
        <p:spPr>
          <a:xfrm>
            <a:off x="677334" y="1617213"/>
            <a:ext cx="8596668" cy="3880773"/>
          </a:xfrm>
        </p:spPr>
        <p:txBody>
          <a:bodyPr/>
          <a:lstStyle/>
          <a:p>
            <a:r>
              <a:rPr lang="zh-CN" altLang="en-US" sz="2400" dirty="0"/>
              <a:t>条带的引入使得重建图像质量得到很大的提高</a:t>
            </a:r>
            <a:endParaRPr lang="en-US" altLang="zh-CN" sz="2400" dirty="0"/>
          </a:p>
          <a:p>
            <a:endParaRPr lang="zh-CN" altLang="en-US" dirty="0"/>
          </a:p>
        </p:txBody>
      </p:sp>
      <p:sp>
        <p:nvSpPr>
          <p:cNvPr id="4" name="灯片编号占位符 3">
            <a:extLst>
              <a:ext uri="{FF2B5EF4-FFF2-40B4-BE49-F238E27FC236}">
                <a16:creationId xmlns:a16="http://schemas.microsoft.com/office/drawing/2014/main" id="{0C6005E0-E416-4AF7-8F9B-ED225EEB3FA9}"/>
              </a:ext>
            </a:extLst>
          </p:cNvPr>
          <p:cNvSpPr>
            <a:spLocks noGrp="1"/>
          </p:cNvSpPr>
          <p:nvPr>
            <p:ph type="sldNum" sz="quarter" idx="12"/>
          </p:nvPr>
        </p:nvSpPr>
        <p:spPr/>
        <p:txBody>
          <a:bodyPr/>
          <a:lstStyle/>
          <a:p>
            <a:fld id="{AFD96F87-9EEA-4173-B560-4ADE20BAA8CF}" type="slidenum">
              <a:rPr lang="zh-CN" altLang="en-US" smtClean="0"/>
              <a:t>37</a:t>
            </a:fld>
            <a:endParaRPr lang="zh-CN" altLang="en-US" dirty="0"/>
          </a:p>
        </p:txBody>
      </p:sp>
      <p:pic>
        <p:nvPicPr>
          <p:cNvPr id="5" name="图片 4">
            <a:extLst>
              <a:ext uri="{FF2B5EF4-FFF2-40B4-BE49-F238E27FC236}">
                <a16:creationId xmlns:a16="http://schemas.microsoft.com/office/drawing/2014/main" id="{E1232863-403D-4F13-9E5F-F7226B890453}"/>
              </a:ext>
            </a:extLst>
          </p:cNvPr>
          <p:cNvPicPr>
            <a:picLocks noChangeAspect="1"/>
          </p:cNvPicPr>
          <p:nvPr/>
        </p:nvPicPr>
        <p:blipFill>
          <a:blip r:embed="rId2"/>
          <a:stretch>
            <a:fillRect/>
          </a:stretch>
        </p:blipFill>
        <p:spPr>
          <a:xfrm>
            <a:off x="940233" y="2450060"/>
            <a:ext cx="7107938" cy="3773864"/>
          </a:xfrm>
          <a:prstGeom prst="rect">
            <a:avLst/>
          </a:prstGeom>
        </p:spPr>
      </p:pic>
    </p:spTree>
    <p:extLst>
      <p:ext uri="{BB962C8B-B14F-4D97-AF65-F5344CB8AC3E}">
        <p14:creationId xmlns:p14="http://schemas.microsoft.com/office/powerpoint/2010/main" val="1832957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F8980-85C5-4C1E-A491-1BB751AF43BF}"/>
              </a:ext>
            </a:extLst>
          </p:cNvPr>
          <p:cNvSpPr>
            <a:spLocks noGrp="1"/>
          </p:cNvSpPr>
          <p:nvPr>
            <p:ph type="title"/>
          </p:nvPr>
        </p:nvSpPr>
        <p:spPr/>
        <p:txBody>
          <a:bodyPr/>
          <a:lstStyle/>
          <a:p>
            <a:r>
              <a:rPr lang="zh-CN" altLang="en-US" dirty="0"/>
              <a:t>不同条带的主观效果比较</a:t>
            </a:r>
          </a:p>
        </p:txBody>
      </p:sp>
      <p:sp>
        <p:nvSpPr>
          <p:cNvPr id="3" name="内容占位符 2">
            <a:extLst>
              <a:ext uri="{FF2B5EF4-FFF2-40B4-BE49-F238E27FC236}">
                <a16:creationId xmlns:a16="http://schemas.microsoft.com/office/drawing/2014/main" id="{D2C1EFB2-A3D4-4934-B775-0C351AC9B731}"/>
              </a:ext>
            </a:extLst>
          </p:cNvPr>
          <p:cNvSpPr>
            <a:spLocks noGrp="1"/>
          </p:cNvSpPr>
          <p:nvPr>
            <p:ph idx="1"/>
          </p:nvPr>
        </p:nvSpPr>
        <p:spPr>
          <a:xfrm>
            <a:off x="677334" y="1804989"/>
            <a:ext cx="8596668" cy="3880773"/>
          </a:xfrm>
        </p:spPr>
        <p:txBody>
          <a:bodyPr/>
          <a:lstStyle/>
          <a:p>
            <a:r>
              <a:rPr lang="zh-CN" altLang="en-US" dirty="0"/>
              <a:t>均匀量化，量化步长为</a:t>
            </a:r>
            <a:r>
              <a:rPr lang="en-US" altLang="zh-CN" dirty="0"/>
              <a:t>16</a:t>
            </a:r>
            <a:r>
              <a:rPr lang="zh-CN" altLang="en-US" dirty="0"/>
              <a:t>，信噪比</a:t>
            </a:r>
            <a:r>
              <a:rPr lang="en-US" altLang="zh-CN" dirty="0"/>
              <a:t>-1dB</a:t>
            </a:r>
            <a:endParaRPr lang="zh-CN" altLang="en-US" dirty="0"/>
          </a:p>
        </p:txBody>
      </p:sp>
      <p:sp>
        <p:nvSpPr>
          <p:cNvPr id="4" name="灯片编号占位符 3">
            <a:extLst>
              <a:ext uri="{FF2B5EF4-FFF2-40B4-BE49-F238E27FC236}">
                <a16:creationId xmlns:a16="http://schemas.microsoft.com/office/drawing/2014/main" id="{93DB02F8-084E-491E-B99A-61898D58BA66}"/>
              </a:ext>
            </a:extLst>
          </p:cNvPr>
          <p:cNvSpPr>
            <a:spLocks noGrp="1"/>
          </p:cNvSpPr>
          <p:nvPr>
            <p:ph type="sldNum" sz="quarter" idx="12"/>
          </p:nvPr>
        </p:nvSpPr>
        <p:spPr/>
        <p:txBody>
          <a:bodyPr/>
          <a:lstStyle/>
          <a:p>
            <a:fld id="{AFD96F87-9EEA-4173-B560-4ADE20BAA8CF}" type="slidenum">
              <a:rPr lang="zh-CN" altLang="en-US" smtClean="0"/>
              <a:t>38</a:t>
            </a:fld>
            <a:endParaRPr lang="zh-CN" altLang="en-US"/>
          </a:p>
        </p:txBody>
      </p:sp>
      <p:pic>
        <p:nvPicPr>
          <p:cNvPr id="5" name="图片 4">
            <a:extLst>
              <a:ext uri="{FF2B5EF4-FFF2-40B4-BE49-F238E27FC236}">
                <a16:creationId xmlns:a16="http://schemas.microsoft.com/office/drawing/2014/main" id="{7357E8CE-4AED-4F27-A5AF-EB4E36D1D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46" y="2458482"/>
            <a:ext cx="2343705" cy="2843843"/>
          </a:xfrm>
          <a:prstGeom prst="rect">
            <a:avLst/>
          </a:prstGeom>
        </p:spPr>
      </p:pic>
      <p:sp>
        <p:nvSpPr>
          <p:cNvPr id="6" name="文本框 5">
            <a:extLst>
              <a:ext uri="{FF2B5EF4-FFF2-40B4-BE49-F238E27FC236}">
                <a16:creationId xmlns:a16="http://schemas.microsoft.com/office/drawing/2014/main" id="{F52EAD5F-8026-4D8B-B4F9-4684DCC81F5D}"/>
              </a:ext>
            </a:extLst>
          </p:cNvPr>
          <p:cNvSpPr txBox="1"/>
          <p:nvPr/>
        </p:nvSpPr>
        <p:spPr>
          <a:xfrm>
            <a:off x="1175225" y="5579584"/>
            <a:ext cx="1338828" cy="369332"/>
          </a:xfrm>
          <a:prstGeom prst="rect">
            <a:avLst/>
          </a:prstGeom>
          <a:noFill/>
        </p:spPr>
        <p:txBody>
          <a:bodyPr wrap="none" rtlCol="0">
            <a:spAutoFit/>
          </a:bodyPr>
          <a:lstStyle/>
          <a:p>
            <a:r>
              <a:rPr lang="zh-CN" altLang="en-US" dirty="0"/>
              <a:t>量化后图像</a:t>
            </a:r>
          </a:p>
        </p:txBody>
      </p:sp>
      <p:pic>
        <p:nvPicPr>
          <p:cNvPr id="8" name="图片 7">
            <a:extLst>
              <a:ext uri="{FF2B5EF4-FFF2-40B4-BE49-F238E27FC236}">
                <a16:creationId xmlns:a16="http://schemas.microsoft.com/office/drawing/2014/main" id="{C54B971A-E433-47AE-B091-D5BC6F76E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042" y="2458482"/>
            <a:ext cx="3227280" cy="3227280"/>
          </a:xfrm>
          <a:prstGeom prst="rect">
            <a:avLst/>
          </a:prstGeom>
        </p:spPr>
      </p:pic>
      <p:pic>
        <p:nvPicPr>
          <p:cNvPr id="11" name="图片 10">
            <a:extLst>
              <a:ext uri="{FF2B5EF4-FFF2-40B4-BE49-F238E27FC236}">
                <a16:creationId xmlns:a16="http://schemas.microsoft.com/office/drawing/2014/main" id="{B92955CF-634E-4AFA-8FE3-DD8CCA2DE1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214" y="2458483"/>
            <a:ext cx="3227280" cy="3227280"/>
          </a:xfrm>
          <a:prstGeom prst="rect">
            <a:avLst/>
          </a:prstGeom>
        </p:spPr>
      </p:pic>
      <p:sp>
        <p:nvSpPr>
          <p:cNvPr id="12" name="文本框 11">
            <a:extLst>
              <a:ext uri="{FF2B5EF4-FFF2-40B4-BE49-F238E27FC236}">
                <a16:creationId xmlns:a16="http://schemas.microsoft.com/office/drawing/2014/main" id="{E04448CE-921B-4048-8687-642DE6C6497D}"/>
              </a:ext>
            </a:extLst>
          </p:cNvPr>
          <p:cNvSpPr txBox="1"/>
          <p:nvPr/>
        </p:nvSpPr>
        <p:spPr>
          <a:xfrm>
            <a:off x="8256506" y="5764250"/>
            <a:ext cx="1351652" cy="369332"/>
          </a:xfrm>
          <a:prstGeom prst="rect">
            <a:avLst/>
          </a:prstGeom>
          <a:noFill/>
        </p:spPr>
        <p:txBody>
          <a:bodyPr wrap="none" rtlCol="0">
            <a:spAutoFit/>
          </a:bodyPr>
          <a:lstStyle/>
          <a:p>
            <a:r>
              <a:rPr lang="zh-CN" altLang="en-US" dirty="0"/>
              <a:t>条带高度</a:t>
            </a:r>
            <a:r>
              <a:rPr lang="en-US" altLang="zh-CN" dirty="0"/>
              <a:t>32</a:t>
            </a:r>
            <a:endParaRPr lang="zh-CN" altLang="en-US" dirty="0"/>
          </a:p>
        </p:txBody>
      </p:sp>
      <p:sp>
        <p:nvSpPr>
          <p:cNvPr id="13" name="文本框 12">
            <a:extLst>
              <a:ext uri="{FF2B5EF4-FFF2-40B4-BE49-F238E27FC236}">
                <a16:creationId xmlns:a16="http://schemas.microsoft.com/office/drawing/2014/main" id="{B61EAFDB-B7DC-4D38-BD68-073A432801C7}"/>
              </a:ext>
            </a:extLst>
          </p:cNvPr>
          <p:cNvSpPr txBox="1"/>
          <p:nvPr/>
        </p:nvSpPr>
        <p:spPr>
          <a:xfrm>
            <a:off x="4946698" y="5764250"/>
            <a:ext cx="877163" cy="369332"/>
          </a:xfrm>
          <a:prstGeom prst="rect">
            <a:avLst/>
          </a:prstGeom>
          <a:noFill/>
        </p:spPr>
        <p:txBody>
          <a:bodyPr wrap="none" rtlCol="0">
            <a:spAutoFit/>
          </a:bodyPr>
          <a:lstStyle/>
          <a:p>
            <a:r>
              <a:rPr lang="zh-CN" altLang="en-US" dirty="0"/>
              <a:t>无条带</a:t>
            </a:r>
            <a:endParaRPr lang="en-US" altLang="zh-CN" dirty="0"/>
          </a:p>
        </p:txBody>
      </p:sp>
    </p:spTree>
    <p:extLst>
      <p:ext uri="{BB962C8B-B14F-4D97-AF65-F5344CB8AC3E}">
        <p14:creationId xmlns:p14="http://schemas.microsoft.com/office/powerpoint/2010/main" val="4237206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AB1FD-36DE-466C-ABB9-FB22110BCCD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B148C3E9-50E5-48F6-8D0B-55BB9D9F6B3D}"/>
              </a:ext>
            </a:extLst>
          </p:cNvPr>
          <p:cNvSpPr>
            <a:spLocks noGrp="1"/>
          </p:cNvSpPr>
          <p:nvPr>
            <p:ph idx="1"/>
          </p:nvPr>
        </p:nvSpPr>
        <p:spPr/>
        <p:txBody>
          <a:bodyPr>
            <a:normAutofit/>
          </a:bodyPr>
          <a:lstStyle/>
          <a:p>
            <a:r>
              <a:rPr lang="zh-CN" altLang="en-US" sz="2000" dirty="0"/>
              <a:t>不管是使用实验平台模拟信道传输，还是用</a:t>
            </a:r>
            <a:r>
              <a:rPr lang="en-US" altLang="zh-CN" sz="2000" dirty="0" err="1"/>
              <a:t>matlab</a:t>
            </a:r>
            <a:r>
              <a:rPr lang="zh-CN" altLang="en-US" sz="2000" dirty="0"/>
              <a:t>代码模拟实际信道，得到的结论都是相同的</a:t>
            </a:r>
            <a:endParaRPr lang="en-US" altLang="zh-CN" sz="2000" dirty="0"/>
          </a:p>
          <a:p>
            <a:r>
              <a:rPr lang="zh-CN" altLang="en-US" sz="2000" dirty="0"/>
              <a:t>在噪声很小时，双符号编码的性能会优于单符号编码，但是随着信道的噪声变大，双符号编码的性能会迅速恶化，不如单符号编码</a:t>
            </a:r>
            <a:endParaRPr lang="en-US" altLang="zh-CN" sz="2000" dirty="0"/>
          </a:p>
          <a:p>
            <a:r>
              <a:rPr lang="zh-CN" altLang="en-US" sz="2000" dirty="0"/>
              <a:t>引入条带可以在噪声变大时减小误码的影响，从而增大重建图像的</a:t>
            </a:r>
            <a:r>
              <a:rPr lang="en-US" altLang="zh-CN" sz="2000" dirty="0"/>
              <a:t>PSNR</a:t>
            </a:r>
            <a:endParaRPr lang="zh-CN" altLang="en-US" sz="2000" dirty="0"/>
          </a:p>
        </p:txBody>
      </p:sp>
      <p:sp>
        <p:nvSpPr>
          <p:cNvPr id="4" name="灯片编号占位符 3">
            <a:extLst>
              <a:ext uri="{FF2B5EF4-FFF2-40B4-BE49-F238E27FC236}">
                <a16:creationId xmlns:a16="http://schemas.microsoft.com/office/drawing/2014/main" id="{99B43A8C-B1B9-4801-9A1B-B0B51BBF7B12}"/>
              </a:ext>
            </a:extLst>
          </p:cNvPr>
          <p:cNvSpPr>
            <a:spLocks noGrp="1"/>
          </p:cNvSpPr>
          <p:nvPr>
            <p:ph type="sldNum" sz="quarter" idx="12"/>
          </p:nvPr>
        </p:nvSpPr>
        <p:spPr/>
        <p:txBody>
          <a:bodyPr/>
          <a:lstStyle/>
          <a:p>
            <a:fld id="{AFD96F87-9EEA-4173-B560-4ADE20BAA8CF}" type="slidenum">
              <a:rPr lang="zh-CN" altLang="en-US" smtClean="0"/>
              <a:t>39</a:t>
            </a:fld>
            <a:endParaRPr lang="zh-CN" altLang="en-US"/>
          </a:p>
        </p:txBody>
      </p:sp>
    </p:spTree>
    <p:extLst>
      <p:ext uri="{BB962C8B-B14F-4D97-AF65-F5344CB8AC3E}">
        <p14:creationId xmlns:p14="http://schemas.microsoft.com/office/powerpoint/2010/main" val="116308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p>
        </p:txBody>
      </p:sp>
      <p:sp>
        <p:nvSpPr>
          <p:cNvPr id="3" name="内容占位符 2"/>
          <p:cNvSpPr>
            <a:spLocks noGrp="1"/>
          </p:cNvSpPr>
          <p:nvPr>
            <p:ph idx="1"/>
          </p:nvPr>
        </p:nvSpPr>
        <p:spPr>
          <a:xfrm>
            <a:off x="677334" y="1408177"/>
            <a:ext cx="8596668" cy="4633186"/>
          </a:xfrm>
        </p:spPr>
        <p:txBody>
          <a:bodyPr/>
          <a:lstStyle/>
          <a:p>
            <a:r>
              <a:rPr lang="en-US" altLang="zh-CN" dirty="0"/>
              <a:t>Lena</a:t>
            </a:r>
            <a:r>
              <a:rPr lang="zh-CN" altLang="en-US" dirty="0"/>
              <a:t>图，</a:t>
            </a:r>
            <a:r>
              <a:rPr lang="en-US" altLang="zh-CN" dirty="0"/>
              <a:t>Full Size</a:t>
            </a:r>
            <a:r>
              <a:rPr lang="zh-CN" altLang="en-US" dirty="0"/>
              <a:t>，</a:t>
            </a:r>
            <a:r>
              <a:rPr lang="en-US" altLang="zh-CN" dirty="0"/>
              <a:t> step=8,16,32,64</a:t>
            </a:r>
            <a:r>
              <a:rPr lang="zh-CN" altLang="en-US" dirty="0"/>
              <a:t>，</a:t>
            </a:r>
            <a:r>
              <a:rPr lang="en-US" altLang="zh-CN" dirty="0"/>
              <a:t>input image bit 131072</a:t>
            </a:r>
            <a:endParaRPr lang="zh-CN" altLang="en-US" dirty="0"/>
          </a:p>
        </p:txBody>
      </p:sp>
      <p:pic>
        <p:nvPicPr>
          <p:cNvPr id="4" name="图片 3"/>
          <p:cNvPicPr>
            <a:picLocks/>
          </p:cNvPicPr>
          <p:nvPr/>
        </p:nvPicPr>
        <p:blipFill>
          <a:blip r:embed="rId3"/>
          <a:stretch>
            <a:fillRect/>
          </a:stretch>
        </p:blipFill>
        <p:spPr>
          <a:xfrm>
            <a:off x="4069956" y="4423827"/>
            <a:ext cx="1873644" cy="1810674"/>
          </a:xfrm>
          <a:prstGeom prst="rect">
            <a:avLst/>
          </a:prstGeom>
        </p:spPr>
      </p:pic>
      <p:pic>
        <p:nvPicPr>
          <p:cNvPr id="7" name="图片 6"/>
          <p:cNvPicPr>
            <a:picLocks/>
          </p:cNvPicPr>
          <p:nvPr/>
        </p:nvPicPr>
        <p:blipFill>
          <a:blip r:embed="rId4"/>
          <a:stretch>
            <a:fillRect/>
          </a:stretch>
        </p:blipFill>
        <p:spPr>
          <a:xfrm>
            <a:off x="1029574" y="1930400"/>
            <a:ext cx="1800000" cy="1800000"/>
          </a:xfrm>
          <a:prstGeom prst="rect">
            <a:avLst/>
          </a:prstGeom>
        </p:spPr>
      </p:pic>
      <p:pic>
        <p:nvPicPr>
          <p:cNvPr id="8" name="图片 7"/>
          <p:cNvPicPr>
            <a:picLocks/>
          </p:cNvPicPr>
          <p:nvPr/>
        </p:nvPicPr>
        <p:blipFill>
          <a:blip r:embed="rId5"/>
          <a:stretch>
            <a:fillRect/>
          </a:stretch>
        </p:blipFill>
        <p:spPr>
          <a:xfrm>
            <a:off x="4069956" y="1934762"/>
            <a:ext cx="1800000" cy="1800000"/>
          </a:xfrm>
          <a:prstGeom prst="rect">
            <a:avLst/>
          </a:prstGeom>
        </p:spPr>
      </p:pic>
      <p:pic>
        <p:nvPicPr>
          <p:cNvPr id="9" name="图片 8"/>
          <p:cNvPicPr>
            <a:picLocks/>
          </p:cNvPicPr>
          <p:nvPr/>
        </p:nvPicPr>
        <p:blipFill>
          <a:blip r:embed="rId6"/>
          <a:stretch>
            <a:fillRect/>
          </a:stretch>
        </p:blipFill>
        <p:spPr>
          <a:xfrm>
            <a:off x="1029574" y="4423827"/>
            <a:ext cx="1800000" cy="1800000"/>
          </a:xfrm>
          <a:prstGeom prst="rect">
            <a:avLst/>
          </a:prstGeom>
        </p:spPr>
      </p:pic>
      <p:sp>
        <p:nvSpPr>
          <p:cNvPr id="11" name="文本框 10"/>
          <p:cNvSpPr txBox="1"/>
          <p:nvPr/>
        </p:nvSpPr>
        <p:spPr>
          <a:xfrm>
            <a:off x="1247249" y="3927900"/>
            <a:ext cx="1527048" cy="369332"/>
          </a:xfrm>
          <a:prstGeom prst="rect">
            <a:avLst/>
          </a:prstGeom>
          <a:noFill/>
        </p:spPr>
        <p:txBody>
          <a:bodyPr wrap="square" rtlCol="0">
            <a:spAutoFit/>
          </a:bodyPr>
          <a:lstStyle/>
          <a:p>
            <a:pPr algn="ctr"/>
            <a:r>
              <a:rPr lang="en-US" altLang="zh-CN" dirty="0"/>
              <a:t>Step=8</a:t>
            </a:r>
            <a:endParaRPr lang="zh-CN" altLang="en-US" dirty="0"/>
          </a:p>
        </p:txBody>
      </p:sp>
      <p:sp>
        <p:nvSpPr>
          <p:cNvPr id="12" name="文本框 11"/>
          <p:cNvSpPr txBox="1"/>
          <p:nvPr/>
        </p:nvSpPr>
        <p:spPr>
          <a:xfrm>
            <a:off x="4279321" y="3927900"/>
            <a:ext cx="1527048" cy="369332"/>
          </a:xfrm>
          <a:prstGeom prst="rect">
            <a:avLst/>
          </a:prstGeom>
          <a:noFill/>
        </p:spPr>
        <p:txBody>
          <a:bodyPr wrap="square" rtlCol="0">
            <a:spAutoFit/>
          </a:bodyPr>
          <a:lstStyle/>
          <a:p>
            <a:pPr algn="ctr"/>
            <a:r>
              <a:rPr lang="en-US" altLang="zh-CN" dirty="0"/>
              <a:t>Step=16</a:t>
            </a:r>
            <a:endParaRPr lang="zh-CN" altLang="en-US" dirty="0"/>
          </a:p>
        </p:txBody>
      </p:sp>
      <p:sp>
        <p:nvSpPr>
          <p:cNvPr id="13" name="文本框 12"/>
          <p:cNvSpPr txBox="1"/>
          <p:nvPr/>
        </p:nvSpPr>
        <p:spPr>
          <a:xfrm>
            <a:off x="1247249" y="6460605"/>
            <a:ext cx="1527048" cy="369332"/>
          </a:xfrm>
          <a:prstGeom prst="rect">
            <a:avLst/>
          </a:prstGeom>
          <a:noFill/>
        </p:spPr>
        <p:txBody>
          <a:bodyPr wrap="square" rtlCol="0">
            <a:spAutoFit/>
          </a:bodyPr>
          <a:lstStyle/>
          <a:p>
            <a:pPr algn="ctr"/>
            <a:r>
              <a:rPr lang="en-US" altLang="zh-CN" dirty="0"/>
              <a:t>Step=32</a:t>
            </a:r>
            <a:endParaRPr lang="zh-CN" altLang="en-US" dirty="0"/>
          </a:p>
        </p:txBody>
      </p:sp>
      <p:sp>
        <p:nvSpPr>
          <p:cNvPr id="14" name="文本框 13"/>
          <p:cNvSpPr txBox="1"/>
          <p:nvPr/>
        </p:nvSpPr>
        <p:spPr>
          <a:xfrm>
            <a:off x="4279321" y="6448117"/>
            <a:ext cx="1527048" cy="369332"/>
          </a:xfrm>
          <a:prstGeom prst="rect">
            <a:avLst/>
          </a:prstGeom>
          <a:noFill/>
        </p:spPr>
        <p:txBody>
          <a:bodyPr wrap="square" rtlCol="0">
            <a:spAutoFit/>
          </a:bodyPr>
          <a:lstStyle/>
          <a:p>
            <a:pPr algn="ctr"/>
            <a:r>
              <a:rPr lang="en-US" altLang="zh-CN" dirty="0"/>
              <a:t>Step=64</a:t>
            </a:r>
            <a:endParaRPr lang="zh-CN" altLang="en-US" dirty="0"/>
          </a:p>
        </p:txBody>
      </p:sp>
      <p:sp>
        <p:nvSpPr>
          <p:cNvPr id="5" name="灯片编号占位符 4"/>
          <p:cNvSpPr>
            <a:spLocks noGrp="1"/>
          </p:cNvSpPr>
          <p:nvPr>
            <p:ph type="sldNum" sz="quarter" idx="12"/>
          </p:nvPr>
        </p:nvSpPr>
        <p:spPr/>
        <p:txBody>
          <a:bodyPr/>
          <a:lstStyle/>
          <a:p>
            <a:fld id="{AFD96F87-9EEA-4173-B560-4ADE20BAA8CF}" type="slidenum">
              <a:rPr lang="zh-CN" altLang="en-US" smtClean="0"/>
              <a:t>4</a:t>
            </a:fld>
            <a:endParaRPr lang="zh-CN" altLang="en-US"/>
          </a:p>
        </p:txBody>
      </p:sp>
    </p:spTree>
    <p:extLst>
      <p:ext uri="{BB962C8B-B14F-4D97-AF65-F5344CB8AC3E}">
        <p14:creationId xmlns:p14="http://schemas.microsoft.com/office/powerpoint/2010/main" val="3673683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a:bodyPr>
          <a:lstStyle/>
          <a:p>
            <a:pPr algn="ctr"/>
            <a:r>
              <a:rPr lang="zh-CN" altLang="en-US" sz="6600" dirty="0"/>
              <a:t>四、选做题</a:t>
            </a:r>
          </a:p>
        </p:txBody>
      </p:sp>
      <p:sp>
        <p:nvSpPr>
          <p:cNvPr id="9" name="文本占位符 8"/>
          <p:cNvSpPr>
            <a:spLocks noGrp="1"/>
          </p:cNvSpPr>
          <p:nvPr>
            <p:ph type="body" idx="1"/>
          </p:nvPr>
        </p:nvSpPr>
        <p:spPr>
          <a:xfrm>
            <a:off x="677335" y="4307992"/>
            <a:ext cx="8596668" cy="860400"/>
          </a:xfrm>
        </p:spPr>
        <p:txBody>
          <a:bodyPr/>
          <a:lstStyle/>
          <a:p>
            <a:endParaRPr lang="zh-CN" altLang="en-US"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40</a:t>
            </a:fld>
            <a:endParaRPr lang="zh-CN" altLang="en-US"/>
          </a:p>
        </p:txBody>
      </p:sp>
    </p:spTree>
    <p:extLst>
      <p:ext uri="{BB962C8B-B14F-4D97-AF65-F5344CB8AC3E}">
        <p14:creationId xmlns:p14="http://schemas.microsoft.com/office/powerpoint/2010/main" val="1675817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zh-CN" altLang="en-US" dirty="0" smtClean="0"/>
              <a:t>信道编码说明</a:t>
            </a:r>
            <a:endParaRPr lang="zh-CN" altLang="en-US" dirty="0"/>
          </a:p>
        </p:txBody>
      </p:sp>
      <p:sp>
        <p:nvSpPr>
          <p:cNvPr id="5" name="内容占位符 4"/>
          <p:cNvSpPr>
            <a:spLocks noGrp="1"/>
          </p:cNvSpPr>
          <p:nvPr>
            <p:ph idx="1"/>
          </p:nvPr>
        </p:nvSpPr>
        <p:spPr/>
        <p:txBody>
          <a:bodyPr>
            <a:normAutofit/>
          </a:bodyPr>
          <a:lstStyle/>
          <a:p>
            <a:r>
              <a:rPr lang="zh-CN" altLang="en-US" sz="2400" dirty="0" smtClean="0"/>
              <a:t>在前两次实验中，我们已经初步探究卷积码的纠错与检错能力，以及对应的波形信道最佳映射方式，在此我们仍然采用卷积码进行第三次实验；</a:t>
            </a:r>
            <a:endParaRPr lang="en-US" altLang="zh-CN" sz="2400" dirty="0" smtClean="0"/>
          </a:p>
          <a:p>
            <a:r>
              <a:rPr lang="zh-CN" altLang="en-US" sz="2400" dirty="0" smtClean="0"/>
              <a:t>之前提到过</a:t>
            </a:r>
            <a:r>
              <a:rPr lang="en-US" altLang="zh-CN" sz="2400" dirty="0" smtClean="0"/>
              <a:t>Huffman</a:t>
            </a:r>
            <a:r>
              <a:rPr lang="zh-CN" altLang="en-US" sz="2400" dirty="0" smtClean="0"/>
              <a:t>变长编码中，误码可能会产生扩散现象，而这一点与之前提到过的加密算法相类似，故卷积码的效果有实验保证；</a:t>
            </a:r>
            <a:endParaRPr lang="en-US" altLang="zh-CN" sz="2400" dirty="0" smtClean="0"/>
          </a:p>
          <a:p>
            <a:r>
              <a:rPr lang="zh-CN" altLang="en-US" sz="2400" dirty="0" smtClean="0"/>
              <a:t>关于数据的统计选取，由于采用的是波形信道，信道传输过程无法与实验平台的自动迭代结合，只能手动选择文件进行解码，故实验结果存在一定的波动；</a:t>
            </a:r>
            <a:endParaRPr lang="zh-CN" altLang="en-US" sz="24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41</a:t>
            </a:fld>
            <a:endParaRPr lang="zh-CN" altLang="en-US"/>
          </a:p>
        </p:txBody>
      </p:sp>
    </p:spTree>
    <p:extLst>
      <p:ext uri="{BB962C8B-B14F-4D97-AF65-F5344CB8AC3E}">
        <p14:creationId xmlns:p14="http://schemas.microsoft.com/office/powerpoint/2010/main" val="4086110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a:t>
            </a:r>
            <a:r>
              <a:rPr lang="en-US" altLang="zh-CN" dirty="0" smtClean="0"/>
              <a:t>. </a:t>
            </a:r>
            <a:r>
              <a:rPr lang="zh-CN" altLang="en-US" dirty="0" smtClean="0"/>
              <a:t>基本参数选取</a:t>
            </a:r>
            <a:endParaRPr lang="zh-CN" altLang="en-US" dirty="0"/>
          </a:p>
        </p:txBody>
      </p:sp>
      <p:sp>
        <p:nvSpPr>
          <p:cNvPr id="5" name="内容占位符 4"/>
          <p:cNvSpPr>
            <a:spLocks noGrp="1"/>
          </p:cNvSpPr>
          <p:nvPr>
            <p:ph idx="1"/>
          </p:nvPr>
        </p:nvSpPr>
        <p:spPr>
          <a:xfrm>
            <a:off x="677334" y="1540042"/>
            <a:ext cx="8596668" cy="4866445"/>
          </a:xfrm>
        </p:spPr>
        <p:txBody>
          <a:bodyPr>
            <a:normAutofit/>
          </a:bodyPr>
          <a:lstStyle/>
          <a:p>
            <a:r>
              <a:rPr lang="zh-CN" altLang="en-US" sz="2400" dirty="0"/>
              <a:t>采用基于</a:t>
            </a:r>
            <a:r>
              <a:rPr lang="en-US" altLang="zh-CN" sz="2400" dirty="0"/>
              <a:t>Lloyd-Max</a:t>
            </a:r>
            <a:r>
              <a:rPr lang="zh-CN" altLang="en-US" sz="2400" dirty="0" smtClean="0"/>
              <a:t>思想的非均匀量化；</a:t>
            </a:r>
            <a:endParaRPr lang="en-US" altLang="zh-CN" sz="2400" dirty="0" smtClean="0"/>
          </a:p>
          <a:p>
            <a:r>
              <a:rPr lang="zh-CN" altLang="en-US" sz="2400" dirty="0" smtClean="0"/>
              <a:t>考虑到分析不同参数卷积码对实验结果的影响，需要在较低信噪比的情况下对不同参数的卷积码的纠错能力进行比较，故分别选择了</a:t>
            </a:r>
            <a:r>
              <a:rPr lang="en-US" altLang="zh-CN" sz="2400" dirty="0"/>
              <a:t>σ=0.2</a:t>
            </a:r>
            <a:r>
              <a:rPr lang="zh-CN" altLang="en-US" sz="2400" dirty="0"/>
              <a:t>即信噪比为</a:t>
            </a:r>
            <a:r>
              <a:rPr lang="en-US" altLang="zh-CN" sz="2400" dirty="0"/>
              <a:t>1dB</a:t>
            </a:r>
            <a:r>
              <a:rPr lang="zh-CN" altLang="en-US" sz="2400" dirty="0"/>
              <a:t>的</a:t>
            </a:r>
            <a:r>
              <a:rPr lang="zh-CN" altLang="en-US" sz="2400" dirty="0" smtClean="0"/>
              <a:t>情况以及</a:t>
            </a:r>
            <a:r>
              <a:rPr lang="en-US" altLang="zh-CN" sz="2400" dirty="0"/>
              <a:t>σ=0.35</a:t>
            </a:r>
            <a:r>
              <a:rPr lang="zh-CN" altLang="en-US" sz="2400" dirty="0"/>
              <a:t>即信噪比为</a:t>
            </a:r>
            <a:r>
              <a:rPr lang="en-US" altLang="zh-CN" sz="2400" dirty="0"/>
              <a:t>-4dB</a:t>
            </a:r>
            <a:r>
              <a:rPr lang="zh-CN" altLang="en-US" sz="2400" dirty="0"/>
              <a:t>的情况；</a:t>
            </a:r>
            <a:endParaRPr lang="en-US" altLang="zh-CN" sz="2400" dirty="0" smtClean="0"/>
          </a:p>
          <a:p>
            <a:r>
              <a:rPr lang="zh-CN" altLang="en-US" sz="2400" dirty="0" smtClean="0"/>
              <a:t>但</a:t>
            </a:r>
            <a:r>
              <a:rPr lang="zh-CN" altLang="en-US" sz="2400" dirty="0" smtClean="0"/>
              <a:t>在</a:t>
            </a:r>
            <a:r>
              <a:rPr lang="en-US" altLang="zh-CN" sz="2400" dirty="0"/>
              <a:t>σ=0.35</a:t>
            </a:r>
            <a:r>
              <a:rPr lang="zh-CN" altLang="en-US" sz="2400" dirty="0"/>
              <a:t>即信噪比为</a:t>
            </a:r>
            <a:r>
              <a:rPr lang="en-US" altLang="zh-CN" sz="2400" dirty="0"/>
              <a:t>-4dB</a:t>
            </a:r>
            <a:r>
              <a:rPr lang="zh-CN" altLang="en-US" sz="2400" dirty="0"/>
              <a:t>的情况下</a:t>
            </a:r>
            <a:r>
              <a:rPr lang="zh-CN" altLang="en-US" sz="2400" dirty="0" smtClean="0"/>
              <a:t>，无信道编码时的传输误码率在</a:t>
            </a:r>
            <a:r>
              <a:rPr lang="en-US" altLang="zh-CN" sz="2400" dirty="0" smtClean="0"/>
              <a:t>1bit</a:t>
            </a:r>
            <a:r>
              <a:rPr lang="en-US" altLang="zh-CN" sz="2400" dirty="0"/>
              <a:t>/</a:t>
            </a:r>
            <a:r>
              <a:rPr lang="zh-CN" altLang="en-US" sz="2400" dirty="0" smtClean="0"/>
              <a:t>符号时接近</a:t>
            </a:r>
            <a:r>
              <a:rPr lang="en-US" altLang="zh-CN" sz="2400" dirty="0" smtClean="0"/>
              <a:t>2%</a:t>
            </a:r>
            <a:r>
              <a:rPr lang="zh-CN" altLang="en-US" sz="2400" dirty="0" smtClean="0"/>
              <a:t>，</a:t>
            </a:r>
            <a:r>
              <a:rPr lang="en-US" altLang="zh-CN" sz="2400" dirty="0" smtClean="0"/>
              <a:t>2bit/</a:t>
            </a:r>
            <a:r>
              <a:rPr lang="zh-CN" altLang="en-US" sz="2400" dirty="0" smtClean="0"/>
              <a:t>符号时接近</a:t>
            </a:r>
            <a:r>
              <a:rPr lang="en-US" altLang="zh-CN" sz="2400" dirty="0" smtClean="0"/>
              <a:t>7.5%</a:t>
            </a:r>
            <a:r>
              <a:rPr lang="zh-CN" altLang="en-US" sz="2400" dirty="0" smtClean="0"/>
              <a:t>，即使在条带高度为</a:t>
            </a:r>
            <a:r>
              <a:rPr lang="en-US" altLang="zh-CN" sz="2400" dirty="0" smtClean="0"/>
              <a:t>16</a:t>
            </a:r>
            <a:r>
              <a:rPr lang="zh-CN" altLang="en-US" sz="2400" dirty="0" smtClean="0"/>
              <a:t>时，也基本无法正常传输数据；</a:t>
            </a:r>
            <a:endParaRPr lang="en-US" altLang="zh-CN" sz="2400" dirty="0"/>
          </a:p>
          <a:p>
            <a:r>
              <a:rPr lang="en-US" altLang="zh-CN" sz="2400" dirty="0" smtClean="0"/>
              <a:t>JPEG</a:t>
            </a:r>
            <a:r>
              <a:rPr lang="zh-CN" altLang="en-US" sz="2400" dirty="0" smtClean="0"/>
              <a:t>参考编码结果：这</a:t>
            </a:r>
            <a:r>
              <a:rPr lang="zh-CN" altLang="en-US" sz="2400" dirty="0"/>
              <a:t>一步骤参考了之前</a:t>
            </a:r>
            <a:r>
              <a:rPr lang="en-US" altLang="zh-CN" sz="2400" dirty="0"/>
              <a:t>MATLAB</a:t>
            </a:r>
            <a:r>
              <a:rPr lang="zh-CN" altLang="en-US" sz="2400" dirty="0"/>
              <a:t>课程实验中介绍的</a:t>
            </a:r>
            <a:r>
              <a:rPr lang="en-US" altLang="zh-CN" sz="2400" dirty="0"/>
              <a:t>JPEG</a:t>
            </a:r>
            <a:r>
              <a:rPr lang="zh-CN" altLang="en-US" sz="2400" dirty="0"/>
              <a:t>编码技术，并</a:t>
            </a:r>
            <a:r>
              <a:rPr lang="zh-CN" altLang="en-US" sz="2400" dirty="0" smtClean="0"/>
              <a:t>利用</a:t>
            </a:r>
            <a:r>
              <a:rPr lang="en-US" altLang="zh-CN" sz="2400" dirty="0" smtClean="0"/>
              <a:t>eff=2,1bit/</a:t>
            </a:r>
            <a:r>
              <a:rPr lang="zh-CN" altLang="en-US" sz="2400" dirty="0" smtClean="0"/>
              <a:t>符号的卷积码进行传输，得到对应的编码比特数以及</a:t>
            </a:r>
            <a:r>
              <a:rPr lang="en-US" altLang="zh-CN" sz="2400" dirty="0" smtClean="0"/>
              <a:t>PSNR</a:t>
            </a:r>
            <a:r>
              <a:rPr lang="zh-CN" altLang="en-US" sz="2400" dirty="0" smtClean="0"/>
              <a:t>，以此作为信道传输的另一个参考标准；</a:t>
            </a:r>
            <a:endParaRPr lang="en-US" altLang="zh-CN" sz="2400" dirty="0"/>
          </a:p>
          <a:p>
            <a:endParaRPr lang="zh-CN" altLang="en-US" sz="24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42</a:t>
            </a:fld>
            <a:endParaRPr lang="zh-CN" altLang="en-US"/>
          </a:p>
        </p:txBody>
      </p:sp>
    </p:spTree>
    <p:extLst>
      <p:ext uri="{BB962C8B-B14F-4D97-AF65-F5344CB8AC3E}">
        <p14:creationId xmlns:p14="http://schemas.microsoft.com/office/powerpoint/2010/main" val="1896990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实验结果</a:t>
            </a:r>
            <a:endParaRPr lang="zh-CN" altLang="en-US" dirty="0"/>
          </a:p>
        </p:txBody>
      </p:sp>
      <p:sp>
        <p:nvSpPr>
          <p:cNvPr id="5" name="内容占位符 4"/>
          <p:cNvSpPr>
            <a:spLocks noGrp="1"/>
          </p:cNvSpPr>
          <p:nvPr>
            <p:ph idx="1"/>
          </p:nvPr>
        </p:nvSpPr>
        <p:spPr>
          <a:xfrm>
            <a:off x="677334" y="1486820"/>
            <a:ext cx="8596668" cy="5371180"/>
          </a:xfrm>
        </p:spPr>
        <p:txBody>
          <a:bodyPr>
            <a:normAutofit lnSpcReduction="10000"/>
          </a:bodyPr>
          <a:lstStyle/>
          <a:p>
            <a:r>
              <a:rPr lang="zh-CN" altLang="en-US" sz="2400" dirty="0"/>
              <a:t>考虑到波形信道中存在的信道使用次数问题，在此我们分别绘制了横坐标为编码后比特数和信道使用数的</a:t>
            </a:r>
            <a:r>
              <a:rPr lang="zh-CN" altLang="en-US" sz="2400" dirty="0" smtClean="0"/>
              <a:t>图像：</a:t>
            </a:r>
            <a:endParaRPr lang="en-US" altLang="zh-CN" sz="2400" dirty="0" smtClean="0"/>
          </a:p>
          <a:p>
            <a:r>
              <a:rPr lang="en-US" altLang="zh-CN" sz="2400" dirty="0"/>
              <a:t>σ=0.2</a:t>
            </a:r>
            <a:r>
              <a:rPr lang="zh-CN" altLang="en-US" sz="2400" dirty="0"/>
              <a:t>即信噪比为</a:t>
            </a:r>
            <a:r>
              <a:rPr lang="en-US" altLang="zh-CN" sz="2400" dirty="0"/>
              <a:t>1dB</a:t>
            </a:r>
            <a:r>
              <a:rPr lang="zh-CN" altLang="en-US" sz="2400" dirty="0"/>
              <a:t>的</a:t>
            </a:r>
            <a:r>
              <a:rPr lang="zh-CN" altLang="en-US" sz="2400" dirty="0" smtClean="0"/>
              <a:t>情况：</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注：编码方式用三位数</a:t>
            </a:r>
            <a:r>
              <a:rPr lang="en-US" altLang="zh-CN" sz="2400" dirty="0" err="1" smtClean="0"/>
              <a:t>abc</a:t>
            </a:r>
            <a:r>
              <a:rPr lang="zh-CN" altLang="en-US" sz="2400" dirty="0" smtClean="0"/>
              <a:t>表示，其中</a:t>
            </a:r>
            <a:r>
              <a:rPr lang="en-US" altLang="zh-CN" sz="2400" dirty="0" smtClean="0"/>
              <a:t>a</a:t>
            </a:r>
            <a:r>
              <a:rPr lang="zh-CN" altLang="en-US" sz="2400" dirty="0" smtClean="0"/>
              <a:t>为是否卷积编码，</a:t>
            </a:r>
            <a:r>
              <a:rPr lang="en-US" altLang="zh-CN" sz="2400" dirty="0" smtClean="0"/>
              <a:t>b</a:t>
            </a:r>
            <a:r>
              <a:rPr lang="zh-CN" altLang="en-US" sz="2400" dirty="0" smtClean="0"/>
              <a:t>为编码效率，最后一位代表</a:t>
            </a:r>
            <a:r>
              <a:rPr lang="en-US" altLang="zh-CN" sz="2400" dirty="0" smtClean="0"/>
              <a:t>c bit/</a:t>
            </a:r>
            <a:r>
              <a:rPr lang="zh-CN" altLang="en-US" sz="2400" dirty="0" smtClean="0"/>
              <a:t>符号；</a:t>
            </a:r>
            <a:endParaRPr lang="zh-CN" altLang="en-US" sz="24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43</a:t>
            </a:fld>
            <a:endParaRPr lang="zh-CN" altLang="en-US"/>
          </a:p>
        </p:txBody>
      </p:sp>
      <p:graphicFrame>
        <p:nvGraphicFramePr>
          <p:cNvPr id="8" name="图表 7"/>
          <p:cNvGraphicFramePr>
            <a:graphicFrameLocks/>
          </p:cNvGraphicFramePr>
          <p:nvPr/>
        </p:nvGraphicFramePr>
        <p:xfrm>
          <a:off x="1" y="2722282"/>
          <a:ext cx="5325978" cy="2992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a:graphicFrameLocks/>
          </p:cNvGraphicFramePr>
          <p:nvPr/>
        </p:nvGraphicFramePr>
        <p:xfrm>
          <a:off x="5325979" y="2721552"/>
          <a:ext cx="5327275" cy="299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9034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实验结果</a:t>
            </a:r>
            <a:endParaRPr lang="zh-CN" altLang="en-US" dirty="0"/>
          </a:p>
        </p:txBody>
      </p:sp>
      <p:sp>
        <p:nvSpPr>
          <p:cNvPr id="5" name="内容占位符 4"/>
          <p:cNvSpPr>
            <a:spLocks noGrp="1"/>
          </p:cNvSpPr>
          <p:nvPr>
            <p:ph idx="1"/>
          </p:nvPr>
        </p:nvSpPr>
        <p:spPr>
          <a:xfrm>
            <a:off x="677334" y="1486820"/>
            <a:ext cx="8596668" cy="5371180"/>
          </a:xfrm>
        </p:spPr>
        <p:txBody>
          <a:bodyPr>
            <a:normAutofit/>
          </a:bodyPr>
          <a:lstStyle/>
          <a:p>
            <a:r>
              <a:rPr lang="en-US" altLang="zh-CN" sz="2400" dirty="0" smtClean="0"/>
              <a:t>σ=0.2</a:t>
            </a:r>
            <a:r>
              <a:rPr lang="zh-CN" altLang="en-US" sz="2400" dirty="0"/>
              <a:t>即信噪比为</a:t>
            </a:r>
            <a:r>
              <a:rPr lang="en-US" altLang="zh-CN" sz="2400" dirty="0"/>
              <a:t>1dB</a:t>
            </a:r>
            <a:r>
              <a:rPr lang="zh-CN" altLang="en-US" sz="2400" dirty="0"/>
              <a:t>的</a:t>
            </a:r>
            <a:r>
              <a:rPr lang="zh-CN" altLang="en-US" sz="2400" dirty="0" smtClean="0"/>
              <a:t>情况：</a:t>
            </a:r>
            <a:endParaRPr lang="en-US" altLang="zh-CN" sz="2400" dirty="0" smtClean="0"/>
          </a:p>
          <a:p>
            <a:r>
              <a:rPr lang="zh-CN" altLang="en-US" sz="2400" dirty="0" smtClean="0"/>
              <a:t>对应的部分重建图像如下：（量化区间数为</a:t>
            </a:r>
            <a:r>
              <a:rPr lang="en-US" altLang="zh-CN" sz="2400" dirty="0" smtClean="0"/>
              <a:t>16</a:t>
            </a:r>
            <a:r>
              <a:rPr lang="zh-CN" altLang="en-US" sz="2400" dirty="0" smtClean="0"/>
              <a:t>）</a:t>
            </a:r>
            <a:endParaRPr lang="en-US" altLang="zh-CN" sz="2400" dirty="0" smtClean="0"/>
          </a:p>
          <a:p>
            <a:r>
              <a:rPr lang="zh-CN" altLang="en-US" sz="2400" dirty="0"/>
              <a:t>从左到</a:t>
            </a:r>
            <a:r>
              <a:rPr lang="zh-CN" altLang="en-US" sz="2400" dirty="0" smtClean="0"/>
              <a:t>右依次为</a:t>
            </a:r>
            <a:r>
              <a:rPr lang="en-US" altLang="zh-CN" sz="2400" dirty="0" smtClean="0"/>
              <a:t>012</a:t>
            </a:r>
            <a:r>
              <a:rPr lang="zh-CN" altLang="en-US" sz="2400" dirty="0" smtClean="0"/>
              <a:t>，</a:t>
            </a:r>
            <a:r>
              <a:rPr lang="en-US" altLang="zh-CN" sz="2400" dirty="0" smtClean="0"/>
              <a:t>011</a:t>
            </a:r>
            <a:r>
              <a:rPr lang="zh-CN" altLang="en-US" sz="2400" dirty="0" smtClean="0"/>
              <a:t>，</a:t>
            </a:r>
            <a:r>
              <a:rPr lang="en-US" altLang="zh-CN" sz="2400" dirty="0" smtClean="0"/>
              <a:t>122</a:t>
            </a:r>
            <a:r>
              <a:rPr lang="zh-CN" altLang="en-US" sz="2400" dirty="0" smtClean="0"/>
              <a:t>（无误码）</a:t>
            </a:r>
            <a:endParaRPr lang="en-US" altLang="zh-CN" sz="2400" dirty="0"/>
          </a:p>
          <a:p>
            <a:r>
              <a:rPr lang="zh-CN" altLang="en-US" sz="2400" dirty="0" smtClean="0"/>
              <a:t>对应</a:t>
            </a:r>
            <a:r>
              <a:rPr lang="en-US" altLang="zh-CN" sz="2400" dirty="0" smtClean="0"/>
              <a:t>PSNR = 10.5,24.8,36.8</a:t>
            </a:r>
          </a:p>
        </p:txBody>
      </p:sp>
      <p:sp>
        <p:nvSpPr>
          <p:cNvPr id="2" name="灯片编号占位符 1"/>
          <p:cNvSpPr>
            <a:spLocks noGrp="1"/>
          </p:cNvSpPr>
          <p:nvPr>
            <p:ph type="sldNum" sz="quarter" idx="12"/>
          </p:nvPr>
        </p:nvSpPr>
        <p:spPr/>
        <p:txBody>
          <a:bodyPr/>
          <a:lstStyle/>
          <a:p>
            <a:fld id="{AFD96F87-9EEA-4173-B560-4ADE20BAA8CF}" type="slidenum">
              <a:rPr lang="zh-CN" altLang="en-US" smtClean="0"/>
              <a:t>44</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140" y="3466632"/>
            <a:ext cx="2592491" cy="2592491"/>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64" y="3466634"/>
            <a:ext cx="2594904" cy="259490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8603" y="3466632"/>
            <a:ext cx="2590533" cy="2590533"/>
          </a:xfrm>
          <a:prstGeom prst="rect">
            <a:avLst/>
          </a:prstGeom>
        </p:spPr>
      </p:pic>
    </p:spTree>
    <p:extLst>
      <p:ext uri="{BB962C8B-B14F-4D97-AF65-F5344CB8AC3E}">
        <p14:creationId xmlns:p14="http://schemas.microsoft.com/office/powerpoint/2010/main" val="1869116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实验结果</a:t>
            </a:r>
            <a:endParaRPr lang="zh-CN" altLang="en-US" dirty="0"/>
          </a:p>
        </p:txBody>
      </p:sp>
      <p:sp>
        <p:nvSpPr>
          <p:cNvPr id="5" name="内容占位符 4"/>
          <p:cNvSpPr>
            <a:spLocks noGrp="1"/>
          </p:cNvSpPr>
          <p:nvPr>
            <p:ph idx="1"/>
          </p:nvPr>
        </p:nvSpPr>
        <p:spPr>
          <a:xfrm>
            <a:off x="677334" y="1486820"/>
            <a:ext cx="8596668" cy="5371180"/>
          </a:xfrm>
        </p:spPr>
        <p:txBody>
          <a:bodyPr>
            <a:normAutofit/>
          </a:bodyPr>
          <a:lstStyle/>
          <a:p>
            <a:r>
              <a:rPr lang="en-US" altLang="zh-CN" sz="2400" dirty="0" smtClean="0"/>
              <a:t>σ=0.35</a:t>
            </a:r>
            <a:r>
              <a:rPr lang="zh-CN" altLang="en-US" sz="2400" dirty="0"/>
              <a:t>即信噪比为</a:t>
            </a:r>
            <a:r>
              <a:rPr lang="en-US" altLang="zh-CN" sz="2400" dirty="0"/>
              <a:t>-4dB</a:t>
            </a:r>
            <a:r>
              <a:rPr lang="zh-CN" altLang="en-US" sz="2400" dirty="0"/>
              <a:t>的情况</a:t>
            </a:r>
            <a:r>
              <a:rPr lang="zh-CN" altLang="en-US" sz="2400" dirty="0" smtClean="0"/>
              <a:t>：</a:t>
            </a: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注：编码方式用三位数</a:t>
            </a:r>
            <a:r>
              <a:rPr lang="en-US" altLang="zh-CN" sz="2400" dirty="0" err="1" smtClean="0"/>
              <a:t>abc</a:t>
            </a:r>
            <a:r>
              <a:rPr lang="zh-CN" altLang="en-US" sz="2400" dirty="0" smtClean="0"/>
              <a:t>表示，其中</a:t>
            </a:r>
            <a:r>
              <a:rPr lang="en-US" altLang="zh-CN" sz="2400" dirty="0" smtClean="0"/>
              <a:t>a</a:t>
            </a:r>
            <a:r>
              <a:rPr lang="zh-CN" altLang="en-US" sz="2400" dirty="0" smtClean="0"/>
              <a:t>为是否卷积编码，</a:t>
            </a:r>
            <a:r>
              <a:rPr lang="en-US" altLang="zh-CN" sz="2400" dirty="0" smtClean="0"/>
              <a:t>b</a:t>
            </a:r>
            <a:r>
              <a:rPr lang="zh-CN" altLang="en-US" sz="2400" dirty="0" smtClean="0"/>
              <a:t>为编码效率，最后一位代表</a:t>
            </a:r>
            <a:r>
              <a:rPr lang="en-US" altLang="zh-CN" sz="2400" dirty="0" smtClean="0"/>
              <a:t>c bit/</a:t>
            </a:r>
            <a:r>
              <a:rPr lang="zh-CN" altLang="en-US" sz="2400" dirty="0" smtClean="0"/>
              <a:t>符号；</a:t>
            </a:r>
            <a:endParaRPr lang="zh-CN" altLang="en-US" sz="24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45</a:t>
            </a:fld>
            <a:endParaRPr lang="zh-CN" altLang="en-US"/>
          </a:p>
        </p:txBody>
      </p:sp>
      <p:graphicFrame>
        <p:nvGraphicFramePr>
          <p:cNvPr id="6" name="图表 5"/>
          <p:cNvGraphicFramePr>
            <a:graphicFrameLocks/>
          </p:cNvGraphicFramePr>
          <p:nvPr/>
        </p:nvGraphicFramePr>
        <p:xfrm>
          <a:off x="0" y="2540500"/>
          <a:ext cx="5342021" cy="31265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a:graphicFrameLocks/>
          </p:cNvGraphicFramePr>
          <p:nvPr/>
        </p:nvGraphicFramePr>
        <p:xfrm>
          <a:off x="5342021" y="2540500"/>
          <a:ext cx="5342021" cy="31265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2226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 </a:t>
            </a:r>
            <a:r>
              <a:rPr lang="zh-CN" altLang="en-US" dirty="0" smtClean="0"/>
              <a:t>实验结果</a:t>
            </a:r>
            <a:endParaRPr lang="zh-CN" altLang="en-US" dirty="0"/>
          </a:p>
        </p:txBody>
      </p:sp>
      <p:sp>
        <p:nvSpPr>
          <p:cNvPr id="5" name="内容占位符 4"/>
          <p:cNvSpPr>
            <a:spLocks noGrp="1"/>
          </p:cNvSpPr>
          <p:nvPr>
            <p:ph idx="1"/>
          </p:nvPr>
        </p:nvSpPr>
        <p:spPr>
          <a:xfrm>
            <a:off x="677334" y="1486820"/>
            <a:ext cx="8596668" cy="5371180"/>
          </a:xfrm>
        </p:spPr>
        <p:txBody>
          <a:bodyPr>
            <a:normAutofit/>
          </a:bodyPr>
          <a:lstStyle/>
          <a:p>
            <a:r>
              <a:rPr lang="en-US" altLang="zh-CN" sz="2400" dirty="0" smtClean="0"/>
              <a:t>σ=0.35</a:t>
            </a:r>
            <a:r>
              <a:rPr lang="zh-CN" altLang="en-US" sz="2400" dirty="0" smtClean="0"/>
              <a:t>即</a:t>
            </a:r>
            <a:r>
              <a:rPr lang="zh-CN" altLang="en-US" sz="2400" dirty="0"/>
              <a:t>信噪比</a:t>
            </a:r>
            <a:r>
              <a:rPr lang="zh-CN" altLang="en-US" sz="2400" dirty="0" smtClean="0"/>
              <a:t>为</a:t>
            </a:r>
            <a:r>
              <a:rPr lang="en-US" altLang="zh-CN" sz="2400" dirty="0" smtClean="0"/>
              <a:t>-4dB</a:t>
            </a:r>
            <a:r>
              <a:rPr lang="zh-CN" altLang="en-US" sz="2400" dirty="0"/>
              <a:t>的</a:t>
            </a:r>
            <a:r>
              <a:rPr lang="zh-CN" altLang="en-US" sz="2400" dirty="0" smtClean="0"/>
              <a:t>情况：</a:t>
            </a:r>
            <a:endParaRPr lang="en-US" altLang="zh-CN" sz="2400" dirty="0" smtClean="0"/>
          </a:p>
          <a:p>
            <a:r>
              <a:rPr lang="zh-CN" altLang="en-US" sz="2400" dirty="0" smtClean="0"/>
              <a:t>对应的部分重建图像如下：（量化区间数为</a:t>
            </a:r>
            <a:r>
              <a:rPr lang="en-US" altLang="zh-CN" sz="2400" dirty="0" smtClean="0"/>
              <a:t>16</a:t>
            </a:r>
            <a:r>
              <a:rPr lang="zh-CN" altLang="en-US" sz="2400" dirty="0" smtClean="0"/>
              <a:t>）</a:t>
            </a:r>
            <a:endParaRPr lang="en-US" altLang="zh-CN" sz="2400" dirty="0" smtClean="0"/>
          </a:p>
          <a:p>
            <a:r>
              <a:rPr lang="zh-CN" altLang="en-US" sz="2400" dirty="0"/>
              <a:t>从左到</a:t>
            </a:r>
            <a:r>
              <a:rPr lang="zh-CN" altLang="en-US" sz="2400" dirty="0" smtClean="0"/>
              <a:t>右依次为</a:t>
            </a:r>
            <a:r>
              <a:rPr lang="en-US" altLang="zh-CN" sz="2400" dirty="0" smtClean="0"/>
              <a:t>011</a:t>
            </a:r>
            <a:r>
              <a:rPr lang="zh-CN" altLang="en-US" sz="2400" dirty="0" smtClean="0"/>
              <a:t>，</a:t>
            </a:r>
            <a:r>
              <a:rPr lang="en-US" altLang="zh-CN" sz="2400" dirty="0" smtClean="0"/>
              <a:t>122</a:t>
            </a:r>
            <a:r>
              <a:rPr lang="zh-CN" altLang="en-US" sz="2400" dirty="0" smtClean="0"/>
              <a:t>，</a:t>
            </a:r>
            <a:r>
              <a:rPr lang="en-US" altLang="zh-CN" sz="2400" dirty="0" smtClean="0"/>
              <a:t>132</a:t>
            </a:r>
            <a:r>
              <a:rPr lang="zh-CN" altLang="en-US" sz="2400" dirty="0" smtClean="0"/>
              <a:t>，</a:t>
            </a:r>
            <a:r>
              <a:rPr lang="en-US" altLang="zh-CN" sz="2400" dirty="0" smtClean="0"/>
              <a:t>121</a:t>
            </a:r>
            <a:r>
              <a:rPr lang="zh-CN" altLang="en-US" sz="2400" dirty="0" smtClean="0"/>
              <a:t>（无误码）</a:t>
            </a:r>
            <a:endParaRPr lang="en-US" altLang="zh-CN" sz="2400" dirty="0" smtClean="0"/>
          </a:p>
          <a:p>
            <a:r>
              <a:rPr lang="zh-CN" altLang="en-US" sz="2400" dirty="0" smtClean="0"/>
              <a:t>对应</a:t>
            </a:r>
            <a:r>
              <a:rPr lang="en-US" altLang="zh-CN" sz="2400" dirty="0" smtClean="0"/>
              <a:t>PSNR = 7.4,18.3,30.3,36.8</a:t>
            </a:r>
          </a:p>
        </p:txBody>
      </p:sp>
      <p:sp>
        <p:nvSpPr>
          <p:cNvPr id="2" name="灯片编号占位符 1"/>
          <p:cNvSpPr>
            <a:spLocks noGrp="1"/>
          </p:cNvSpPr>
          <p:nvPr>
            <p:ph type="sldNum" sz="quarter" idx="12"/>
          </p:nvPr>
        </p:nvSpPr>
        <p:spPr/>
        <p:txBody>
          <a:bodyPr/>
          <a:lstStyle/>
          <a:p>
            <a:fld id="{AFD96F87-9EEA-4173-B560-4ADE20BAA8CF}" type="slidenum">
              <a:rPr lang="zh-CN" altLang="en-US" smtClean="0"/>
              <a:t>46</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3519273"/>
            <a:ext cx="1953570" cy="195357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908" y="3519273"/>
            <a:ext cx="1953570" cy="195357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0480" y="3518011"/>
            <a:ext cx="1954831" cy="1954831"/>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7052" y="3518010"/>
            <a:ext cx="1954831" cy="1954831"/>
          </a:xfrm>
          <a:prstGeom prst="rect">
            <a:avLst/>
          </a:prstGeom>
        </p:spPr>
      </p:pic>
    </p:spTree>
    <p:extLst>
      <p:ext uri="{BB962C8B-B14F-4D97-AF65-F5344CB8AC3E}">
        <p14:creationId xmlns:p14="http://schemas.microsoft.com/office/powerpoint/2010/main" val="3350636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 </a:t>
            </a:r>
            <a:r>
              <a:rPr lang="zh-CN" altLang="en-US" dirty="0" smtClean="0"/>
              <a:t>实验结果分析</a:t>
            </a:r>
            <a:endParaRPr lang="zh-CN" altLang="en-US" dirty="0"/>
          </a:p>
        </p:txBody>
      </p:sp>
      <p:sp>
        <p:nvSpPr>
          <p:cNvPr id="5" name="内容占位符 4"/>
          <p:cNvSpPr>
            <a:spLocks noGrp="1"/>
          </p:cNvSpPr>
          <p:nvPr>
            <p:ph idx="1"/>
          </p:nvPr>
        </p:nvSpPr>
        <p:spPr>
          <a:xfrm>
            <a:off x="677334" y="1588168"/>
            <a:ext cx="8596668" cy="4818319"/>
          </a:xfrm>
        </p:spPr>
        <p:txBody>
          <a:bodyPr>
            <a:normAutofit/>
          </a:bodyPr>
          <a:lstStyle/>
          <a:p>
            <a:r>
              <a:rPr lang="en-US" altLang="zh-CN" sz="2400" dirty="0"/>
              <a:t>σ=0.2</a:t>
            </a:r>
            <a:r>
              <a:rPr lang="zh-CN" altLang="en-US" sz="2400" dirty="0"/>
              <a:t>即信噪比为</a:t>
            </a:r>
            <a:r>
              <a:rPr lang="en-US" altLang="zh-CN" sz="2400" dirty="0"/>
              <a:t>1dB</a:t>
            </a:r>
            <a:r>
              <a:rPr lang="zh-CN" altLang="en-US" sz="2400" dirty="0"/>
              <a:t>的情况</a:t>
            </a:r>
            <a:r>
              <a:rPr lang="zh-CN" altLang="en-US" sz="2400" dirty="0" smtClean="0"/>
              <a:t>：</a:t>
            </a:r>
            <a:endParaRPr lang="en-US" altLang="zh-CN" sz="2400" dirty="0" smtClean="0"/>
          </a:p>
          <a:p>
            <a:pPr lvl="1"/>
            <a:r>
              <a:rPr lang="en-US" altLang="zh-CN" sz="2200" dirty="0" smtClean="0"/>
              <a:t>011</a:t>
            </a:r>
            <a:r>
              <a:rPr lang="zh-CN" altLang="en-US" sz="2200" dirty="0" smtClean="0"/>
              <a:t>的误比特率维持在</a:t>
            </a:r>
            <a:r>
              <a:rPr lang="en-US" altLang="zh-CN" sz="2200" dirty="0" smtClean="0"/>
              <a:t>1‰</a:t>
            </a:r>
            <a:r>
              <a:rPr lang="zh-CN" altLang="en-US" sz="2200" dirty="0" smtClean="0"/>
              <a:t>以下，</a:t>
            </a:r>
            <a:r>
              <a:rPr lang="en-US" altLang="zh-CN" sz="2200" dirty="0" smtClean="0"/>
              <a:t>012</a:t>
            </a:r>
            <a:r>
              <a:rPr lang="zh-CN" altLang="en-US" sz="2200" dirty="0" smtClean="0"/>
              <a:t>的误比特率维持在</a:t>
            </a:r>
            <a:r>
              <a:rPr lang="en-US" altLang="zh-CN" sz="2200" dirty="0" smtClean="0"/>
              <a:t>1%</a:t>
            </a:r>
            <a:r>
              <a:rPr lang="zh-CN" altLang="en-US" sz="2200" dirty="0" smtClean="0"/>
              <a:t>以下，能满足基本的传输需求；</a:t>
            </a:r>
            <a:endParaRPr lang="en-US" altLang="zh-CN" sz="2200" dirty="0"/>
          </a:p>
          <a:p>
            <a:pPr lvl="1"/>
            <a:r>
              <a:rPr lang="zh-CN" altLang="en-US" sz="2200" dirty="0" smtClean="0"/>
              <a:t>所有的卷积码类型（</a:t>
            </a:r>
            <a:r>
              <a:rPr lang="en-US" altLang="zh-CN" sz="2200" dirty="0" smtClean="0"/>
              <a:t>121,122,132</a:t>
            </a:r>
            <a:r>
              <a:rPr lang="zh-CN" altLang="en-US" sz="2200" dirty="0" smtClean="0"/>
              <a:t>）均能做到无误码传输，故在此以</a:t>
            </a:r>
            <a:r>
              <a:rPr lang="zh-CN" altLang="en-US" sz="2200" dirty="0" smtClean="0"/>
              <a:t>理论上误码率最高的</a:t>
            </a:r>
            <a:r>
              <a:rPr lang="en-US" altLang="zh-CN" sz="2200" dirty="0" smtClean="0"/>
              <a:t>122</a:t>
            </a:r>
            <a:r>
              <a:rPr lang="zh-CN" altLang="en-US" sz="2200" dirty="0" smtClean="0"/>
              <a:t>为例进行说明；</a:t>
            </a:r>
            <a:endParaRPr lang="en-US" altLang="zh-CN" sz="2200" dirty="0" smtClean="0"/>
          </a:p>
          <a:p>
            <a:pPr lvl="1"/>
            <a:r>
              <a:rPr lang="zh-CN" altLang="en-US" sz="2200" dirty="0" smtClean="0"/>
              <a:t>存在较多误码时</a:t>
            </a:r>
            <a:r>
              <a:rPr lang="en-US" altLang="zh-CN" sz="2200" dirty="0" smtClean="0"/>
              <a:t>PSNR</a:t>
            </a:r>
            <a:r>
              <a:rPr lang="zh-CN" altLang="en-US" sz="2200" dirty="0" smtClean="0"/>
              <a:t>并不是随着量化区间数的增加而稳定上升：①在误比特率较高时，更多量化区间意味着更长的平均编码长度，发生扩散误码的可能性增大；②实验统计误差；</a:t>
            </a:r>
            <a:endParaRPr lang="en-US" altLang="zh-CN" sz="2200" dirty="0" smtClean="0"/>
          </a:p>
          <a:p>
            <a:pPr lvl="1"/>
            <a:r>
              <a:rPr lang="zh-CN" altLang="en-US" sz="2200" dirty="0" smtClean="0"/>
              <a:t>在考虑同编码后比特数的情况下，</a:t>
            </a:r>
            <a:r>
              <a:rPr lang="en-US" altLang="zh-CN" sz="2200" dirty="0" smtClean="0"/>
              <a:t>011</a:t>
            </a:r>
            <a:r>
              <a:rPr lang="zh-CN" altLang="en-US" sz="2200" dirty="0" smtClean="0"/>
              <a:t>和</a:t>
            </a:r>
            <a:r>
              <a:rPr lang="en-US" altLang="zh-CN" sz="2200" dirty="0" smtClean="0"/>
              <a:t>122</a:t>
            </a:r>
            <a:r>
              <a:rPr lang="zh-CN" altLang="en-US" sz="2200" dirty="0" smtClean="0"/>
              <a:t>在较低比特数下的情况相近；而在考虑同信道使用数的情况下，</a:t>
            </a:r>
            <a:r>
              <a:rPr lang="en-US" altLang="zh-CN" sz="2200" dirty="0" smtClean="0"/>
              <a:t>122</a:t>
            </a:r>
            <a:r>
              <a:rPr lang="zh-CN" altLang="en-US" sz="2200" dirty="0" smtClean="0"/>
              <a:t>的编码结果全面优于</a:t>
            </a:r>
            <a:r>
              <a:rPr lang="en-US" altLang="zh-CN" sz="2200" dirty="0" smtClean="0"/>
              <a:t>011</a:t>
            </a:r>
            <a:r>
              <a:rPr lang="zh-CN" altLang="en-US" sz="2200" dirty="0" smtClean="0"/>
              <a:t>；</a:t>
            </a:r>
            <a:endParaRPr lang="en-US" altLang="zh-CN" sz="2200" dirty="0" smtClean="0"/>
          </a:p>
          <a:p>
            <a:pPr lvl="1"/>
            <a:endParaRPr lang="zh-CN" altLang="en-US" sz="22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47</a:t>
            </a:fld>
            <a:endParaRPr lang="zh-CN" altLang="en-US"/>
          </a:p>
        </p:txBody>
      </p:sp>
    </p:spTree>
    <p:extLst>
      <p:ext uri="{BB962C8B-B14F-4D97-AF65-F5344CB8AC3E}">
        <p14:creationId xmlns:p14="http://schemas.microsoft.com/office/powerpoint/2010/main" val="1984679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 </a:t>
            </a:r>
            <a:r>
              <a:rPr lang="zh-CN" altLang="en-US" dirty="0" smtClean="0"/>
              <a:t>实验结果分析</a:t>
            </a:r>
            <a:endParaRPr lang="zh-CN" altLang="en-US" dirty="0"/>
          </a:p>
        </p:txBody>
      </p:sp>
      <p:sp>
        <p:nvSpPr>
          <p:cNvPr id="5" name="内容占位符 4"/>
          <p:cNvSpPr>
            <a:spLocks noGrp="1"/>
          </p:cNvSpPr>
          <p:nvPr>
            <p:ph idx="1"/>
          </p:nvPr>
        </p:nvSpPr>
        <p:spPr>
          <a:xfrm>
            <a:off x="677334" y="1588168"/>
            <a:ext cx="8596668" cy="4818319"/>
          </a:xfrm>
        </p:spPr>
        <p:txBody>
          <a:bodyPr>
            <a:normAutofit/>
          </a:bodyPr>
          <a:lstStyle/>
          <a:p>
            <a:r>
              <a:rPr lang="en-US" altLang="zh-CN" sz="2400" dirty="0" smtClean="0"/>
              <a:t>σ=0.35</a:t>
            </a:r>
            <a:r>
              <a:rPr lang="zh-CN" altLang="en-US" sz="2400" dirty="0" smtClean="0"/>
              <a:t>即</a:t>
            </a:r>
            <a:r>
              <a:rPr lang="zh-CN" altLang="en-US" sz="2400" dirty="0"/>
              <a:t>信噪比</a:t>
            </a:r>
            <a:r>
              <a:rPr lang="zh-CN" altLang="en-US" sz="2400" dirty="0" smtClean="0"/>
              <a:t>为</a:t>
            </a:r>
            <a:r>
              <a:rPr lang="en-US" altLang="zh-CN" sz="2400" dirty="0" smtClean="0"/>
              <a:t>-4dB</a:t>
            </a:r>
            <a:r>
              <a:rPr lang="zh-CN" altLang="en-US" sz="2400" dirty="0"/>
              <a:t>的情况</a:t>
            </a:r>
            <a:r>
              <a:rPr lang="zh-CN" altLang="en-US" sz="2400" dirty="0" smtClean="0"/>
              <a:t>：</a:t>
            </a:r>
            <a:endParaRPr lang="en-US" altLang="zh-CN" sz="2400" dirty="0" smtClean="0"/>
          </a:p>
          <a:p>
            <a:pPr lvl="1"/>
            <a:r>
              <a:rPr lang="zh-CN" altLang="en-US" sz="2200" dirty="0"/>
              <a:t>在考虑同编码后比特数的情况下</a:t>
            </a:r>
            <a:r>
              <a:rPr lang="zh-CN" altLang="en-US" sz="2200" dirty="0" smtClean="0"/>
              <a:t>，相对差距明显，效果从高到低依次为</a:t>
            </a:r>
            <a:r>
              <a:rPr lang="en-US" altLang="zh-CN" sz="2200" dirty="0" smtClean="0"/>
              <a:t>121,132,122,011</a:t>
            </a:r>
            <a:r>
              <a:rPr lang="zh-CN" altLang="en-US" sz="2200" dirty="0" smtClean="0"/>
              <a:t>，而</a:t>
            </a:r>
            <a:r>
              <a:rPr lang="zh-CN" altLang="en-US" sz="2200" dirty="0"/>
              <a:t>在考虑同信道使用数的情况下</a:t>
            </a:r>
            <a:r>
              <a:rPr lang="zh-CN" altLang="en-US" sz="2200" dirty="0" smtClean="0"/>
              <a:t>，</a:t>
            </a:r>
            <a:r>
              <a:rPr lang="en-US" altLang="zh-CN" sz="2200" dirty="0" smtClean="0"/>
              <a:t>121</a:t>
            </a:r>
            <a:r>
              <a:rPr lang="zh-CN" altLang="en-US" sz="2200" dirty="0" smtClean="0"/>
              <a:t>与</a:t>
            </a:r>
            <a:r>
              <a:rPr lang="en-US" altLang="zh-CN" sz="2200" dirty="0" smtClean="0"/>
              <a:t>132</a:t>
            </a:r>
            <a:r>
              <a:rPr lang="zh-CN" altLang="en-US" sz="2200" dirty="0" smtClean="0"/>
              <a:t>的编码效果接近，均优于</a:t>
            </a:r>
            <a:r>
              <a:rPr lang="en-US" altLang="zh-CN" sz="2200" dirty="0" smtClean="0"/>
              <a:t>122</a:t>
            </a:r>
            <a:r>
              <a:rPr lang="zh-CN" altLang="en-US" sz="2200" dirty="0" smtClean="0"/>
              <a:t>，</a:t>
            </a:r>
            <a:r>
              <a:rPr lang="en-US" altLang="zh-CN" sz="2200" dirty="0" smtClean="0"/>
              <a:t>011</a:t>
            </a:r>
            <a:r>
              <a:rPr lang="zh-CN" altLang="en-US" sz="2200" dirty="0" smtClean="0"/>
              <a:t>；</a:t>
            </a:r>
            <a:endParaRPr lang="en-US" altLang="zh-CN" sz="2200" dirty="0" smtClean="0"/>
          </a:p>
          <a:p>
            <a:pPr lvl="1"/>
            <a:r>
              <a:rPr lang="en-US" altLang="zh-CN" sz="2200" dirty="0" smtClean="0"/>
              <a:t>JPEG</a:t>
            </a:r>
            <a:r>
              <a:rPr lang="zh-CN" altLang="en-US" sz="2200" dirty="0" smtClean="0"/>
              <a:t>编码结果（采用</a:t>
            </a:r>
            <a:r>
              <a:rPr lang="en-US" altLang="zh-CN" sz="2200" dirty="0" smtClean="0"/>
              <a:t>121</a:t>
            </a:r>
            <a:r>
              <a:rPr lang="zh-CN" altLang="en-US" sz="2200" dirty="0" smtClean="0"/>
              <a:t>方式条带选取为</a:t>
            </a:r>
            <a:r>
              <a:rPr lang="en-US" altLang="zh-CN" sz="2200" dirty="0" smtClean="0"/>
              <a:t>8</a:t>
            </a:r>
            <a:r>
              <a:rPr lang="zh-CN" altLang="en-US" sz="2200" dirty="0" smtClean="0"/>
              <a:t>*</a:t>
            </a:r>
            <a:r>
              <a:rPr lang="en-US" altLang="zh-CN" sz="2200" dirty="0" smtClean="0"/>
              <a:t>8</a:t>
            </a:r>
            <a:r>
              <a:rPr lang="zh-CN" altLang="en-US" sz="2200" dirty="0" smtClean="0"/>
              <a:t>）：</a:t>
            </a:r>
            <a:endParaRPr lang="en-US" altLang="zh-CN" sz="2200" dirty="0" smtClean="0"/>
          </a:p>
          <a:p>
            <a:pPr lvl="2"/>
            <a:r>
              <a:rPr lang="zh-CN" altLang="en-US" sz="2000" dirty="0"/>
              <a:t>编码</a:t>
            </a:r>
            <a:r>
              <a:rPr lang="zh-CN" altLang="en-US" sz="2000" dirty="0" smtClean="0"/>
              <a:t>后比特数与信道使用数均为</a:t>
            </a:r>
            <a:r>
              <a:rPr lang="en-US" altLang="zh-CN" sz="2000" dirty="0" smtClean="0"/>
              <a:t>39246</a:t>
            </a:r>
            <a:r>
              <a:rPr lang="zh-CN" altLang="en-US" sz="2000" dirty="0" smtClean="0"/>
              <a:t>；</a:t>
            </a:r>
            <a:endParaRPr lang="en-US" altLang="zh-CN" sz="2000" dirty="0" smtClean="0"/>
          </a:p>
          <a:p>
            <a:pPr lvl="2"/>
            <a:r>
              <a:rPr lang="en-US" altLang="zh-CN" sz="2000" dirty="0" smtClean="0"/>
              <a:t>PSNR=34.2847</a:t>
            </a:r>
            <a:r>
              <a:rPr lang="zh-CN" altLang="en-US" sz="2000" dirty="0" smtClean="0"/>
              <a:t>；（无误比特）</a:t>
            </a:r>
            <a:endParaRPr lang="en-US" altLang="zh-CN" sz="2000" dirty="0" smtClean="0"/>
          </a:p>
          <a:p>
            <a:pPr lvl="1"/>
            <a:r>
              <a:rPr lang="zh-CN" altLang="en-US" sz="2200" dirty="0" smtClean="0"/>
              <a:t>可以看到变换编码（</a:t>
            </a:r>
            <a:r>
              <a:rPr lang="en-US" altLang="zh-CN" sz="2200" dirty="0" smtClean="0"/>
              <a:t>DCT</a:t>
            </a:r>
            <a:r>
              <a:rPr lang="zh-CN" altLang="en-US" sz="2200" dirty="0" smtClean="0"/>
              <a:t>）在压缩比上明显优于非均匀量化，在同</a:t>
            </a:r>
            <a:r>
              <a:rPr lang="en-US" altLang="zh-CN" sz="2200" dirty="0" smtClean="0"/>
              <a:t>PSNR</a:t>
            </a:r>
            <a:r>
              <a:rPr lang="zh-CN" altLang="en-US" sz="2200" dirty="0" smtClean="0"/>
              <a:t>的条件下，编码后</a:t>
            </a:r>
            <a:r>
              <a:rPr lang="en-US" altLang="zh-CN" sz="2200" dirty="0" smtClean="0"/>
              <a:t>bit</a:t>
            </a:r>
            <a:r>
              <a:rPr lang="zh-CN" altLang="en-US" sz="2200" dirty="0" smtClean="0"/>
              <a:t>数仅为后者的</a:t>
            </a:r>
            <a:r>
              <a:rPr lang="en-US" altLang="zh-CN" sz="2200" dirty="0" smtClean="0"/>
              <a:t>40%</a:t>
            </a:r>
            <a:r>
              <a:rPr lang="zh-CN" altLang="en-US" sz="2200" dirty="0" smtClean="0"/>
              <a:t>（</a:t>
            </a:r>
            <a:r>
              <a:rPr lang="en-US" altLang="zh-CN" sz="2200" dirty="0" smtClean="0"/>
              <a:t>121</a:t>
            </a:r>
            <a:r>
              <a:rPr lang="zh-CN" altLang="en-US" sz="2200" dirty="0" smtClean="0"/>
              <a:t>），信道使用数接近后者的</a:t>
            </a:r>
            <a:r>
              <a:rPr lang="en-US" altLang="zh-CN" sz="2200" dirty="0" smtClean="0"/>
              <a:t>60%</a:t>
            </a:r>
            <a:r>
              <a:rPr lang="zh-CN" altLang="en-US" sz="2200" dirty="0" smtClean="0"/>
              <a:t>（</a:t>
            </a:r>
            <a:r>
              <a:rPr lang="en-US" altLang="zh-CN" sz="2200" dirty="0" smtClean="0"/>
              <a:t>132</a:t>
            </a:r>
            <a:r>
              <a:rPr lang="zh-CN" altLang="en-US" sz="2200" dirty="0" smtClean="0"/>
              <a:t>）；</a:t>
            </a:r>
            <a:endParaRPr lang="en-US" altLang="zh-CN" sz="2200" dirty="0" smtClean="0"/>
          </a:p>
          <a:p>
            <a:pPr lvl="1"/>
            <a:endParaRPr lang="en-US" altLang="zh-CN" sz="2200" dirty="0" smtClean="0"/>
          </a:p>
          <a:p>
            <a:pPr lvl="1"/>
            <a:endParaRPr lang="en-US" altLang="zh-CN" sz="2200" dirty="0"/>
          </a:p>
          <a:p>
            <a:pPr lvl="1"/>
            <a:endParaRPr lang="zh-CN" altLang="en-US" sz="22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48</a:t>
            </a:fld>
            <a:endParaRPr lang="zh-CN" altLang="en-US"/>
          </a:p>
        </p:txBody>
      </p:sp>
    </p:spTree>
    <p:extLst>
      <p:ext uri="{BB962C8B-B14F-4D97-AF65-F5344CB8AC3E}">
        <p14:creationId xmlns:p14="http://schemas.microsoft.com/office/powerpoint/2010/main" val="1668105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2679" y="2225379"/>
            <a:ext cx="8596668" cy="1826581"/>
          </a:xfrm>
        </p:spPr>
        <p:txBody>
          <a:bodyPr>
            <a:normAutofit/>
          </a:bodyPr>
          <a:lstStyle/>
          <a:p>
            <a:pPr algn="ctr"/>
            <a:r>
              <a:rPr lang="zh-CN" altLang="en-US" sz="4800" dirty="0"/>
              <a:t>感谢聆听，请批评指正！</a:t>
            </a:r>
          </a:p>
        </p:txBody>
      </p:sp>
      <p:sp>
        <p:nvSpPr>
          <p:cNvPr id="5" name="文本占位符 4"/>
          <p:cNvSpPr>
            <a:spLocks noGrp="1"/>
          </p:cNvSpPr>
          <p:nvPr>
            <p:ph type="body" idx="1"/>
          </p:nvPr>
        </p:nvSpPr>
        <p:spPr/>
        <p:txBody>
          <a:bodyPr/>
          <a:lstStyle/>
          <a:p>
            <a:endParaRPr lang="zh-CN" altLang="en-US"/>
          </a:p>
        </p:txBody>
      </p:sp>
      <p:sp>
        <p:nvSpPr>
          <p:cNvPr id="6" name="灯片编号占位符 5"/>
          <p:cNvSpPr>
            <a:spLocks noGrp="1"/>
          </p:cNvSpPr>
          <p:nvPr>
            <p:ph type="sldNum" sz="quarter" idx="12"/>
          </p:nvPr>
        </p:nvSpPr>
        <p:spPr/>
        <p:txBody>
          <a:bodyPr/>
          <a:lstStyle/>
          <a:p>
            <a:fld id="{AFD96F87-9EEA-4173-B560-4ADE20BAA8CF}" type="slidenum">
              <a:rPr lang="zh-CN" altLang="en-US" smtClean="0"/>
              <a:t>49</a:t>
            </a:fld>
            <a:endParaRPr lang="zh-CN" altLang="en-US"/>
          </a:p>
        </p:txBody>
      </p:sp>
    </p:spTree>
    <p:extLst>
      <p:ext uri="{BB962C8B-B14F-4D97-AF65-F5344CB8AC3E}">
        <p14:creationId xmlns:p14="http://schemas.microsoft.com/office/powerpoint/2010/main" val="283317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p>
        </p:txBody>
      </p:sp>
      <p:sp>
        <p:nvSpPr>
          <p:cNvPr id="5" name="内容占位符 4"/>
          <p:cNvSpPr>
            <a:spLocks noGrp="1"/>
          </p:cNvSpPr>
          <p:nvPr>
            <p:ph idx="1"/>
          </p:nvPr>
        </p:nvSpPr>
        <p:spPr>
          <a:xfrm>
            <a:off x="677334" y="1417321"/>
            <a:ext cx="8596668" cy="4624042"/>
          </a:xfrm>
        </p:spPr>
        <p:txBody>
          <a:bodyPr/>
          <a:lstStyle/>
          <a:p>
            <a:r>
              <a:rPr lang="en-US" altLang="zh-CN" dirty="0"/>
              <a:t>Lena</a:t>
            </a:r>
            <a:r>
              <a:rPr lang="zh-CN" altLang="en-US" dirty="0"/>
              <a:t>图，</a:t>
            </a:r>
            <a:r>
              <a:rPr lang="en-US" altLang="zh-CN" dirty="0"/>
              <a:t>8×8</a:t>
            </a:r>
            <a:r>
              <a:rPr lang="zh-CN" altLang="en-US" dirty="0"/>
              <a:t>，</a:t>
            </a:r>
            <a:r>
              <a:rPr lang="en-US" altLang="zh-CN" dirty="0"/>
              <a:t>step=8,16,32,64</a:t>
            </a:r>
            <a:r>
              <a:rPr lang="zh-CN" altLang="en-US" dirty="0"/>
              <a:t>，</a:t>
            </a:r>
            <a:r>
              <a:rPr lang="en-US" altLang="zh-CN" dirty="0"/>
              <a:t>input image bit 131072</a:t>
            </a:r>
            <a:endParaRPr lang="zh-CN" altLang="en-US" dirty="0"/>
          </a:p>
        </p:txBody>
      </p:sp>
      <p:pic>
        <p:nvPicPr>
          <p:cNvPr id="3" name="图片 2"/>
          <p:cNvPicPr>
            <a:picLocks/>
          </p:cNvPicPr>
          <p:nvPr/>
        </p:nvPicPr>
        <p:blipFill>
          <a:blip r:embed="rId2"/>
          <a:stretch>
            <a:fillRect/>
          </a:stretch>
        </p:blipFill>
        <p:spPr>
          <a:xfrm>
            <a:off x="1046375" y="1936645"/>
            <a:ext cx="1800000" cy="1800000"/>
          </a:xfrm>
          <a:prstGeom prst="rect">
            <a:avLst/>
          </a:prstGeom>
        </p:spPr>
      </p:pic>
      <p:pic>
        <p:nvPicPr>
          <p:cNvPr id="4" name="图片 3"/>
          <p:cNvPicPr>
            <a:picLocks noChangeAspect="1"/>
          </p:cNvPicPr>
          <p:nvPr/>
        </p:nvPicPr>
        <p:blipFill>
          <a:blip r:embed="rId3"/>
          <a:stretch>
            <a:fillRect/>
          </a:stretch>
        </p:blipFill>
        <p:spPr>
          <a:xfrm>
            <a:off x="4075938" y="1930400"/>
            <a:ext cx="1800000" cy="1800000"/>
          </a:xfrm>
          <a:prstGeom prst="rect">
            <a:avLst/>
          </a:prstGeom>
        </p:spPr>
      </p:pic>
      <p:pic>
        <p:nvPicPr>
          <p:cNvPr id="6" name="图片 5"/>
          <p:cNvPicPr>
            <a:picLocks noChangeAspect="1"/>
          </p:cNvPicPr>
          <p:nvPr/>
        </p:nvPicPr>
        <p:blipFill>
          <a:blip r:embed="rId4"/>
          <a:stretch>
            <a:fillRect/>
          </a:stretch>
        </p:blipFill>
        <p:spPr>
          <a:xfrm>
            <a:off x="1046375" y="4416192"/>
            <a:ext cx="1800000" cy="1800000"/>
          </a:xfrm>
          <a:prstGeom prst="rect">
            <a:avLst/>
          </a:prstGeom>
        </p:spPr>
      </p:pic>
      <p:pic>
        <p:nvPicPr>
          <p:cNvPr id="7" name="图片 6"/>
          <p:cNvPicPr>
            <a:picLocks noChangeAspect="1"/>
          </p:cNvPicPr>
          <p:nvPr/>
        </p:nvPicPr>
        <p:blipFill>
          <a:blip r:embed="rId5"/>
          <a:stretch>
            <a:fillRect/>
          </a:stretch>
        </p:blipFill>
        <p:spPr>
          <a:xfrm>
            <a:off x="4075939" y="4416191"/>
            <a:ext cx="1811215" cy="1800000"/>
          </a:xfrm>
          <a:prstGeom prst="rect">
            <a:avLst/>
          </a:prstGeom>
        </p:spPr>
      </p:pic>
      <p:sp>
        <p:nvSpPr>
          <p:cNvPr id="8" name="文本框 7"/>
          <p:cNvSpPr txBox="1"/>
          <p:nvPr/>
        </p:nvSpPr>
        <p:spPr>
          <a:xfrm>
            <a:off x="1247249" y="3927900"/>
            <a:ext cx="1527048" cy="369332"/>
          </a:xfrm>
          <a:prstGeom prst="rect">
            <a:avLst/>
          </a:prstGeom>
          <a:noFill/>
        </p:spPr>
        <p:txBody>
          <a:bodyPr wrap="square" rtlCol="0">
            <a:spAutoFit/>
          </a:bodyPr>
          <a:lstStyle/>
          <a:p>
            <a:pPr algn="ctr"/>
            <a:r>
              <a:rPr lang="en-US" altLang="zh-CN" dirty="0"/>
              <a:t>Step=8</a:t>
            </a:r>
            <a:endParaRPr lang="zh-CN" altLang="en-US" dirty="0"/>
          </a:p>
        </p:txBody>
      </p:sp>
      <p:sp>
        <p:nvSpPr>
          <p:cNvPr id="9" name="文本框 8"/>
          <p:cNvSpPr txBox="1"/>
          <p:nvPr/>
        </p:nvSpPr>
        <p:spPr>
          <a:xfrm>
            <a:off x="4279321" y="3927900"/>
            <a:ext cx="1527048" cy="369332"/>
          </a:xfrm>
          <a:prstGeom prst="rect">
            <a:avLst/>
          </a:prstGeom>
          <a:noFill/>
        </p:spPr>
        <p:txBody>
          <a:bodyPr wrap="square" rtlCol="0">
            <a:spAutoFit/>
          </a:bodyPr>
          <a:lstStyle/>
          <a:p>
            <a:pPr algn="ctr"/>
            <a:r>
              <a:rPr lang="en-US" altLang="zh-CN" dirty="0"/>
              <a:t>Step=16</a:t>
            </a:r>
            <a:endParaRPr lang="zh-CN" altLang="en-US" dirty="0"/>
          </a:p>
        </p:txBody>
      </p:sp>
      <p:sp>
        <p:nvSpPr>
          <p:cNvPr id="10" name="文本框 9"/>
          <p:cNvSpPr txBox="1"/>
          <p:nvPr/>
        </p:nvSpPr>
        <p:spPr>
          <a:xfrm>
            <a:off x="1247249" y="6460605"/>
            <a:ext cx="1527048" cy="369332"/>
          </a:xfrm>
          <a:prstGeom prst="rect">
            <a:avLst/>
          </a:prstGeom>
          <a:noFill/>
        </p:spPr>
        <p:txBody>
          <a:bodyPr wrap="square" rtlCol="0">
            <a:spAutoFit/>
          </a:bodyPr>
          <a:lstStyle/>
          <a:p>
            <a:pPr algn="ctr"/>
            <a:r>
              <a:rPr lang="en-US" altLang="zh-CN" dirty="0"/>
              <a:t>Step=32</a:t>
            </a:r>
            <a:endParaRPr lang="zh-CN" altLang="en-US" dirty="0"/>
          </a:p>
        </p:txBody>
      </p:sp>
      <p:sp>
        <p:nvSpPr>
          <p:cNvPr id="11" name="文本框 10"/>
          <p:cNvSpPr txBox="1"/>
          <p:nvPr/>
        </p:nvSpPr>
        <p:spPr>
          <a:xfrm>
            <a:off x="4279321" y="6448117"/>
            <a:ext cx="1527048" cy="369332"/>
          </a:xfrm>
          <a:prstGeom prst="rect">
            <a:avLst/>
          </a:prstGeom>
          <a:noFill/>
        </p:spPr>
        <p:txBody>
          <a:bodyPr wrap="square" rtlCol="0">
            <a:spAutoFit/>
          </a:bodyPr>
          <a:lstStyle/>
          <a:p>
            <a:pPr algn="ctr"/>
            <a:r>
              <a:rPr lang="en-US" altLang="zh-CN" dirty="0"/>
              <a:t>Step=64</a:t>
            </a:r>
            <a:endParaRPr lang="zh-CN" altLang="en-US" dirty="0"/>
          </a:p>
        </p:txBody>
      </p:sp>
      <p:sp>
        <p:nvSpPr>
          <p:cNvPr id="12" name="灯片编号占位符 11"/>
          <p:cNvSpPr>
            <a:spLocks noGrp="1"/>
          </p:cNvSpPr>
          <p:nvPr>
            <p:ph type="sldNum" sz="quarter" idx="12"/>
          </p:nvPr>
        </p:nvSpPr>
        <p:spPr/>
        <p:txBody>
          <a:bodyPr/>
          <a:lstStyle/>
          <a:p>
            <a:fld id="{AFD96F87-9EEA-4173-B560-4ADE20BAA8CF}" type="slidenum">
              <a:rPr lang="zh-CN" altLang="en-US" smtClean="0"/>
              <a:t>5</a:t>
            </a:fld>
            <a:endParaRPr lang="zh-CN" altLang="en-US"/>
          </a:p>
        </p:txBody>
      </p:sp>
    </p:spTree>
    <p:extLst>
      <p:ext uri="{BB962C8B-B14F-4D97-AF65-F5344CB8AC3E}">
        <p14:creationId xmlns:p14="http://schemas.microsoft.com/office/powerpoint/2010/main" val="393751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p>
        </p:txBody>
      </p:sp>
      <p:sp>
        <p:nvSpPr>
          <p:cNvPr id="3" name="内容占位符 2"/>
          <p:cNvSpPr>
            <a:spLocks noGrp="1"/>
          </p:cNvSpPr>
          <p:nvPr>
            <p:ph idx="1"/>
          </p:nvPr>
        </p:nvSpPr>
        <p:spPr>
          <a:xfrm>
            <a:off x="677334" y="2002537"/>
            <a:ext cx="8596668" cy="4038826"/>
          </a:xfrm>
        </p:spPr>
        <p:txBody>
          <a:bodyPr/>
          <a:lstStyle/>
          <a:p>
            <a:r>
              <a:rPr lang="zh-CN" altLang="en-US" dirty="0"/>
              <a:t>计算压缩比</a:t>
            </a:r>
            <a:endParaRPr lang="en-US" altLang="zh-CN" dirty="0"/>
          </a:p>
          <a:p>
            <a:r>
              <a:rPr lang="en-US" altLang="zh-CN" dirty="0"/>
              <a:t>step=8,16,32,64</a:t>
            </a:r>
          </a:p>
          <a:p>
            <a:r>
              <a:rPr lang="zh-CN" altLang="en-US" dirty="0"/>
              <a:t>分块与否对量化后</a:t>
            </a:r>
            <a:r>
              <a:rPr lang="en-US" altLang="zh-CN" dirty="0"/>
              <a:t>bitrate</a:t>
            </a:r>
            <a:r>
              <a:rPr lang="zh-CN" altLang="en-US" dirty="0"/>
              <a:t>没有影响</a:t>
            </a:r>
          </a:p>
        </p:txBody>
      </p:sp>
      <p:graphicFrame>
        <p:nvGraphicFramePr>
          <p:cNvPr id="4" name="表格 3"/>
          <p:cNvGraphicFramePr>
            <a:graphicFrameLocks noGrp="1"/>
          </p:cNvGraphicFramePr>
          <p:nvPr>
            <p:extLst>
              <p:ext uri="{D42A27DB-BD31-4B8C-83A1-F6EECF244321}">
                <p14:modId xmlns:p14="http://schemas.microsoft.com/office/powerpoint/2010/main" val="2719191094"/>
              </p:ext>
            </p:extLst>
          </p:nvPr>
        </p:nvGraphicFramePr>
        <p:xfrm>
          <a:off x="1069848" y="3291838"/>
          <a:ext cx="5431536" cy="2404876"/>
        </p:xfrm>
        <a:graphic>
          <a:graphicData uri="http://schemas.openxmlformats.org/drawingml/2006/table">
            <a:tbl>
              <a:tblPr>
                <a:tableStyleId>{5C22544A-7EE6-4342-B048-85BDC9FD1C3A}</a:tableStyleId>
              </a:tblPr>
              <a:tblGrid>
                <a:gridCol w="1619106">
                  <a:extLst>
                    <a:ext uri="{9D8B030D-6E8A-4147-A177-3AD203B41FA5}">
                      <a16:colId xmlns:a16="http://schemas.microsoft.com/office/drawing/2014/main" val="1430585964"/>
                    </a:ext>
                  </a:extLst>
                </a:gridCol>
                <a:gridCol w="1736774">
                  <a:extLst>
                    <a:ext uri="{9D8B030D-6E8A-4147-A177-3AD203B41FA5}">
                      <a16:colId xmlns:a16="http://schemas.microsoft.com/office/drawing/2014/main" val="2575271452"/>
                    </a:ext>
                  </a:extLst>
                </a:gridCol>
                <a:gridCol w="2075656">
                  <a:extLst>
                    <a:ext uri="{9D8B030D-6E8A-4147-A177-3AD203B41FA5}">
                      <a16:colId xmlns:a16="http://schemas.microsoft.com/office/drawing/2014/main" val="2761989661"/>
                    </a:ext>
                  </a:extLst>
                </a:gridCol>
              </a:tblGrid>
              <a:tr h="488796">
                <a:tc>
                  <a:txBody>
                    <a:bodyPr/>
                    <a:lstStyle/>
                    <a:p>
                      <a:pPr algn="ctr" fontAlgn="b"/>
                      <a:r>
                        <a:rPr lang="zh-CN" altLang="en-US" sz="1800" u="none" strike="noStrike" dirty="0">
                          <a:effectLst/>
                        </a:rPr>
                        <a:t>量化前</a:t>
                      </a:r>
                      <a:r>
                        <a:rPr lang="en-US" sz="1800" u="none" strike="noStrike" dirty="0">
                          <a:effectLst/>
                        </a:rPr>
                        <a:t>bitrate</a:t>
                      </a:r>
                      <a:endParaRPr lang="en-US"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a:effectLst/>
                        </a:rPr>
                        <a:t>量化后</a:t>
                      </a:r>
                      <a:r>
                        <a:rPr lang="en-US" sz="1800" u="none" strike="noStrike">
                          <a:effectLst/>
                        </a:rPr>
                        <a:t>bitrate</a:t>
                      </a:r>
                      <a:endParaRPr lang="en-US"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dirty="0">
                          <a:effectLst/>
                        </a:rPr>
                        <a:t>压缩比</a:t>
                      </a:r>
                      <a:endParaRPr lang="zh-CN" altLang="en-US"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02262872"/>
                  </a:ext>
                </a:extLst>
              </a:tr>
              <a:tr h="488796">
                <a:tc>
                  <a:txBody>
                    <a:bodyPr/>
                    <a:lstStyle/>
                    <a:p>
                      <a:pPr algn="ctr" fontAlgn="b"/>
                      <a:r>
                        <a:rPr lang="en-US" altLang="zh-CN" sz="1800" u="none" strike="noStrike" dirty="0">
                          <a:effectLst/>
                        </a:rPr>
                        <a:t>131072</a:t>
                      </a:r>
                      <a:endParaRPr lang="en-US" altLang="zh-CN" sz="1800" b="0" i="0" u="none" strike="noStrike" dirty="0">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73235</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1.78974534</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228980808"/>
                  </a:ext>
                </a:extLst>
              </a:tr>
              <a:tr h="488796">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57901</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2.263726015</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245156501"/>
                  </a:ext>
                </a:extLst>
              </a:tr>
              <a:tr h="488796">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42585</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3.077891276</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81457841"/>
                  </a:ext>
                </a:extLst>
              </a:tr>
              <a:tr h="449692">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30033</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4.364265974</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3529735696"/>
                  </a:ext>
                </a:extLst>
              </a:tr>
            </a:tbl>
          </a:graphicData>
        </a:graphic>
      </p:graphicFrame>
      <p:sp>
        <p:nvSpPr>
          <p:cNvPr id="5" name="灯片编号占位符 4"/>
          <p:cNvSpPr>
            <a:spLocks noGrp="1"/>
          </p:cNvSpPr>
          <p:nvPr>
            <p:ph type="sldNum" sz="quarter" idx="12"/>
          </p:nvPr>
        </p:nvSpPr>
        <p:spPr/>
        <p:txBody>
          <a:bodyPr/>
          <a:lstStyle/>
          <a:p>
            <a:fld id="{AFD96F87-9EEA-4173-B560-4ADE20BAA8CF}" type="slidenum">
              <a:rPr lang="zh-CN" altLang="en-US" smtClean="0"/>
              <a:t>6</a:t>
            </a:fld>
            <a:endParaRPr lang="zh-CN" altLang="en-US"/>
          </a:p>
        </p:txBody>
      </p:sp>
    </p:spTree>
    <p:extLst>
      <p:ext uri="{BB962C8B-B14F-4D97-AF65-F5344CB8AC3E}">
        <p14:creationId xmlns:p14="http://schemas.microsoft.com/office/powerpoint/2010/main" val="348441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JPEG/H.261 </a:t>
            </a:r>
            <a:r>
              <a:rPr lang="zh-CN" altLang="en-US" dirty="0"/>
              <a:t>量化器</a:t>
            </a:r>
          </a:p>
        </p:txBody>
      </p:sp>
      <p:sp>
        <p:nvSpPr>
          <p:cNvPr id="3" name="内容占位符 2"/>
          <p:cNvSpPr>
            <a:spLocks noGrp="1"/>
          </p:cNvSpPr>
          <p:nvPr>
            <p:ph idx="1"/>
          </p:nvPr>
        </p:nvSpPr>
        <p:spPr>
          <a:xfrm>
            <a:off x="677334" y="1243584"/>
            <a:ext cx="8596668" cy="4797779"/>
          </a:xfrm>
        </p:spPr>
        <p:txBody>
          <a:bodyPr/>
          <a:lstStyle/>
          <a:p>
            <a:r>
              <a:rPr lang="en-US" altLang="zh-CN" dirty="0"/>
              <a:t>Lena</a:t>
            </a:r>
            <a:r>
              <a:rPr lang="zh-CN" altLang="en-US" dirty="0"/>
              <a:t>图，</a:t>
            </a:r>
            <a:r>
              <a:rPr lang="en-US" altLang="zh-CN" dirty="0"/>
              <a:t>Full Size</a:t>
            </a:r>
            <a:r>
              <a:rPr lang="zh-CN" altLang="en-US" dirty="0"/>
              <a:t>，</a:t>
            </a:r>
            <a:r>
              <a:rPr lang="en-US" altLang="zh-CN" dirty="0"/>
              <a:t>FACTOR=1,2,10,50,input image bit 131072</a:t>
            </a:r>
          </a:p>
          <a:p>
            <a:endParaRPr lang="zh-CN" altLang="en-US" dirty="0"/>
          </a:p>
        </p:txBody>
      </p:sp>
      <p:pic>
        <p:nvPicPr>
          <p:cNvPr id="5" name="图片 4"/>
          <p:cNvPicPr>
            <a:picLocks/>
          </p:cNvPicPr>
          <p:nvPr/>
        </p:nvPicPr>
        <p:blipFill>
          <a:blip r:embed="rId3"/>
          <a:stretch>
            <a:fillRect/>
          </a:stretch>
        </p:blipFill>
        <p:spPr>
          <a:xfrm>
            <a:off x="4168220" y="4241363"/>
            <a:ext cx="1800000" cy="1800000"/>
          </a:xfrm>
          <a:prstGeom prst="rect">
            <a:avLst/>
          </a:prstGeom>
        </p:spPr>
      </p:pic>
      <p:pic>
        <p:nvPicPr>
          <p:cNvPr id="7" name="图片 6"/>
          <p:cNvPicPr>
            <a:picLocks/>
          </p:cNvPicPr>
          <p:nvPr/>
        </p:nvPicPr>
        <p:blipFill>
          <a:blip r:embed="rId4"/>
          <a:stretch>
            <a:fillRect/>
          </a:stretch>
        </p:blipFill>
        <p:spPr>
          <a:xfrm>
            <a:off x="1136148" y="1708658"/>
            <a:ext cx="1800000" cy="1800000"/>
          </a:xfrm>
          <a:prstGeom prst="rect">
            <a:avLst/>
          </a:prstGeom>
        </p:spPr>
      </p:pic>
      <p:pic>
        <p:nvPicPr>
          <p:cNvPr id="8" name="图片 7"/>
          <p:cNvPicPr>
            <a:picLocks/>
          </p:cNvPicPr>
          <p:nvPr/>
        </p:nvPicPr>
        <p:blipFill>
          <a:blip r:embed="rId5"/>
          <a:stretch>
            <a:fillRect/>
          </a:stretch>
        </p:blipFill>
        <p:spPr>
          <a:xfrm>
            <a:off x="4168220" y="1750957"/>
            <a:ext cx="1800000" cy="1800000"/>
          </a:xfrm>
          <a:prstGeom prst="rect">
            <a:avLst/>
          </a:prstGeom>
        </p:spPr>
      </p:pic>
      <p:pic>
        <p:nvPicPr>
          <p:cNvPr id="9" name="图片 8"/>
          <p:cNvPicPr>
            <a:picLocks/>
          </p:cNvPicPr>
          <p:nvPr/>
        </p:nvPicPr>
        <p:blipFill>
          <a:blip r:embed="rId6"/>
          <a:stretch>
            <a:fillRect/>
          </a:stretch>
        </p:blipFill>
        <p:spPr>
          <a:xfrm>
            <a:off x="1136148" y="4241363"/>
            <a:ext cx="1800000" cy="1800000"/>
          </a:xfrm>
          <a:prstGeom prst="rect">
            <a:avLst/>
          </a:prstGeom>
        </p:spPr>
      </p:pic>
      <p:sp>
        <p:nvSpPr>
          <p:cNvPr id="10" name="文本框 9"/>
          <p:cNvSpPr txBox="1"/>
          <p:nvPr/>
        </p:nvSpPr>
        <p:spPr>
          <a:xfrm>
            <a:off x="1272624" y="3773310"/>
            <a:ext cx="1527048" cy="369332"/>
          </a:xfrm>
          <a:prstGeom prst="rect">
            <a:avLst/>
          </a:prstGeom>
          <a:noFill/>
        </p:spPr>
        <p:txBody>
          <a:bodyPr wrap="square" rtlCol="0">
            <a:spAutoFit/>
          </a:bodyPr>
          <a:lstStyle/>
          <a:p>
            <a:pPr algn="ctr"/>
            <a:r>
              <a:rPr lang="en-US" altLang="zh-CN" dirty="0"/>
              <a:t>FACTOR=1</a:t>
            </a:r>
            <a:endParaRPr lang="zh-CN" altLang="en-US" dirty="0"/>
          </a:p>
        </p:txBody>
      </p:sp>
      <p:sp>
        <p:nvSpPr>
          <p:cNvPr id="11" name="文本框 10"/>
          <p:cNvSpPr txBox="1"/>
          <p:nvPr/>
        </p:nvSpPr>
        <p:spPr>
          <a:xfrm>
            <a:off x="4304696" y="3773310"/>
            <a:ext cx="1527048" cy="369332"/>
          </a:xfrm>
          <a:prstGeom prst="rect">
            <a:avLst/>
          </a:prstGeom>
          <a:noFill/>
        </p:spPr>
        <p:txBody>
          <a:bodyPr wrap="square" rtlCol="0">
            <a:spAutoFit/>
          </a:bodyPr>
          <a:lstStyle/>
          <a:p>
            <a:pPr algn="ctr"/>
            <a:r>
              <a:rPr lang="en-US" altLang="zh-CN" dirty="0"/>
              <a:t>FACTOR=2</a:t>
            </a:r>
            <a:endParaRPr lang="zh-CN" altLang="en-US" dirty="0"/>
          </a:p>
        </p:txBody>
      </p:sp>
      <p:sp>
        <p:nvSpPr>
          <p:cNvPr id="12" name="文本框 11"/>
          <p:cNvSpPr txBox="1"/>
          <p:nvPr/>
        </p:nvSpPr>
        <p:spPr>
          <a:xfrm>
            <a:off x="1272624" y="6306015"/>
            <a:ext cx="1527048" cy="369332"/>
          </a:xfrm>
          <a:prstGeom prst="rect">
            <a:avLst/>
          </a:prstGeom>
          <a:noFill/>
        </p:spPr>
        <p:txBody>
          <a:bodyPr wrap="square" rtlCol="0">
            <a:spAutoFit/>
          </a:bodyPr>
          <a:lstStyle/>
          <a:p>
            <a:pPr algn="ctr"/>
            <a:r>
              <a:rPr lang="en-US" altLang="zh-CN" dirty="0"/>
              <a:t>FACTOR=10</a:t>
            </a:r>
            <a:endParaRPr lang="zh-CN" altLang="en-US" dirty="0"/>
          </a:p>
        </p:txBody>
      </p:sp>
      <p:sp>
        <p:nvSpPr>
          <p:cNvPr id="13" name="文本框 12"/>
          <p:cNvSpPr txBox="1"/>
          <p:nvPr/>
        </p:nvSpPr>
        <p:spPr>
          <a:xfrm>
            <a:off x="4304696" y="6293527"/>
            <a:ext cx="1527048" cy="369332"/>
          </a:xfrm>
          <a:prstGeom prst="rect">
            <a:avLst/>
          </a:prstGeom>
          <a:noFill/>
        </p:spPr>
        <p:txBody>
          <a:bodyPr wrap="square" rtlCol="0">
            <a:spAutoFit/>
          </a:bodyPr>
          <a:lstStyle/>
          <a:p>
            <a:pPr algn="ctr"/>
            <a:r>
              <a:rPr lang="en-US" altLang="zh-CN" dirty="0"/>
              <a:t>FACTOR=50</a:t>
            </a:r>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7</a:t>
            </a:fld>
            <a:endParaRPr lang="zh-CN" altLang="en-US"/>
          </a:p>
        </p:txBody>
      </p:sp>
    </p:spTree>
    <p:extLst>
      <p:ext uri="{BB962C8B-B14F-4D97-AF65-F5344CB8AC3E}">
        <p14:creationId xmlns:p14="http://schemas.microsoft.com/office/powerpoint/2010/main" val="38595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JPEG/H.261 </a:t>
            </a:r>
            <a:r>
              <a:rPr lang="zh-CN" altLang="en-US" dirty="0"/>
              <a:t>量化器</a:t>
            </a:r>
          </a:p>
        </p:txBody>
      </p:sp>
      <p:sp>
        <p:nvSpPr>
          <p:cNvPr id="3" name="内容占位符 2"/>
          <p:cNvSpPr>
            <a:spLocks noGrp="1"/>
          </p:cNvSpPr>
          <p:nvPr>
            <p:ph idx="1"/>
          </p:nvPr>
        </p:nvSpPr>
        <p:spPr>
          <a:xfrm>
            <a:off x="677334" y="1243584"/>
            <a:ext cx="8596668" cy="4797779"/>
          </a:xfrm>
        </p:spPr>
        <p:txBody>
          <a:bodyPr/>
          <a:lstStyle/>
          <a:p>
            <a:r>
              <a:rPr lang="en-US" altLang="zh-CN" dirty="0"/>
              <a:t>Lena</a:t>
            </a:r>
            <a:r>
              <a:rPr lang="zh-CN" altLang="en-US" dirty="0"/>
              <a:t>图，</a:t>
            </a:r>
            <a:r>
              <a:rPr lang="en-US" altLang="zh-CN" dirty="0"/>
              <a:t>8×8</a:t>
            </a:r>
            <a:r>
              <a:rPr lang="zh-CN" altLang="en-US" dirty="0"/>
              <a:t>，</a:t>
            </a:r>
            <a:r>
              <a:rPr lang="en-US" altLang="zh-CN" dirty="0"/>
              <a:t>FACTOR=1,2,10,50,input image bit 131072</a:t>
            </a:r>
          </a:p>
          <a:p>
            <a:endParaRPr lang="zh-CN" altLang="en-US" dirty="0"/>
          </a:p>
        </p:txBody>
      </p:sp>
      <p:sp>
        <p:nvSpPr>
          <p:cNvPr id="10" name="文本框 9"/>
          <p:cNvSpPr txBox="1"/>
          <p:nvPr/>
        </p:nvSpPr>
        <p:spPr>
          <a:xfrm>
            <a:off x="1272624" y="3773310"/>
            <a:ext cx="1527048" cy="369332"/>
          </a:xfrm>
          <a:prstGeom prst="rect">
            <a:avLst/>
          </a:prstGeom>
          <a:noFill/>
        </p:spPr>
        <p:txBody>
          <a:bodyPr wrap="square" rtlCol="0">
            <a:spAutoFit/>
          </a:bodyPr>
          <a:lstStyle/>
          <a:p>
            <a:pPr algn="ctr"/>
            <a:r>
              <a:rPr lang="en-US" altLang="zh-CN" dirty="0"/>
              <a:t>FACTOR=1</a:t>
            </a:r>
            <a:endParaRPr lang="zh-CN" altLang="en-US" dirty="0"/>
          </a:p>
        </p:txBody>
      </p:sp>
      <p:sp>
        <p:nvSpPr>
          <p:cNvPr id="11" name="文本框 10"/>
          <p:cNvSpPr txBox="1"/>
          <p:nvPr/>
        </p:nvSpPr>
        <p:spPr>
          <a:xfrm>
            <a:off x="4304696" y="3773310"/>
            <a:ext cx="1527048" cy="369332"/>
          </a:xfrm>
          <a:prstGeom prst="rect">
            <a:avLst/>
          </a:prstGeom>
          <a:noFill/>
        </p:spPr>
        <p:txBody>
          <a:bodyPr wrap="square" rtlCol="0">
            <a:spAutoFit/>
          </a:bodyPr>
          <a:lstStyle/>
          <a:p>
            <a:pPr algn="ctr"/>
            <a:r>
              <a:rPr lang="en-US" altLang="zh-CN" dirty="0"/>
              <a:t>FACTOR=2</a:t>
            </a:r>
            <a:endParaRPr lang="zh-CN" altLang="en-US" dirty="0"/>
          </a:p>
        </p:txBody>
      </p:sp>
      <p:sp>
        <p:nvSpPr>
          <p:cNvPr id="12" name="文本框 11"/>
          <p:cNvSpPr txBox="1"/>
          <p:nvPr/>
        </p:nvSpPr>
        <p:spPr>
          <a:xfrm>
            <a:off x="1272624" y="6306015"/>
            <a:ext cx="1527048" cy="369332"/>
          </a:xfrm>
          <a:prstGeom prst="rect">
            <a:avLst/>
          </a:prstGeom>
          <a:noFill/>
        </p:spPr>
        <p:txBody>
          <a:bodyPr wrap="square" rtlCol="0">
            <a:spAutoFit/>
          </a:bodyPr>
          <a:lstStyle/>
          <a:p>
            <a:pPr algn="ctr"/>
            <a:r>
              <a:rPr lang="en-US" altLang="zh-CN" dirty="0"/>
              <a:t>FACTOR=10</a:t>
            </a:r>
            <a:endParaRPr lang="zh-CN" altLang="en-US" dirty="0"/>
          </a:p>
        </p:txBody>
      </p:sp>
      <p:sp>
        <p:nvSpPr>
          <p:cNvPr id="13" name="文本框 12"/>
          <p:cNvSpPr txBox="1"/>
          <p:nvPr/>
        </p:nvSpPr>
        <p:spPr>
          <a:xfrm>
            <a:off x="4304696" y="6293527"/>
            <a:ext cx="1527048" cy="369332"/>
          </a:xfrm>
          <a:prstGeom prst="rect">
            <a:avLst/>
          </a:prstGeom>
          <a:noFill/>
        </p:spPr>
        <p:txBody>
          <a:bodyPr wrap="square" rtlCol="0">
            <a:spAutoFit/>
          </a:bodyPr>
          <a:lstStyle/>
          <a:p>
            <a:pPr algn="ctr"/>
            <a:r>
              <a:rPr lang="en-US" altLang="zh-CN" dirty="0"/>
              <a:t>FACTOR=50</a:t>
            </a:r>
            <a:endParaRPr lang="zh-CN" altLang="en-US" dirty="0"/>
          </a:p>
        </p:txBody>
      </p:sp>
      <p:pic>
        <p:nvPicPr>
          <p:cNvPr id="4" name="图片 3"/>
          <p:cNvPicPr>
            <a:picLocks/>
          </p:cNvPicPr>
          <p:nvPr/>
        </p:nvPicPr>
        <p:blipFill>
          <a:blip r:embed="rId2"/>
          <a:stretch>
            <a:fillRect/>
          </a:stretch>
        </p:blipFill>
        <p:spPr>
          <a:xfrm>
            <a:off x="1136148" y="1721146"/>
            <a:ext cx="1800000" cy="1800000"/>
          </a:xfrm>
          <a:prstGeom prst="rect">
            <a:avLst/>
          </a:prstGeom>
        </p:spPr>
      </p:pic>
      <p:pic>
        <p:nvPicPr>
          <p:cNvPr id="6" name="图片 5"/>
          <p:cNvPicPr>
            <a:picLocks/>
          </p:cNvPicPr>
          <p:nvPr/>
        </p:nvPicPr>
        <p:blipFill>
          <a:blip r:embed="rId3"/>
          <a:stretch>
            <a:fillRect/>
          </a:stretch>
        </p:blipFill>
        <p:spPr>
          <a:xfrm>
            <a:off x="4168220" y="1744048"/>
            <a:ext cx="1800000" cy="1800000"/>
          </a:xfrm>
          <a:prstGeom prst="rect">
            <a:avLst/>
          </a:prstGeom>
        </p:spPr>
      </p:pic>
      <p:pic>
        <p:nvPicPr>
          <p:cNvPr id="14" name="图片 13"/>
          <p:cNvPicPr>
            <a:picLocks/>
          </p:cNvPicPr>
          <p:nvPr/>
        </p:nvPicPr>
        <p:blipFill>
          <a:blip r:embed="rId4"/>
          <a:stretch>
            <a:fillRect/>
          </a:stretch>
        </p:blipFill>
        <p:spPr>
          <a:xfrm>
            <a:off x="1136148" y="4241363"/>
            <a:ext cx="1800000" cy="1800000"/>
          </a:xfrm>
          <a:prstGeom prst="rect">
            <a:avLst/>
          </a:prstGeom>
        </p:spPr>
      </p:pic>
      <p:pic>
        <p:nvPicPr>
          <p:cNvPr id="15" name="图片 14"/>
          <p:cNvPicPr>
            <a:picLocks noChangeAspect="1"/>
          </p:cNvPicPr>
          <p:nvPr/>
        </p:nvPicPr>
        <p:blipFill>
          <a:blip r:embed="rId5"/>
          <a:stretch>
            <a:fillRect/>
          </a:stretch>
        </p:blipFill>
        <p:spPr>
          <a:xfrm>
            <a:off x="4168220" y="4241363"/>
            <a:ext cx="1800000" cy="1800000"/>
          </a:xfrm>
          <a:prstGeom prst="rect">
            <a:avLst/>
          </a:prstGeom>
        </p:spPr>
      </p:pic>
      <p:sp>
        <p:nvSpPr>
          <p:cNvPr id="16" name="灯片编号占位符 15"/>
          <p:cNvSpPr>
            <a:spLocks noGrp="1"/>
          </p:cNvSpPr>
          <p:nvPr>
            <p:ph type="sldNum" sz="quarter" idx="12"/>
          </p:nvPr>
        </p:nvSpPr>
        <p:spPr/>
        <p:txBody>
          <a:bodyPr/>
          <a:lstStyle/>
          <a:p>
            <a:fld id="{AFD96F87-9EEA-4173-B560-4ADE20BAA8CF}" type="slidenum">
              <a:rPr lang="zh-CN" altLang="en-US" smtClean="0"/>
              <a:t>8</a:t>
            </a:fld>
            <a:endParaRPr lang="zh-CN" altLang="en-US"/>
          </a:p>
        </p:txBody>
      </p:sp>
    </p:spTree>
    <p:extLst>
      <p:ext uri="{BB962C8B-B14F-4D97-AF65-F5344CB8AC3E}">
        <p14:creationId xmlns:p14="http://schemas.microsoft.com/office/powerpoint/2010/main" val="9858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JPEG/H.261 </a:t>
            </a:r>
            <a:r>
              <a:rPr lang="zh-CN" altLang="en-US" dirty="0"/>
              <a:t>量化器</a:t>
            </a:r>
          </a:p>
        </p:txBody>
      </p:sp>
      <p:sp>
        <p:nvSpPr>
          <p:cNvPr id="3" name="内容占位符 2"/>
          <p:cNvSpPr>
            <a:spLocks noGrp="1"/>
          </p:cNvSpPr>
          <p:nvPr>
            <p:ph idx="1"/>
          </p:nvPr>
        </p:nvSpPr>
        <p:spPr>
          <a:xfrm>
            <a:off x="677334" y="2002537"/>
            <a:ext cx="8596668" cy="4038826"/>
          </a:xfrm>
        </p:spPr>
        <p:txBody>
          <a:bodyPr/>
          <a:lstStyle/>
          <a:p>
            <a:r>
              <a:rPr lang="zh-CN" altLang="en-US" dirty="0"/>
              <a:t>计算压缩比</a:t>
            </a:r>
            <a:endParaRPr lang="en-US" altLang="zh-CN" dirty="0"/>
          </a:p>
          <a:p>
            <a:r>
              <a:rPr lang="en-US" altLang="zh-CN" dirty="0"/>
              <a:t>FACTOR=1,2,10,50</a:t>
            </a:r>
          </a:p>
          <a:p>
            <a:r>
              <a:rPr lang="zh-CN" altLang="en-US" dirty="0"/>
              <a:t>分块与否对量化后</a:t>
            </a:r>
            <a:r>
              <a:rPr lang="en-US" altLang="zh-CN" dirty="0"/>
              <a:t>bitrate</a:t>
            </a:r>
            <a:r>
              <a:rPr lang="zh-CN" altLang="en-US" dirty="0"/>
              <a:t>没有影响</a:t>
            </a:r>
          </a:p>
        </p:txBody>
      </p:sp>
      <p:graphicFrame>
        <p:nvGraphicFramePr>
          <p:cNvPr id="5" name="表格 4"/>
          <p:cNvGraphicFramePr>
            <a:graphicFrameLocks noGrp="1"/>
          </p:cNvGraphicFramePr>
          <p:nvPr>
            <p:extLst>
              <p:ext uri="{D42A27DB-BD31-4B8C-83A1-F6EECF244321}">
                <p14:modId xmlns:p14="http://schemas.microsoft.com/office/powerpoint/2010/main" val="438877143"/>
              </p:ext>
            </p:extLst>
          </p:nvPr>
        </p:nvGraphicFramePr>
        <p:xfrm>
          <a:off x="1060704" y="3436162"/>
          <a:ext cx="4937759" cy="2605199"/>
        </p:xfrm>
        <a:graphic>
          <a:graphicData uri="http://schemas.openxmlformats.org/drawingml/2006/table">
            <a:tbl>
              <a:tblPr>
                <a:tableStyleId>{5C22544A-7EE6-4342-B048-85BDC9FD1C3A}</a:tableStyleId>
              </a:tblPr>
              <a:tblGrid>
                <a:gridCol w="1524000">
                  <a:extLst>
                    <a:ext uri="{9D8B030D-6E8A-4147-A177-3AD203B41FA5}">
                      <a16:colId xmlns:a16="http://schemas.microsoft.com/office/drawing/2014/main" val="191461495"/>
                    </a:ext>
                  </a:extLst>
                </a:gridCol>
                <a:gridCol w="1540777">
                  <a:extLst>
                    <a:ext uri="{9D8B030D-6E8A-4147-A177-3AD203B41FA5}">
                      <a16:colId xmlns:a16="http://schemas.microsoft.com/office/drawing/2014/main" val="304133893"/>
                    </a:ext>
                  </a:extLst>
                </a:gridCol>
                <a:gridCol w="1872982">
                  <a:extLst>
                    <a:ext uri="{9D8B030D-6E8A-4147-A177-3AD203B41FA5}">
                      <a16:colId xmlns:a16="http://schemas.microsoft.com/office/drawing/2014/main" val="3511976202"/>
                    </a:ext>
                  </a:extLst>
                </a:gridCol>
              </a:tblGrid>
              <a:tr h="529512">
                <a:tc>
                  <a:txBody>
                    <a:bodyPr/>
                    <a:lstStyle/>
                    <a:p>
                      <a:pPr algn="ctr" fontAlgn="b"/>
                      <a:r>
                        <a:rPr lang="zh-CN" altLang="en-US" sz="1800" u="none" strike="noStrike" dirty="0">
                          <a:effectLst/>
                        </a:rPr>
                        <a:t>量化前</a:t>
                      </a:r>
                      <a:r>
                        <a:rPr lang="en-US" sz="1800" u="none" strike="noStrike" dirty="0">
                          <a:effectLst/>
                        </a:rPr>
                        <a:t>bitrate</a:t>
                      </a:r>
                      <a:endParaRPr lang="en-US"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a:effectLst/>
                        </a:rPr>
                        <a:t>量化后</a:t>
                      </a:r>
                      <a:r>
                        <a:rPr lang="en-US" sz="1800" u="none" strike="noStrike">
                          <a:effectLst/>
                        </a:rPr>
                        <a:t>bitrate</a:t>
                      </a:r>
                      <a:endParaRPr lang="en-US"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dirty="0">
                          <a:effectLst/>
                        </a:rPr>
                        <a:t>压缩比</a:t>
                      </a:r>
                      <a:endParaRPr lang="zh-CN" altLang="en-US"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4000009465"/>
                  </a:ext>
                </a:extLst>
              </a:tr>
              <a:tr h="529512">
                <a:tc>
                  <a:txBody>
                    <a:bodyPr/>
                    <a:lstStyle/>
                    <a:p>
                      <a:pPr algn="ctr" fontAlgn="b"/>
                      <a:r>
                        <a:rPr lang="en-US" altLang="zh-CN" sz="1800" u="none" strike="noStrike" dirty="0">
                          <a:effectLst/>
                        </a:rPr>
                        <a:t>131072</a:t>
                      </a:r>
                      <a:endParaRPr lang="en-US" altLang="zh-CN" sz="1800" b="0" i="0" u="none" strike="noStrike" dirty="0">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65665</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1.996070966</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073349089"/>
                  </a:ext>
                </a:extLst>
              </a:tr>
              <a:tr h="529512">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48968</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2.676686816</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4010119894"/>
                  </a:ext>
                </a:extLst>
              </a:tr>
              <a:tr h="529512">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27124</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4.832325616</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4238297580"/>
                  </a:ext>
                </a:extLst>
              </a:tr>
              <a:tr h="487151">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19289</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6.795168231</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3567691459"/>
                  </a:ext>
                </a:extLst>
              </a:tr>
            </a:tbl>
          </a:graphicData>
        </a:graphic>
      </p:graphicFrame>
      <p:sp>
        <p:nvSpPr>
          <p:cNvPr id="6" name="灯片编号占位符 5"/>
          <p:cNvSpPr>
            <a:spLocks noGrp="1"/>
          </p:cNvSpPr>
          <p:nvPr>
            <p:ph type="sldNum" sz="quarter" idx="12"/>
          </p:nvPr>
        </p:nvSpPr>
        <p:spPr/>
        <p:txBody>
          <a:bodyPr/>
          <a:lstStyle/>
          <a:p>
            <a:fld id="{AFD96F87-9EEA-4173-B560-4ADE20BAA8CF}" type="slidenum">
              <a:rPr lang="zh-CN" altLang="en-US" smtClean="0"/>
              <a:t>9</a:t>
            </a:fld>
            <a:endParaRPr lang="zh-CN" altLang="en-US"/>
          </a:p>
        </p:txBody>
      </p:sp>
    </p:spTree>
    <p:extLst>
      <p:ext uri="{BB962C8B-B14F-4D97-AF65-F5344CB8AC3E}">
        <p14:creationId xmlns:p14="http://schemas.microsoft.com/office/powerpoint/2010/main" val="196237793"/>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2424</TotalTime>
  <Words>3046</Words>
  <Application>Microsoft Office PowerPoint</Application>
  <PresentationFormat>宽屏</PresentationFormat>
  <Paragraphs>462</Paragraphs>
  <Slides>49</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Adobe 黑体 Std R</vt:lpstr>
      <vt:lpstr>等线</vt:lpstr>
      <vt:lpstr>方正姚体</vt:lpstr>
      <vt:lpstr>华文新魏</vt:lpstr>
      <vt:lpstr>华文中宋</vt:lpstr>
      <vt:lpstr>宋体</vt:lpstr>
      <vt:lpstr>Arial</vt:lpstr>
      <vt:lpstr>Bahnschrift SemiCondensed</vt:lpstr>
      <vt:lpstr>Cambria Math</vt:lpstr>
      <vt:lpstr>Trebuchet MS</vt:lpstr>
      <vt:lpstr>Wingdings 3</vt:lpstr>
      <vt:lpstr>平面</vt:lpstr>
      <vt:lpstr>第三次编程实验</vt:lpstr>
      <vt:lpstr>PowerPoint 演示文稿</vt:lpstr>
      <vt:lpstr>一、量化</vt:lpstr>
      <vt:lpstr>均匀量化器</vt:lpstr>
      <vt:lpstr>均匀量化器</vt:lpstr>
      <vt:lpstr>均匀量化器</vt:lpstr>
      <vt:lpstr>JPEG/H.261 量化器</vt:lpstr>
      <vt:lpstr>JPEG/H.261 量化器</vt:lpstr>
      <vt:lpstr>JPEG/H.261 量化器</vt:lpstr>
      <vt:lpstr>均匀量化器(Anchor),H.261(Proposed)</vt:lpstr>
      <vt:lpstr>非均匀量化器 基于Lloyd-Max思想量化器</vt:lpstr>
      <vt:lpstr>非均匀量化器 基于Lloyd-Max思想的量化器</vt:lpstr>
      <vt:lpstr>非均匀量化器 基于Lloyd-Max思想的量化器</vt:lpstr>
      <vt:lpstr>非均匀量化器 基于Lloyd-Max思想的量化器</vt:lpstr>
      <vt:lpstr>非均匀量化器 基于Lloyd-Max思想的量化器</vt:lpstr>
      <vt:lpstr>非均匀量化器 基于Lloyd-Max思想的量化器</vt:lpstr>
      <vt:lpstr>比较三种量化器</vt:lpstr>
      <vt:lpstr>基于K-means思想设计量化器</vt:lpstr>
      <vt:lpstr>基于K-means思想设计量化器</vt:lpstr>
      <vt:lpstr>基于K-means思想设计量化器</vt:lpstr>
      <vt:lpstr>二、熵编码</vt:lpstr>
      <vt:lpstr>测试平台提供的码表</vt:lpstr>
      <vt:lpstr>霍夫曼编码</vt:lpstr>
      <vt:lpstr>霍夫曼编码（单符号）</vt:lpstr>
      <vt:lpstr>霍夫曼编码（双符号）</vt:lpstr>
      <vt:lpstr>单符号编码不理想的原因</vt:lpstr>
      <vt:lpstr>去除符号间相关</vt:lpstr>
      <vt:lpstr>霍夫曼编码的评价</vt:lpstr>
      <vt:lpstr>三、信源和信道编码联合调试</vt:lpstr>
      <vt:lpstr>1.信道模拟测试</vt:lpstr>
      <vt:lpstr>单符号与双符号编码性能比较</vt:lpstr>
      <vt:lpstr>不同条带的编码性能比较</vt:lpstr>
      <vt:lpstr>不同条带的编码性能比较</vt:lpstr>
      <vt:lpstr>不同条带的主观效果比较</vt:lpstr>
      <vt:lpstr>实际信道信源编码联合调试</vt:lpstr>
      <vt:lpstr>单符号与双符号编码性能比较</vt:lpstr>
      <vt:lpstr>不同条带的编码性能比较</vt:lpstr>
      <vt:lpstr>不同条带的主观效果比较</vt:lpstr>
      <vt:lpstr>总结</vt:lpstr>
      <vt:lpstr>四、选做题</vt:lpstr>
      <vt:lpstr>1. 信道编码说明</vt:lpstr>
      <vt:lpstr>2. 基本参数选取</vt:lpstr>
      <vt:lpstr>3. 实验结果</vt:lpstr>
      <vt:lpstr>3. 实验结果</vt:lpstr>
      <vt:lpstr>3. 实验结果</vt:lpstr>
      <vt:lpstr>3. 实验结果</vt:lpstr>
      <vt:lpstr>4. 实验结果分析</vt:lpstr>
      <vt:lpstr>4. 实验结果分析</vt:lpstr>
      <vt:lpstr>感谢聆听，请批评指正！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zeng rui</dc:creator>
  <cp:lastModifiedBy>辜 俊皓</cp:lastModifiedBy>
  <cp:revision>227</cp:revision>
  <dcterms:created xsi:type="dcterms:W3CDTF">2019-12-10T05:30:28Z</dcterms:created>
  <dcterms:modified xsi:type="dcterms:W3CDTF">2019-12-16T13:22:00Z</dcterms:modified>
</cp:coreProperties>
</file>