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86" r:id="rId3"/>
    <p:sldId id="272" r:id="rId4"/>
    <p:sldId id="259" r:id="rId5"/>
    <p:sldId id="261" r:id="rId6"/>
    <p:sldId id="268" r:id="rId7"/>
    <p:sldId id="266" r:id="rId8"/>
    <p:sldId id="270" r:id="rId9"/>
    <p:sldId id="269" r:id="rId10"/>
    <p:sldId id="267" r:id="rId11"/>
    <p:sldId id="271" r:id="rId12"/>
    <p:sldId id="273" r:id="rId13"/>
    <p:sldId id="274" r:id="rId14"/>
    <p:sldId id="277" r:id="rId15"/>
    <p:sldId id="275" r:id="rId16"/>
    <p:sldId id="276" r:id="rId17"/>
    <p:sldId id="278" r:id="rId18"/>
    <p:sldId id="279" r:id="rId19"/>
    <p:sldId id="282" r:id="rId20"/>
    <p:sldId id="280" r:id="rId21"/>
    <p:sldId id="283" r:id="rId22"/>
    <p:sldId id="281" r:id="rId23"/>
    <p:sldId id="284" r:id="rId24"/>
    <p:sldId id="28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196" autoAdjust="0"/>
  </p:normalViewPr>
  <p:slideViewPr>
    <p:cSldViewPr snapToGrid="0">
      <p:cViewPr varScale="1">
        <p:scale>
          <a:sx n="79" d="100"/>
          <a:sy n="79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C4270C-A1E3-466A-B320-23E871EC9508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667173B-9D3B-4B7B-838D-D90F82866000}">
      <dgm:prSet phldrT="[文本]"/>
      <dgm:spPr/>
      <dgm:t>
        <a:bodyPr/>
        <a:lstStyle/>
        <a:p>
          <a:r>
            <a:rPr lang="zh-CN" altLang="en-US" dirty="0" smtClean="0"/>
            <a:t>一、量化</a:t>
          </a:r>
          <a:r>
            <a:rPr lang="en-US" altLang="zh-CN" dirty="0" smtClean="0"/>
            <a:t>:</a:t>
          </a:r>
          <a:r>
            <a:rPr lang="zh-CN" altLang="en-US" dirty="0" smtClean="0"/>
            <a:t>曾睿</a:t>
          </a:r>
          <a:endParaRPr lang="zh-CN" altLang="en-US" dirty="0"/>
        </a:p>
      </dgm:t>
    </dgm:pt>
    <dgm:pt modelId="{CC828500-16C0-4448-AA15-CC1FC423D742}" type="parTrans" cxnId="{1288D634-3B42-4DAF-8C64-5934280EC176}">
      <dgm:prSet/>
      <dgm:spPr/>
      <dgm:t>
        <a:bodyPr/>
        <a:lstStyle/>
        <a:p>
          <a:endParaRPr lang="zh-CN" altLang="en-US"/>
        </a:p>
      </dgm:t>
    </dgm:pt>
    <dgm:pt modelId="{88086000-5078-4B27-B582-F778FA9D1EE2}" type="sibTrans" cxnId="{1288D634-3B42-4DAF-8C64-5934280EC176}">
      <dgm:prSet/>
      <dgm:spPr/>
      <dgm:t>
        <a:bodyPr/>
        <a:lstStyle/>
        <a:p>
          <a:endParaRPr lang="zh-CN" altLang="en-US"/>
        </a:p>
      </dgm:t>
    </dgm:pt>
    <dgm:pt modelId="{5358921A-57D6-4F9B-9BF0-6641ED49520E}">
      <dgm:prSet phldrT="[文本]"/>
      <dgm:spPr/>
      <dgm:t>
        <a:bodyPr/>
        <a:lstStyle/>
        <a:p>
          <a:r>
            <a:rPr lang="zh-CN" altLang="en-US" dirty="0" smtClean="0"/>
            <a:t>三、信源和信道编码联合调试</a:t>
          </a:r>
          <a:r>
            <a:rPr lang="en-US" altLang="zh-CN" dirty="0" smtClean="0"/>
            <a:t>:</a:t>
          </a:r>
          <a:r>
            <a:rPr lang="zh-CN" altLang="en-US" dirty="0" smtClean="0"/>
            <a:t>雷城乐阳</a:t>
          </a:r>
          <a:endParaRPr lang="zh-CN" altLang="en-US" dirty="0"/>
        </a:p>
      </dgm:t>
    </dgm:pt>
    <dgm:pt modelId="{FDFBAC8C-3A71-417C-A80B-53DB18B2EA43}" type="parTrans" cxnId="{42CF5139-581F-494A-9B50-A4A1BB2194C0}">
      <dgm:prSet/>
      <dgm:spPr/>
      <dgm:t>
        <a:bodyPr/>
        <a:lstStyle/>
        <a:p>
          <a:endParaRPr lang="zh-CN" altLang="en-US"/>
        </a:p>
      </dgm:t>
    </dgm:pt>
    <dgm:pt modelId="{894452F5-E1A0-4422-9829-E344CB1F0070}" type="sibTrans" cxnId="{42CF5139-581F-494A-9B50-A4A1BB2194C0}">
      <dgm:prSet/>
      <dgm:spPr/>
      <dgm:t>
        <a:bodyPr/>
        <a:lstStyle/>
        <a:p>
          <a:endParaRPr lang="zh-CN" altLang="en-US"/>
        </a:p>
      </dgm:t>
    </dgm:pt>
    <dgm:pt modelId="{B8F4B8A8-D381-4142-B21E-2A1F285CC404}">
      <dgm:prSet phldrT="[文本]"/>
      <dgm:spPr/>
      <dgm:t>
        <a:bodyPr/>
        <a:lstStyle/>
        <a:p>
          <a:r>
            <a:rPr lang="zh-CN" altLang="en-US" dirty="0" smtClean="0"/>
            <a:t>四、选做题</a:t>
          </a:r>
          <a:r>
            <a:rPr lang="en-US" altLang="zh-CN" dirty="0" smtClean="0"/>
            <a:t>:</a:t>
          </a:r>
          <a:r>
            <a:rPr lang="zh-CN" altLang="en-US" dirty="0" smtClean="0"/>
            <a:t>辜俊皓</a:t>
          </a:r>
          <a:endParaRPr lang="zh-CN" altLang="en-US" dirty="0"/>
        </a:p>
      </dgm:t>
    </dgm:pt>
    <dgm:pt modelId="{8B5535B6-56D2-4613-8CE1-3C9E9EA86E0B}" type="parTrans" cxnId="{2D1DF114-9B1E-4C78-B320-BAFBF832AC91}">
      <dgm:prSet/>
      <dgm:spPr/>
      <dgm:t>
        <a:bodyPr/>
        <a:lstStyle/>
        <a:p>
          <a:endParaRPr lang="zh-CN" altLang="en-US"/>
        </a:p>
      </dgm:t>
    </dgm:pt>
    <dgm:pt modelId="{84DBDA8A-7DE3-48C2-AD9E-09C52CB3A6C2}" type="sibTrans" cxnId="{2D1DF114-9B1E-4C78-B320-BAFBF832AC91}">
      <dgm:prSet/>
      <dgm:spPr/>
      <dgm:t>
        <a:bodyPr/>
        <a:lstStyle/>
        <a:p>
          <a:endParaRPr lang="zh-CN" altLang="en-US"/>
        </a:p>
      </dgm:t>
    </dgm:pt>
    <dgm:pt modelId="{EBCD8D9B-C11A-44C7-B70F-8D9EDAF34D7A}">
      <dgm:prSet phldrT="[文本]"/>
      <dgm:spPr/>
      <dgm:t>
        <a:bodyPr/>
        <a:lstStyle/>
        <a:p>
          <a:r>
            <a:rPr lang="zh-CN" altLang="en-US" dirty="0" smtClean="0"/>
            <a:t>二、熵编码</a:t>
          </a:r>
          <a:r>
            <a:rPr lang="en-US" altLang="zh-CN" dirty="0" smtClean="0"/>
            <a:t>:</a:t>
          </a:r>
          <a:r>
            <a:rPr lang="zh-CN" altLang="en-US" dirty="0" smtClean="0"/>
            <a:t>王传瑞</a:t>
          </a:r>
          <a:endParaRPr lang="zh-CN" altLang="en-US" dirty="0"/>
        </a:p>
      </dgm:t>
    </dgm:pt>
    <dgm:pt modelId="{689867C4-21D0-42F7-9548-AB4D5BCA4D9D}" type="parTrans" cxnId="{9E6C8A63-8174-4AB1-B55A-E4AC4F24B8E6}">
      <dgm:prSet/>
      <dgm:spPr/>
      <dgm:t>
        <a:bodyPr/>
        <a:lstStyle/>
        <a:p>
          <a:endParaRPr lang="zh-CN" altLang="en-US"/>
        </a:p>
      </dgm:t>
    </dgm:pt>
    <dgm:pt modelId="{F81220A7-E61F-4850-88FB-436DED1E71B4}" type="sibTrans" cxnId="{9E6C8A63-8174-4AB1-B55A-E4AC4F24B8E6}">
      <dgm:prSet/>
      <dgm:spPr/>
      <dgm:t>
        <a:bodyPr/>
        <a:lstStyle/>
        <a:p>
          <a:endParaRPr lang="zh-CN" altLang="en-US"/>
        </a:p>
      </dgm:t>
    </dgm:pt>
    <dgm:pt modelId="{B96EF209-0C20-4854-BAAE-D3E2F1CECB72}" type="pres">
      <dgm:prSet presAssocID="{87C4270C-A1E3-466A-B320-23E871EC9508}" presName="Name0" presStyleCnt="0">
        <dgm:presLayoutVars>
          <dgm:chMax val="7"/>
          <dgm:chPref val="7"/>
          <dgm:dir/>
        </dgm:presLayoutVars>
      </dgm:prSet>
      <dgm:spPr/>
    </dgm:pt>
    <dgm:pt modelId="{EF7CD30B-DC18-47E8-951E-70FA164CC046}" type="pres">
      <dgm:prSet presAssocID="{87C4270C-A1E3-466A-B320-23E871EC9508}" presName="Name1" presStyleCnt="0"/>
      <dgm:spPr/>
    </dgm:pt>
    <dgm:pt modelId="{58CAA05A-49F9-425B-BBF2-E04790A91507}" type="pres">
      <dgm:prSet presAssocID="{87C4270C-A1E3-466A-B320-23E871EC9508}" presName="cycle" presStyleCnt="0"/>
      <dgm:spPr/>
    </dgm:pt>
    <dgm:pt modelId="{3ACF5890-0933-4C9C-9A49-D5DF1029613A}" type="pres">
      <dgm:prSet presAssocID="{87C4270C-A1E3-466A-B320-23E871EC9508}" presName="srcNode" presStyleLbl="node1" presStyleIdx="0" presStyleCnt="4"/>
      <dgm:spPr/>
    </dgm:pt>
    <dgm:pt modelId="{D9F52F1F-7C9D-4E7E-8FCE-54B431727AC2}" type="pres">
      <dgm:prSet presAssocID="{87C4270C-A1E3-466A-B320-23E871EC9508}" presName="conn" presStyleLbl="parChTrans1D2" presStyleIdx="0" presStyleCnt="1"/>
      <dgm:spPr/>
    </dgm:pt>
    <dgm:pt modelId="{453A8205-847A-479C-911F-CD15BB912B72}" type="pres">
      <dgm:prSet presAssocID="{87C4270C-A1E3-466A-B320-23E871EC9508}" presName="extraNode" presStyleLbl="node1" presStyleIdx="0" presStyleCnt="4"/>
      <dgm:spPr/>
    </dgm:pt>
    <dgm:pt modelId="{5135ED2D-40E7-4900-A42F-2F7F34ACD586}" type="pres">
      <dgm:prSet presAssocID="{87C4270C-A1E3-466A-B320-23E871EC9508}" presName="dstNode" presStyleLbl="node1" presStyleIdx="0" presStyleCnt="4"/>
      <dgm:spPr/>
    </dgm:pt>
    <dgm:pt modelId="{96ABA4B7-D23B-44DE-A5C8-DC7ECFBCDFE0}" type="pres">
      <dgm:prSet presAssocID="{C667173B-9D3B-4B7B-838D-D90F82866000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DD2270B-CD7D-4F9B-9E55-0C82EBA5B142}" type="pres">
      <dgm:prSet presAssocID="{C667173B-9D3B-4B7B-838D-D90F82866000}" presName="accent_1" presStyleCnt="0"/>
      <dgm:spPr/>
    </dgm:pt>
    <dgm:pt modelId="{7B974722-87CB-4A60-8277-CA8A3500086C}" type="pres">
      <dgm:prSet presAssocID="{C667173B-9D3B-4B7B-838D-D90F82866000}" presName="accentRepeatNode" presStyleLbl="solidFgAcc1" presStyleIdx="0" presStyleCnt="4"/>
      <dgm:spPr/>
    </dgm:pt>
    <dgm:pt modelId="{8667F1CE-B139-4D7B-8166-0344D2AF3764}" type="pres">
      <dgm:prSet presAssocID="{EBCD8D9B-C11A-44C7-B70F-8D9EDAF34D7A}" presName="text_2" presStyleLbl="node1" presStyleIdx="1" presStyleCnt="4">
        <dgm:presLayoutVars>
          <dgm:bulletEnabled val="1"/>
        </dgm:presLayoutVars>
      </dgm:prSet>
      <dgm:spPr/>
    </dgm:pt>
    <dgm:pt modelId="{5260F53C-FD37-406F-AC7D-38744300EEB8}" type="pres">
      <dgm:prSet presAssocID="{EBCD8D9B-C11A-44C7-B70F-8D9EDAF34D7A}" presName="accent_2" presStyleCnt="0"/>
      <dgm:spPr/>
    </dgm:pt>
    <dgm:pt modelId="{3C02F490-60C0-4A96-BA53-EE713ABB5715}" type="pres">
      <dgm:prSet presAssocID="{EBCD8D9B-C11A-44C7-B70F-8D9EDAF34D7A}" presName="accentRepeatNode" presStyleLbl="solidFgAcc1" presStyleIdx="1" presStyleCnt="4"/>
      <dgm:spPr/>
    </dgm:pt>
    <dgm:pt modelId="{9AC0CE92-B2A8-4B74-B2D1-500A60A04D45}" type="pres">
      <dgm:prSet presAssocID="{5358921A-57D6-4F9B-9BF0-6641ED49520E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E1BC99-D50B-475A-99C4-68C59AAE5C09}" type="pres">
      <dgm:prSet presAssocID="{5358921A-57D6-4F9B-9BF0-6641ED49520E}" presName="accent_3" presStyleCnt="0"/>
      <dgm:spPr/>
    </dgm:pt>
    <dgm:pt modelId="{BBB10533-BF80-4435-9DCB-76952E332F77}" type="pres">
      <dgm:prSet presAssocID="{5358921A-57D6-4F9B-9BF0-6641ED49520E}" presName="accentRepeatNode" presStyleLbl="solidFgAcc1" presStyleIdx="2" presStyleCnt="4"/>
      <dgm:spPr/>
    </dgm:pt>
    <dgm:pt modelId="{1DD37258-AE37-4AD5-8A6D-C5168E5B226D}" type="pres">
      <dgm:prSet presAssocID="{B8F4B8A8-D381-4142-B21E-2A1F285CC404}" presName="text_4" presStyleLbl="node1" presStyleIdx="3" presStyleCnt="4">
        <dgm:presLayoutVars>
          <dgm:bulletEnabled val="1"/>
        </dgm:presLayoutVars>
      </dgm:prSet>
      <dgm:spPr/>
    </dgm:pt>
    <dgm:pt modelId="{673B4669-B443-40AB-A217-F0186129D7C1}" type="pres">
      <dgm:prSet presAssocID="{B8F4B8A8-D381-4142-B21E-2A1F285CC404}" presName="accent_4" presStyleCnt="0"/>
      <dgm:spPr/>
    </dgm:pt>
    <dgm:pt modelId="{64BE2F70-161F-4281-AB11-F0495D557542}" type="pres">
      <dgm:prSet presAssocID="{B8F4B8A8-D381-4142-B21E-2A1F285CC404}" presName="accentRepeatNode" presStyleLbl="solidFgAcc1" presStyleIdx="3" presStyleCnt="4"/>
      <dgm:spPr/>
    </dgm:pt>
  </dgm:ptLst>
  <dgm:cxnLst>
    <dgm:cxn modelId="{750E9F36-E276-407B-99F0-1A6AE3AE2B26}" type="presOf" srcId="{B8F4B8A8-D381-4142-B21E-2A1F285CC404}" destId="{1DD37258-AE37-4AD5-8A6D-C5168E5B226D}" srcOrd="0" destOrd="0" presId="urn:microsoft.com/office/officeart/2008/layout/VerticalCurvedList"/>
    <dgm:cxn modelId="{9E6C8A63-8174-4AB1-B55A-E4AC4F24B8E6}" srcId="{87C4270C-A1E3-466A-B320-23E871EC9508}" destId="{EBCD8D9B-C11A-44C7-B70F-8D9EDAF34D7A}" srcOrd="1" destOrd="0" parTransId="{689867C4-21D0-42F7-9548-AB4D5BCA4D9D}" sibTransId="{F81220A7-E61F-4850-88FB-436DED1E71B4}"/>
    <dgm:cxn modelId="{19FE646C-FC6E-46BB-B50E-8927BE1FA202}" type="presOf" srcId="{EBCD8D9B-C11A-44C7-B70F-8D9EDAF34D7A}" destId="{8667F1CE-B139-4D7B-8166-0344D2AF3764}" srcOrd="0" destOrd="0" presId="urn:microsoft.com/office/officeart/2008/layout/VerticalCurvedList"/>
    <dgm:cxn modelId="{46AB4061-55B1-449D-8603-1765402D7F87}" type="presOf" srcId="{87C4270C-A1E3-466A-B320-23E871EC9508}" destId="{B96EF209-0C20-4854-BAAE-D3E2F1CECB72}" srcOrd="0" destOrd="0" presId="urn:microsoft.com/office/officeart/2008/layout/VerticalCurvedList"/>
    <dgm:cxn modelId="{8F925AC6-62E7-4406-A03C-9D7086E11190}" type="presOf" srcId="{5358921A-57D6-4F9B-9BF0-6641ED49520E}" destId="{9AC0CE92-B2A8-4B74-B2D1-500A60A04D45}" srcOrd="0" destOrd="0" presId="urn:microsoft.com/office/officeart/2008/layout/VerticalCurvedList"/>
    <dgm:cxn modelId="{2D1DF114-9B1E-4C78-B320-BAFBF832AC91}" srcId="{87C4270C-A1E3-466A-B320-23E871EC9508}" destId="{B8F4B8A8-D381-4142-B21E-2A1F285CC404}" srcOrd="3" destOrd="0" parTransId="{8B5535B6-56D2-4613-8CE1-3C9E9EA86E0B}" sibTransId="{84DBDA8A-7DE3-48C2-AD9E-09C52CB3A6C2}"/>
    <dgm:cxn modelId="{42CF5139-581F-494A-9B50-A4A1BB2194C0}" srcId="{87C4270C-A1E3-466A-B320-23E871EC9508}" destId="{5358921A-57D6-4F9B-9BF0-6641ED49520E}" srcOrd="2" destOrd="0" parTransId="{FDFBAC8C-3A71-417C-A80B-53DB18B2EA43}" sibTransId="{894452F5-E1A0-4422-9829-E344CB1F0070}"/>
    <dgm:cxn modelId="{44B9FAD0-8A27-4B6C-A34B-D8DBAAE56D6B}" type="presOf" srcId="{88086000-5078-4B27-B582-F778FA9D1EE2}" destId="{D9F52F1F-7C9D-4E7E-8FCE-54B431727AC2}" srcOrd="0" destOrd="0" presId="urn:microsoft.com/office/officeart/2008/layout/VerticalCurvedList"/>
    <dgm:cxn modelId="{1288D634-3B42-4DAF-8C64-5934280EC176}" srcId="{87C4270C-A1E3-466A-B320-23E871EC9508}" destId="{C667173B-9D3B-4B7B-838D-D90F82866000}" srcOrd="0" destOrd="0" parTransId="{CC828500-16C0-4448-AA15-CC1FC423D742}" sibTransId="{88086000-5078-4B27-B582-F778FA9D1EE2}"/>
    <dgm:cxn modelId="{6BE6D01C-B6AD-4B61-B005-4DA04B38817B}" type="presOf" srcId="{C667173B-9D3B-4B7B-838D-D90F82866000}" destId="{96ABA4B7-D23B-44DE-A5C8-DC7ECFBCDFE0}" srcOrd="0" destOrd="0" presId="urn:microsoft.com/office/officeart/2008/layout/VerticalCurvedList"/>
    <dgm:cxn modelId="{8C8D1249-45AE-4DE7-8C3C-7BA7962117C6}" type="presParOf" srcId="{B96EF209-0C20-4854-BAAE-D3E2F1CECB72}" destId="{EF7CD30B-DC18-47E8-951E-70FA164CC046}" srcOrd="0" destOrd="0" presId="urn:microsoft.com/office/officeart/2008/layout/VerticalCurvedList"/>
    <dgm:cxn modelId="{CF64BD9D-94B5-4851-BB3F-D865EAEC19D2}" type="presParOf" srcId="{EF7CD30B-DC18-47E8-951E-70FA164CC046}" destId="{58CAA05A-49F9-425B-BBF2-E04790A91507}" srcOrd="0" destOrd="0" presId="urn:microsoft.com/office/officeart/2008/layout/VerticalCurvedList"/>
    <dgm:cxn modelId="{F7C1F2C6-9C78-40AF-A5A6-0615717451D2}" type="presParOf" srcId="{58CAA05A-49F9-425B-BBF2-E04790A91507}" destId="{3ACF5890-0933-4C9C-9A49-D5DF1029613A}" srcOrd="0" destOrd="0" presId="urn:microsoft.com/office/officeart/2008/layout/VerticalCurvedList"/>
    <dgm:cxn modelId="{88072091-6C3A-4BC8-B7E6-9CBDA360A0B1}" type="presParOf" srcId="{58CAA05A-49F9-425B-BBF2-E04790A91507}" destId="{D9F52F1F-7C9D-4E7E-8FCE-54B431727AC2}" srcOrd="1" destOrd="0" presId="urn:microsoft.com/office/officeart/2008/layout/VerticalCurvedList"/>
    <dgm:cxn modelId="{51F04FED-8CBC-4729-B86E-6AA4484965BA}" type="presParOf" srcId="{58CAA05A-49F9-425B-BBF2-E04790A91507}" destId="{453A8205-847A-479C-911F-CD15BB912B72}" srcOrd="2" destOrd="0" presId="urn:microsoft.com/office/officeart/2008/layout/VerticalCurvedList"/>
    <dgm:cxn modelId="{D02E2227-BB32-4C5E-BCA6-B2F038BF8EF7}" type="presParOf" srcId="{58CAA05A-49F9-425B-BBF2-E04790A91507}" destId="{5135ED2D-40E7-4900-A42F-2F7F34ACD586}" srcOrd="3" destOrd="0" presId="urn:microsoft.com/office/officeart/2008/layout/VerticalCurvedList"/>
    <dgm:cxn modelId="{8B5174C7-F40F-4009-A464-E40542A9064E}" type="presParOf" srcId="{EF7CD30B-DC18-47E8-951E-70FA164CC046}" destId="{96ABA4B7-D23B-44DE-A5C8-DC7ECFBCDFE0}" srcOrd="1" destOrd="0" presId="urn:microsoft.com/office/officeart/2008/layout/VerticalCurvedList"/>
    <dgm:cxn modelId="{B36F0F81-0A60-4258-B36F-6EA05AD10018}" type="presParOf" srcId="{EF7CD30B-DC18-47E8-951E-70FA164CC046}" destId="{ADD2270B-CD7D-4F9B-9E55-0C82EBA5B142}" srcOrd="2" destOrd="0" presId="urn:microsoft.com/office/officeart/2008/layout/VerticalCurvedList"/>
    <dgm:cxn modelId="{CC2CD08A-6BE6-47B7-9022-A6C1F115A926}" type="presParOf" srcId="{ADD2270B-CD7D-4F9B-9E55-0C82EBA5B142}" destId="{7B974722-87CB-4A60-8277-CA8A3500086C}" srcOrd="0" destOrd="0" presId="urn:microsoft.com/office/officeart/2008/layout/VerticalCurvedList"/>
    <dgm:cxn modelId="{64E68643-D569-49FE-8311-DE7B0A6F50E1}" type="presParOf" srcId="{EF7CD30B-DC18-47E8-951E-70FA164CC046}" destId="{8667F1CE-B139-4D7B-8166-0344D2AF3764}" srcOrd="3" destOrd="0" presId="urn:microsoft.com/office/officeart/2008/layout/VerticalCurvedList"/>
    <dgm:cxn modelId="{60EAFC53-0F0F-40CE-B5B2-E39CDCD7C4FF}" type="presParOf" srcId="{EF7CD30B-DC18-47E8-951E-70FA164CC046}" destId="{5260F53C-FD37-406F-AC7D-38744300EEB8}" srcOrd="4" destOrd="0" presId="urn:microsoft.com/office/officeart/2008/layout/VerticalCurvedList"/>
    <dgm:cxn modelId="{A48E5D61-CC22-40F1-9AD5-2498103C20AE}" type="presParOf" srcId="{5260F53C-FD37-406F-AC7D-38744300EEB8}" destId="{3C02F490-60C0-4A96-BA53-EE713ABB5715}" srcOrd="0" destOrd="0" presId="urn:microsoft.com/office/officeart/2008/layout/VerticalCurvedList"/>
    <dgm:cxn modelId="{701A5962-4407-4F15-8AB9-2467BE058B3D}" type="presParOf" srcId="{EF7CD30B-DC18-47E8-951E-70FA164CC046}" destId="{9AC0CE92-B2A8-4B74-B2D1-500A60A04D45}" srcOrd="5" destOrd="0" presId="urn:microsoft.com/office/officeart/2008/layout/VerticalCurvedList"/>
    <dgm:cxn modelId="{BED0868C-53F3-490F-B3CA-FAF7D4A12E14}" type="presParOf" srcId="{EF7CD30B-DC18-47E8-951E-70FA164CC046}" destId="{1EE1BC99-D50B-475A-99C4-68C59AAE5C09}" srcOrd="6" destOrd="0" presId="urn:microsoft.com/office/officeart/2008/layout/VerticalCurvedList"/>
    <dgm:cxn modelId="{D7FDEF78-DA4C-4C10-870C-B654161EFC19}" type="presParOf" srcId="{1EE1BC99-D50B-475A-99C4-68C59AAE5C09}" destId="{BBB10533-BF80-4435-9DCB-76952E332F77}" srcOrd="0" destOrd="0" presId="urn:microsoft.com/office/officeart/2008/layout/VerticalCurvedList"/>
    <dgm:cxn modelId="{DFA5465C-93E4-480B-ADE0-F1A360577B18}" type="presParOf" srcId="{EF7CD30B-DC18-47E8-951E-70FA164CC046}" destId="{1DD37258-AE37-4AD5-8A6D-C5168E5B226D}" srcOrd="7" destOrd="0" presId="urn:microsoft.com/office/officeart/2008/layout/VerticalCurvedList"/>
    <dgm:cxn modelId="{FAB943E0-DC5A-4084-B935-18E1867FE101}" type="presParOf" srcId="{EF7CD30B-DC18-47E8-951E-70FA164CC046}" destId="{673B4669-B443-40AB-A217-F0186129D7C1}" srcOrd="8" destOrd="0" presId="urn:microsoft.com/office/officeart/2008/layout/VerticalCurvedList"/>
    <dgm:cxn modelId="{5BD675DA-3F60-4132-8560-DD9BC7366EBE}" type="presParOf" srcId="{673B4669-B443-40AB-A217-F0186129D7C1}" destId="{64BE2F70-161F-4281-AB11-F0495D55754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F52F1F-7C9D-4E7E-8FCE-54B431727AC2}">
      <dsp:nvSpPr>
        <dsp:cNvPr id="0" name=""/>
        <dsp:cNvSpPr/>
      </dsp:nvSpPr>
      <dsp:spPr>
        <a:xfrm>
          <a:off x="-5485952" y="-839957"/>
          <a:ext cx="6531992" cy="6531992"/>
        </a:xfrm>
        <a:prstGeom prst="blockArc">
          <a:avLst>
            <a:gd name="adj1" fmla="val 18900000"/>
            <a:gd name="adj2" fmla="val 2700000"/>
            <a:gd name="adj3" fmla="val 331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ABA4B7-D23B-44DE-A5C8-DC7ECFBCDFE0}">
      <dsp:nvSpPr>
        <dsp:cNvPr id="0" name=""/>
        <dsp:cNvSpPr/>
      </dsp:nvSpPr>
      <dsp:spPr>
        <a:xfrm>
          <a:off x="547610" y="373027"/>
          <a:ext cx="7618420" cy="7464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2490" tIns="73660" rIns="73660" bIns="7366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一、量化</a:t>
          </a:r>
          <a:r>
            <a:rPr lang="en-US" altLang="zh-CN" sz="2900" kern="1200" dirty="0" smtClean="0"/>
            <a:t>:</a:t>
          </a:r>
          <a:r>
            <a:rPr lang="zh-CN" altLang="en-US" sz="2900" kern="1200" dirty="0" smtClean="0"/>
            <a:t>曾睿</a:t>
          </a:r>
          <a:endParaRPr lang="zh-CN" altLang="en-US" sz="2900" kern="1200" dirty="0"/>
        </a:p>
      </dsp:txBody>
      <dsp:txXfrm>
        <a:off x="547610" y="373027"/>
        <a:ext cx="7618420" cy="746443"/>
      </dsp:txXfrm>
    </dsp:sp>
    <dsp:sp modelId="{7B974722-87CB-4A60-8277-CA8A3500086C}">
      <dsp:nvSpPr>
        <dsp:cNvPr id="0" name=""/>
        <dsp:cNvSpPr/>
      </dsp:nvSpPr>
      <dsp:spPr>
        <a:xfrm>
          <a:off x="81082" y="279722"/>
          <a:ext cx="933054" cy="9330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67F1CE-B139-4D7B-8166-0344D2AF3764}">
      <dsp:nvSpPr>
        <dsp:cNvPr id="0" name=""/>
        <dsp:cNvSpPr/>
      </dsp:nvSpPr>
      <dsp:spPr>
        <a:xfrm>
          <a:off x="975563" y="1492887"/>
          <a:ext cx="7190467" cy="7464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2490" tIns="73660" rIns="73660" bIns="7366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二、熵编码</a:t>
          </a:r>
          <a:r>
            <a:rPr lang="en-US" altLang="zh-CN" sz="2900" kern="1200" dirty="0" smtClean="0"/>
            <a:t>:</a:t>
          </a:r>
          <a:r>
            <a:rPr lang="zh-CN" altLang="en-US" sz="2900" kern="1200" dirty="0" smtClean="0"/>
            <a:t>王传瑞</a:t>
          </a:r>
          <a:endParaRPr lang="zh-CN" altLang="en-US" sz="2900" kern="1200" dirty="0"/>
        </a:p>
      </dsp:txBody>
      <dsp:txXfrm>
        <a:off x="975563" y="1492887"/>
        <a:ext cx="7190467" cy="746443"/>
      </dsp:txXfrm>
    </dsp:sp>
    <dsp:sp modelId="{3C02F490-60C0-4A96-BA53-EE713ABB5715}">
      <dsp:nvSpPr>
        <dsp:cNvPr id="0" name=""/>
        <dsp:cNvSpPr/>
      </dsp:nvSpPr>
      <dsp:spPr>
        <a:xfrm>
          <a:off x="509036" y="1399581"/>
          <a:ext cx="933054" cy="9330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C0CE92-B2A8-4B74-B2D1-500A60A04D45}">
      <dsp:nvSpPr>
        <dsp:cNvPr id="0" name=""/>
        <dsp:cNvSpPr/>
      </dsp:nvSpPr>
      <dsp:spPr>
        <a:xfrm>
          <a:off x="975563" y="2612746"/>
          <a:ext cx="7190467" cy="7464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2490" tIns="73660" rIns="73660" bIns="7366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三、信源和信道编码联合调试</a:t>
          </a:r>
          <a:r>
            <a:rPr lang="en-US" altLang="zh-CN" sz="2900" kern="1200" dirty="0" smtClean="0"/>
            <a:t>:</a:t>
          </a:r>
          <a:r>
            <a:rPr lang="zh-CN" altLang="en-US" sz="2900" kern="1200" dirty="0" smtClean="0"/>
            <a:t>雷城乐阳</a:t>
          </a:r>
          <a:endParaRPr lang="zh-CN" altLang="en-US" sz="2900" kern="1200" dirty="0"/>
        </a:p>
      </dsp:txBody>
      <dsp:txXfrm>
        <a:off x="975563" y="2612746"/>
        <a:ext cx="7190467" cy="746443"/>
      </dsp:txXfrm>
    </dsp:sp>
    <dsp:sp modelId="{BBB10533-BF80-4435-9DCB-76952E332F77}">
      <dsp:nvSpPr>
        <dsp:cNvPr id="0" name=""/>
        <dsp:cNvSpPr/>
      </dsp:nvSpPr>
      <dsp:spPr>
        <a:xfrm>
          <a:off x="509036" y="2519441"/>
          <a:ext cx="933054" cy="9330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D37258-AE37-4AD5-8A6D-C5168E5B226D}">
      <dsp:nvSpPr>
        <dsp:cNvPr id="0" name=""/>
        <dsp:cNvSpPr/>
      </dsp:nvSpPr>
      <dsp:spPr>
        <a:xfrm>
          <a:off x="547610" y="3732606"/>
          <a:ext cx="7618420" cy="7464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2490" tIns="73660" rIns="73660" bIns="7366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四、选做题</a:t>
          </a:r>
          <a:r>
            <a:rPr lang="en-US" altLang="zh-CN" sz="2900" kern="1200" dirty="0" smtClean="0"/>
            <a:t>:</a:t>
          </a:r>
          <a:r>
            <a:rPr lang="zh-CN" altLang="en-US" sz="2900" kern="1200" dirty="0" smtClean="0"/>
            <a:t>辜俊皓</a:t>
          </a:r>
          <a:endParaRPr lang="zh-CN" altLang="en-US" sz="2900" kern="1200" dirty="0"/>
        </a:p>
      </dsp:txBody>
      <dsp:txXfrm>
        <a:off x="547610" y="3732606"/>
        <a:ext cx="7618420" cy="746443"/>
      </dsp:txXfrm>
    </dsp:sp>
    <dsp:sp modelId="{64BE2F70-161F-4281-AB11-F0495D557542}">
      <dsp:nvSpPr>
        <dsp:cNvPr id="0" name=""/>
        <dsp:cNvSpPr/>
      </dsp:nvSpPr>
      <dsp:spPr>
        <a:xfrm>
          <a:off x="81082" y="3639301"/>
          <a:ext cx="933054" cy="9330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511CB-7838-4DA9-8D0A-8063DCD6F0E4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939DFE-D595-40AF-886F-1BF791D9B4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980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选取步长的原则是，为了便于与非均匀量化分成多少个区间作比较，所以选择能够整除</a:t>
            </a:r>
            <a:r>
              <a:rPr lang="en-US" altLang="zh-CN" dirty="0" smtClean="0"/>
              <a:t>256</a:t>
            </a:r>
            <a:r>
              <a:rPr lang="zh-CN" altLang="en-US" dirty="0" smtClean="0"/>
              <a:t>的量化步长。所以选择了</a:t>
            </a:r>
            <a:r>
              <a:rPr lang="en-US" altLang="zh-CN" dirty="0" smtClean="0"/>
              <a:t>8,16,32,64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质量差的图像像有水迹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39DFE-D595-40AF-886F-1BF791D9B48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484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39DFE-D595-40AF-886F-1BF791D9B48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270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FACTOR</a:t>
            </a:r>
            <a:r>
              <a:rPr lang="zh-CN" altLang="en-US" dirty="0" smtClean="0"/>
              <a:t>选择的原则是，为了便于与均匀量化器进行比较，因此选择了这些</a:t>
            </a:r>
            <a:r>
              <a:rPr lang="en-US" altLang="zh-CN" dirty="0" smtClean="0"/>
              <a:t>FACTOR</a:t>
            </a:r>
            <a:r>
              <a:rPr lang="zh-CN" altLang="en-US" dirty="0" smtClean="0"/>
              <a:t>使得得到的</a:t>
            </a:r>
            <a:r>
              <a:rPr lang="en-US" altLang="zh-CN" dirty="0" err="1" smtClean="0"/>
              <a:t>psnr</a:t>
            </a:r>
            <a:r>
              <a:rPr lang="zh-CN" altLang="en-US" dirty="0" smtClean="0"/>
              <a:t>与均匀量化后的</a:t>
            </a:r>
            <a:r>
              <a:rPr lang="en-US" altLang="zh-CN" dirty="0" err="1" smtClean="0"/>
              <a:t>psnr</a:t>
            </a:r>
            <a:r>
              <a:rPr lang="zh-CN" altLang="en-US" dirty="0" smtClean="0"/>
              <a:t>接近，因而从图上看起来更直观。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质量差的图像周围一带较为模糊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39DFE-D595-40AF-886F-1BF791D9B48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207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39DFE-D595-40AF-886F-1BF791D9B48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831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39DFE-D595-40AF-886F-1BF791D9B48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986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39DFE-D595-40AF-886F-1BF791D9B48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754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39DFE-D595-40AF-886F-1BF791D9B48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835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39DFE-D595-40AF-886F-1BF791D9B48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162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39DFE-D595-40AF-886F-1BF791D9B48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78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4F541-18F5-4701-89AE-6B256C55A962}" type="datetime1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053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461D-E948-413D-BE19-47E55A14B4F4}" type="datetime1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835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C60FD-CC31-4737-AB08-13C4BC91C074}" type="datetime1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0158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90A2-4407-4108-B6B4-57FDFE192315}" type="datetime1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48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00C36-9794-4826-AC96-336D98EAC623}" type="datetime1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40437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D8EB6-6260-4A3D-BEA0-A9FE54947318}" type="datetime1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237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896E0-A95A-4B08-9A10-8275D39E031F}" type="datetime1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6037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3E8A0-2094-44A9-AD37-DA03F0D733DB}" type="datetime1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155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7A34-ADBF-4A54-8939-8528E3CA1D92}" type="datetime1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95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4BDE-3574-4A7D-9032-5CCC8CC109D9}" type="datetime1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55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DEA2-8BD2-45D2-947F-DBD8AE4AEC4C}" type="datetime1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099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E281B-B563-4E50-A19E-E386F55E3ADE}" type="datetime1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45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02A17-04A7-4989-9B97-FB467D164329}" type="datetime1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090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89A26-2FFC-4EE6-B6B9-C28BAC9610FA}" type="datetime1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12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AA64E-BC60-49AC-8818-38834AD8A737}" type="datetime1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060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BE6D-082A-4178-8141-4EF24795ED7C}" type="datetime1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897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9FF94-EACC-41AE-8B1F-E4CE9DC41648}" type="datetime1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AFD96F87-9EEA-4173-B560-4ADE20BAA8C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3295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第三次编程实验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17</a:t>
            </a:r>
            <a:r>
              <a:rPr lang="zh-CN" altLang="en-US" dirty="0" smtClean="0"/>
              <a:t>组</a:t>
            </a:r>
            <a:r>
              <a:rPr lang="en-US" altLang="zh-CN" dirty="0" smtClean="0"/>
              <a:t>	</a:t>
            </a:r>
          </a:p>
          <a:p>
            <a:r>
              <a:rPr lang="zh-CN" altLang="en-US" dirty="0" smtClean="0"/>
              <a:t>无</a:t>
            </a:r>
            <a:r>
              <a:rPr lang="en-US" altLang="zh-CN" dirty="0" smtClean="0"/>
              <a:t>73	</a:t>
            </a:r>
            <a:r>
              <a:rPr lang="zh-CN" altLang="en-US" dirty="0" smtClean="0"/>
              <a:t>王传瑞，雷城乐阳，曾睿</a:t>
            </a:r>
            <a:endParaRPr lang="en-US" altLang="zh-CN" dirty="0" smtClean="0"/>
          </a:p>
          <a:p>
            <a:r>
              <a:rPr lang="zh-CN" altLang="en-US" dirty="0" smtClean="0"/>
              <a:t>无</a:t>
            </a:r>
            <a:r>
              <a:rPr lang="en-US" altLang="zh-CN" dirty="0" smtClean="0"/>
              <a:t>78	</a:t>
            </a:r>
            <a:r>
              <a:rPr lang="zh-CN" altLang="en-US" dirty="0" smtClean="0"/>
              <a:t>辜俊皓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56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均匀量化</a:t>
            </a:r>
            <a:r>
              <a:rPr lang="zh-CN" altLang="en-US" dirty="0" smtClean="0"/>
              <a:t>器</a:t>
            </a:r>
            <a:r>
              <a:rPr lang="en-US" altLang="zh-CN" dirty="0" smtClean="0"/>
              <a:t>(Anchor),H.261(Proposed)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24" y="3749918"/>
            <a:ext cx="4257964" cy="268152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6642" y="3749918"/>
            <a:ext cx="4299966" cy="2716604"/>
          </a:xfrm>
          <a:prstGeom prst="rect">
            <a:avLst/>
          </a:prstGeom>
        </p:spPr>
      </p:pic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77334" y="1414705"/>
            <a:ext cx="8596668" cy="4626658"/>
          </a:xfrm>
        </p:spPr>
        <p:txBody>
          <a:bodyPr/>
          <a:lstStyle/>
          <a:p>
            <a:pPr lvl="8"/>
            <a:r>
              <a:rPr lang="en-US" altLang="zh-CN" dirty="0" smtClean="0"/>
              <a:t>                			Anchor:</a:t>
            </a:r>
            <a:r>
              <a:rPr lang="zh-CN" altLang="en-US" dirty="0" smtClean="0"/>
              <a:t>黑线，均匀量化器</a:t>
            </a:r>
            <a:endParaRPr lang="en-US" altLang="zh-CN" dirty="0" smtClean="0"/>
          </a:p>
          <a:p>
            <a:pPr lvl="8"/>
            <a:r>
              <a:rPr lang="en-US" altLang="zh-CN" dirty="0"/>
              <a:t> </a:t>
            </a:r>
            <a:r>
              <a:rPr lang="en-US" altLang="zh-CN" dirty="0" smtClean="0"/>
              <a:t> 					Proposed:</a:t>
            </a:r>
            <a:r>
              <a:rPr lang="zh-CN" altLang="en-US" dirty="0" smtClean="0"/>
              <a:t>红线，</a:t>
            </a:r>
            <a:r>
              <a:rPr lang="en-US" altLang="zh-CN" dirty="0" smtClean="0"/>
              <a:t>H.261</a:t>
            </a:r>
            <a:r>
              <a:rPr lang="zh-CN" altLang="en-US" dirty="0" smtClean="0"/>
              <a:t>量化器</a:t>
            </a:r>
            <a:endParaRPr lang="en-US" altLang="zh-CN" dirty="0" smtClean="0"/>
          </a:p>
          <a:p>
            <a:pPr lvl="8"/>
            <a:r>
              <a:rPr lang="en-US" altLang="zh-CN" dirty="0" smtClean="0"/>
              <a:t> 					BD-rate</a:t>
            </a:r>
            <a:r>
              <a:rPr lang="zh-CN" altLang="en-US" dirty="0" smtClean="0"/>
              <a:t>为负，说明</a:t>
            </a:r>
            <a:r>
              <a:rPr lang="en-US" altLang="zh-CN" dirty="0" smtClean="0"/>
              <a:t>Proposed</a:t>
            </a:r>
            <a:r>
              <a:rPr lang="zh-CN" altLang="en-US" dirty="0" smtClean="0"/>
              <a:t>性</a:t>
            </a:r>
            <a:r>
              <a:rPr lang="en-US" altLang="zh-CN" dirty="0" smtClean="0"/>
              <a:t>					</a:t>
            </a:r>
            <a:r>
              <a:rPr lang="zh-CN" altLang="en-US" dirty="0" smtClean="0"/>
              <a:t>能比</a:t>
            </a:r>
            <a:r>
              <a:rPr lang="en-US" altLang="zh-CN" dirty="0" smtClean="0"/>
              <a:t>Anchor</a:t>
            </a:r>
            <a:r>
              <a:rPr lang="zh-CN" altLang="en-US" dirty="0" smtClean="0"/>
              <a:t>更好</a:t>
            </a:r>
            <a:endParaRPr lang="en-US" altLang="zh-CN" dirty="0" smtClean="0"/>
          </a:p>
          <a:p>
            <a:pPr lvl="8"/>
            <a:r>
              <a:rPr lang="en-US" altLang="zh-CN" dirty="0"/>
              <a:t> </a:t>
            </a:r>
            <a:r>
              <a:rPr lang="en-US" altLang="zh-CN" dirty="0" smtClean="0"/>
              <a:t>					</a:t>
            </a:r>
            <a:r>
              <a:rPr lang="zh-CN" altLang="en-US" dirty="0" smtClean="0"/>
              <a:t>从图上看，</a:t>
            </a:r>
            <a:r>
              <a:rPr lang="zh-CN" altLang="en-US" dirty="0"/>
              <a:t>在</a:t>
            </a:r>
            <a:r>
              <a:rPr lang="zh-CN" altLang="en-US" dirty="0" smtClean="0"/>
              <a:t>相同</a:t>
            </a:r>
            <a:r>
              <a:rPr lang="en-US" altLang="zh-CN" dirty="0" smtClean="0"/>
              <a:t>PSNR</a:t>
            </a:r>
            <a:r>
              <a:rPr lang="zh-CN" altLang="en-US" dirty="0" smtClean="0"/>
              <a:t>情况下， </a:t>
            </a:r>
            <a:r>
              <a:rPr lang="en-US" altLang="zh-CN" dirty="0" smtClean="0"/>
              <a:t>					Proposed</a:t>
            </a:r>
            <a:r>
              <a:rPr lang="zh-CN" altLang="en-US" dirty="0" smtClean="0"/>
              <a:t>对应的</a:t>
            </a:r>
            <a:r>
              <a:rPr lang="en-US" altLang="zh-CN" dirty="0" smtClean="0"/>
              <a:t>bitrate</a:t>
            </a:r>
            <a:r>
              <a:rPr lang="zh-CN" altLang="en-US" dirty="0" smtClean="0"/>
              <a:t>更低，说明性能更好</a:t>
            </a:r>
            <a:endParaRPr lang="en-US" altLang="zh-CN" dirty="0"/>
          </a:p>
          <a:p>
            <a:pPr lvl="8"/>
            <a:r>
              <a:rPr lang="en-US" altLang="zh-CN" dirty="0" smtClean="0"/>
              <a:t> 				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224" y="1414704"/>
            <a:ext cx="5791200" cy="2105025"/>
          </a:xfrm>
          <a:prstGeom prst="rect">
            <a:avLst/>
          </a:prstGeom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03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138" y="2160589"/>
            <a:ext cx="5831886" cy="454787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非均匀量化器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/>
              <a:t>基于</a:t>
            </a:r>
            <a:r>
              <a:rPr lang="en-US" altLang="zh-CN" dirty="0"/>
              <a:t>Lloyd-Max</a:t>
            </a:r>
            <a:r>
              <a:rPr lang="zh-CN" altLang="en-US" dirty="0"/>
              <a:t>思想</a:t>
            </a:r>
            <a:r>
              <a:rPr lang="zh-CN" altLang="en-US" dirty="0" smtClean="0"/>
              <a:t>量化器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828801"/>
            <a:ext cx="8596668" cy="4212562"/>
          </a:xfrm>
        </p:spPr>
        <p:txBody>
          <a:bodyPr/>
          <a:lstStyle/>
          <a:p>
            <a:r>
              <a:rPr lang="zh-CN" altLang="en-US" dirty="0" smtClean="0"/>
              <a:t>回顾课件里讲的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19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非均匀量化器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基于</a:t>
            </a:r>
            <a:r>
              <a:rPr lang="en-US" altLang="zh-CN" dirty="0" smtClean="0"/>
              <a:t>Lloyd-Max</a:t>
            </a:r>
            <a:r>
              <a:rPr lang="zh-CN" altLang="en-US" dirty="0" smtClean="0"/>
              <a:t>思想的量化器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828800"/>
                <a:ext cx="8596668" cy="485860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zh-CN" altLang="en-US" dirty="0" smtClean="0"/>
                  <a:t>我们约定，量化判决门限均为整数，且量化区间对于判决门限而言左闭右开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针对</a:t>
                </a:r>
                <a:r>
                  <a:rPr lang="en-US" altLang="zh-CN" dirty="0" smtClean="0"/>
                  <a:t>Lloyd-max</a:t>
                </a:r>
                <a:r>
                  <a:rPr lang="zh-CN" altLang="en-US" dirty="0" smtClean="0"/>
                  <a:t>的思想，我们采用了如下算法</a:t>
                </a:r>
                <a:r>
                  <a:rPr lang="en-US" altLang="zh-CN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1.</a:t>
                </a:r>
                <a:r>
                  <a:rPr lang="zh-CN" altLang="en-US" dirty="0" smtClean="0"/>
                  <a:t>初始化</a:t>
                </a:r>
                <a:r>
                  <a:rPr lang="en-US" altLang="zh-CN" dirty="0" smtClean="0"/>
                  <a:t>:</a:t>
                </a:r>
                <a:r>
                  <a:rPr lang="zh-CN" altLang="en-US" dirty="0" smtClean="0"/>
                  <a:t>统计每个像素值出现的频率，以此近似概率；初始化一组重建电平值</a:t>
                </a:r>
                <a:r>
                  <a:rPr lang="en-US" altLang="zh-CN" dirty="0" smtClean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 smtClean="0"/>
                  <a:t>}(1&lt;=k&lt;=L)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2.</a:t>
                </a:r>
                <a:r>
                  <a:rPr lang="zh-CN" altLang="en-US" dirty="0" smtClean="0"/>
                  <a:t>迭代更新</a:t>
                </a:r>
                <a:r>
                  <a:rPr lang="en-US" altLang="zh-CN" dirty="0" smtClean="0"/>
                  <a:t>: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其中积分用区间求和近似，</a:t>
                </a:r>
                <a:r>
                  <a:rPr lang="en-US" altLang="zh-CN" dirty="0" smtClean="0"/>
                  <a:t>p(x)dx</a:t>
                </a:r>
                <a:r>
                  <a:rPr lang="zh-CN" altLang="en-US" dirty="0" smtClean="0"/>
                  <a:t>用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的频率近似概率。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迭代之后，对重建电平值取整数。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3.</a:t>
                </a:r>
                <a:r>
                  <a:rPr lang="zh-CN" altLang="en-US" dirty="0" smtClean="0"/>
                  <a:t>比较迭代前后重建电平值</a:t>
                </a:r>
                <a:r>
                  <a:rPr lang="en-US" altLang="zh-CN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 smtClean="0"/>
                  <a:t>}</a:t>
                </a:r>
                <a:r>
                  <a:rPr lang="zh-CN" altLang="en-US" dirty="0" smtClean="0"/>
                  <a:t>是否有变化，如果没有变化，说明迭代已经收敛。输出判决门限即可。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828800"/>
                <a:ext cx="8596668" cy="4858603"/>
              </a:xfrm>
              <a:blipFill>
                <a:blip r:embed="rId3"/>
                <a:stretch>
                  <a:fillRect l="-567" t="-1129" r="-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502228" y="3726579"/>
                <a:ext cx="1876219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228" y="3726579"/>
                <a:ext cx="1876219" cy="5186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1502228" y="4245183"/>
                <a:ext cx="3262239" cy="6634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𝑥𝑝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</m:e>
                      </m:nary>
                      <m:nary>
                        <m:nary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228" y="4245183"/>
                <a:ext cx="3262239" cy="6634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08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非均匀量化器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基于</a:t>
            </a:r>
            <a:r>
              <a:rPr lang="en-US" altLang="zh-CN" dirty="0" smtClean="0"/>
              <a:t>Lloyd-Max</a:t>
            </a:r>
            <a:r>
              <a:rPr lang="zh-CN" altLang="en-US" dirty="0" smtClean="0"/>
              <a:t>思想的量化器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828800"/>
            <a:ext cx="8596668" cy="48586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 smtClean="0"/>
              <a:t>分别给出了</a:t>
            </a:r>
            <a:r>
              <a:rPr lang="en-US" altLang="zh-CN" b="1" dirty="0" smtClean="0"/>
              <a:t>L=4,8,16,32</a:t>
            </a:r>
            <a:r>
              <a:rPr lang="zh-CN" altLang="en-US" b="1" dirty="0" smtClean="0"/>
              <a:t>时的一组量化器</a:t>
            </a:r>
            <a:r>
              <a:rPr lang="en-US" altLang="zh-CN" b="1" dirty="0" smtClean="0"/>
              <a:t>:</a:t>
            </a:r>
          </a:p>
          <a:p>
            <a:pPr marL="0" indent="0">
              <a:buNone/>
            </a:pPr>
            <a:r>
              <a:rPr lang="en-US" altLang="zh-CN" dirty="0" smtClean="0"/>
              <a:t>L=32</a:t>
            </a:r>
            <a:r>
              <a:rPr lang="zh-CN" altLang="en-US" dirty="0" smtClean="0"/>
              <a:t>时</a:t>
            </a:r>
            <a:r>
              <a:rPr lang="en-US" altLang="zh-CN" dirty="0" smtClean="0"/>
              <a:t>:	43    </a:t>
            </a:r>
            <a:r>
              <a:rPr lang="en-US" altLang="zh-CN" dirty="0"/>
              <a:t>48    51    55    58    63    69    75    82    90    97   103   109   113   116   119   123   127   132   137   143 150   159   169   183   196   205   211   216   221   </a:t>
            </a:r>
            <a:r>
              <a:rPr lang="en-US" altLang="zh-CN" dirty="0" smtClean="0"/>
              <a:t>228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L=16</a:t>
            </a:r>
            <a:r>
              <a:rPr lang="zh-CN" altLang="en-US" dirty="0" smtClean="0"/>
              <a:t>时</a:t>
            </a:r>
            <a:r>
              <a:rPr lang="en-US" altLang="zh-CN" dirty="0"/>
              <a:t>:	47    57    69    84    98   112   127   140   153   164   174   182  191   201   </a:t>
            </a:r>
            <a:r>
              <a:rPr lang="en-US" altLang="zh-CN" dirty="0" smtClean="0"/>
              <a:t>211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L=8</a:t>
            </a:r>
            <a:r>
              <a:rPr lang="zh-CN" altLang="en-US" dirty="0" smtClean="0"/>
              <a:t>时</a:t>
            </a:r>
            <a:r>
              <a:rPr lang="en-US" altLang="zh-CN" dirty="0" smtClean="0"/>
              <a:t>:	56    </a:t>
            </a:r>
            <a:r>
              <a:rPr lang="en-US" altLang="zh-CN" dirty="0"/>
              <a:t>76    96   116   138   161   </a:t>
            </a:r>
            <a:r>
              <a:rPr lang="en-US" altLang="zh-CN" dirty="0" smtClean="0"/>
              <a:t>189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L=4</a:t>
            </a:r>
            <a:r>
              <a:rPr lang="zh-CN" altLang="en-US" dirty="0" smtClean="0"/>
              <a:t>时</a:t>
            </a:r>
            <a:r>
              <a:rPr lang="en-US" altLang="zh-CN" dirty="0"/>
              <a:t>:	80   126   169</a:t>
            </a:r>
            <a:endParaRPr lang="en-US" altLang="zh-CN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59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非均匀量化器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基于</a:t>
            </a:r>
            <a:r>
              <a:rPr lang="en-US" altLang="zh-CN" dirty="0"/>
              <a:t>Lloyd-Max</a:t>
            </a:r>
            <a:r>
              <a:rPr lang="zh-CN" altLang="en-US" dirty="0"/>
              <a:t>思想的量化器</a:t>
            </a:r>
          </a:p>
        </p:txBody>
      </p:sp>
      <p:pic>
        <p:nvPicPr>
          <p:cNvPr id="4" name="图片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221877" y="4518136"/>
            <a:ext cx="1800000" cy="1800000"/>
          </a:xfrm>
          <a:prstGeom prst="rect">
            <a:avLst/>
          </a:prstGeom>
        </p:spPr>
      </p:pic>
      <p:pic>
        <p:nvPicPr>
          <p:cNvPr id="5" name="图片 4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195961" y="4518136"/>
            <a:ext cx="1800000" cy="1800000"/>
          </a:xfrm>
          <a:prstGeom prst="rect">
            <a:avLst/>
          </a:prstGeom>
        </p:spPr>
      </p:pic>
      <p:pic>
        <p:nvPicPr>
          <p:cNvPr id="6" name="图片 5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195961" y="2043181"/>
            <a:ext cx="1800000" cy="1800000"/>
          </a:xfrm>
          <a:prstGeom prst="rect">
            <a:avLst/>
          </a:prstGeom>
        </p:spPr>
      </p:pic>
      <p:pic>
        <p:nvPicPr>
          <p:cNvPr id="7" name="图片 6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1221877" y="2043181"/>
            <a:ext cx="1800000" cy="1800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321392" y="3955963"/>
            <a:ext cx="152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L=32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353464" y="3955963"/>
            <a:ext cx="152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L=16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321392" y="6488668"/>
            <a:ext cx="152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L=8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353464" y="6476180"/>
            <a:ext cx="152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L=4</a:t>
            </a:r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65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非均匀量化器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基于</a:t>
            </a:r>
            <a:r>
              <a:rPr lang="en-US" altLang="zh-CN" dirty="0" smtClean="0"/>
              <a:t>Lloyd-Max</a:t>
            </a:r>
            <a:r>
              <a:rPr lang="zh-CN" altLang="en-US" dirty="0" smtClean="0"/>
              <a:t>思想的量化器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828800"/>
            <a:ext cx="8596668" cy="48586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在</a:t>
            </a:r>
            <a:r>
              <a:rPr lang="en-US" altLang="zh-CN" dirty="0" smtClean="0"/>
              <a:t>Full Size</a:t>
            </a:r>
            <a:r>
              <a:rPr lang="zh-CN" altLang="en-US" dirty="0" smtClean="0"/>
              <a:t>时，比较均匀量化与非均匀量化在划分区间数相同时的</a:t>
            </a:r>
            <a:r>
              <a:rPr lang="en-US" altLang="zh-CN" dirty="0" smtClean="0"/>
              <a:t>PSNR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534822"/>
              </p:ext>
            </p:extLst>
          </p:nvPr>
        </p:nvGraphicFramePr>
        <p:xfrm>
          <a:off x="677334" y="2862999"/>
          <a:ext cx="8718928" cy="23640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45570">
                  <a:extLst>
                    <a:ext uri="{9D8B030D-6E8A-4147-A177-3AD203B41FA5}">
                      <a16:colId xmlns:a16="http://schemas.microsoft.com/office/drawing/2014/main" val="3087770333"/>
                    </a:ext>
                  </a:extLst>
                </a:gridCol>
                <a:gridCol w="2429629">
                  <a:extLst>
                    <a:ext uri="{9D8B030D-6E8A-4147-A177-3AD203B41FA5}">
                      <a16:colId xmlns:a16="http://schemas.microsoft.com/office/drawing/2014/main" val="3912308549"/>
                    </a:ext>
                  </a:extLst>
                </a:gridCol>
                <a:gridCol w="1609712">
                  <a:extLst>
                    <a:ext uri="{9D8B030D-6E8A-4147-A177-3AD203B41FA5}">
                      <a16:colId xmlns:a16="http://schemas.microsoft.com/office/drawing/2014/main" val="2284551358"/>
                    </a:ext>
                  </a:extLst>
                </a:gridCol>
                <a:gridCol w="2634017">
                  <a:extLst>
                    <a:ext uri="{9D8B030D-6E8A-4147-A177-3AD203B41FA5}">
                      <a16:colId xmlns:a16="http://schemas.microsoft.com/office/drawing/2014/main" val="341320140"/>
                    </a:ext>
                  </a:extLst>
                </a:gridCol>
              </a:tblGrid>
              <a:tr h="77492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u="none" strike="noStrike" dirty="0">
                          <a:effectLst/>
                        </a:rPr>
                        <a:t>区间长度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u="none" strike="noStrike">
                          <a:effectLst/>
                        </a:rPr>
                        <a:t>均匀量化器</a:t>
                      </a:r>
                      <a:r>
                        <a:rPr lang="en-US" sz="2400" u="none" strike="noStrike">
                          <a:effectLst/>
                        </a:rPr>
                        <a:t>PSNR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u="none" strike="noStrike">
                          <a:effectLst/>
                        </a:rPr>
                        <a:t>区间数目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u="none" strike="noStrike" dirty="0">
                          <a:effectLst/>
                        </a:rPr>
                        <a:t>非均匀量化器</a:t>
                      </a:r>
                      <a:r>
                        <a:rPr lang="en-US" sz="2400" u="none" strike="noStrike" dirty="0">
                          <a:effectLst/>
                        </a:rPr>
                        <a:t>PSNR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4616839"/>
                  </a:ext>
                </a:extLst>
              </a:tr>
              <a:tr h="39729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u="none" strike="noStrike">
                          <a:effectLst/>
                        </a:rPr>
                        <a:t>8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u="none" strike="noStrike" dirty="0">
                          <a:effectLst/>
                        </a:rPr>
                        <a:t>40.7585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u="none" strike="noStrike">
                          <a:effectLst/>
                        </a:rPr>
                        <a:t>32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u="none" strike="noStrike">
                          <a:effectLst/>
                        </a:rPr>
                        <a:t>41.0444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1434473"/>
                  </a:ext>
                </a:extLst>
              </a:tr>
              <a:tr h="39729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u="none" strike="noStrike">
                          <a:effectLst/>
                        </a:rPr>
                        <a:t>16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u="none" strike="noStrike">
                          <a:effectLst/>
                        </a:rPr>
                        <a:t>34.6671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u="none" strike="noStrike" dirty="0">
                          <a:effectLst/>
                        </a:rPr>
                        <a:t>16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u="none" strike="noStrike" dirty="0">
                          <a:effectLst/>
                        </a:rPr>
                        <a:t>36.8405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36777390"/>
                  </a:ext>
                </a:extLst>
              </a:tr>
              <a:tr h="39729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u="none" strike="noStrike">
                          <a:effectLst/>
                        </a:rPr>
                        <a:t>32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u="none" strike="noStrike">
                          <a:effectLst/>
                        </a:rPr>
                        <a:t>28.8881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u="none" strike="noStrike" dirty="0">
                          <a:effectLst/>
                        </a:rPr>
                        <a:t>8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u="none" strike="noStrike" dirty="0">
                          <a:effectLst/>
                        </a:rPr>
                        <a:t>31.7578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87696516"/>
                  </a:ext>
                </a:extLst>
              </a:tr>
              <a:tr h="39729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u="none" strike="noStrike" dirty="0">
                          <a:effectLst/>
                        </a:rPr>
                        <a:t>64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u="none" strike="noStrike" dirty="0">
                          <a:effectLst/>
                        </a:rPr>
                        <a:t>22.8477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u="none" strike="noStrike">
                          <a:effectLst/>
                        </a:rPr>
                        <a:t>4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u="none" strike="noStrike" dirty="0">
                          <a:effectLst/>
                        </a:rPr>
                        <a:t>26.0822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26589"/>
                  </a:ext>
                </a:extLst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8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非均匀量化器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基于</a:t>
            </a:r>
            <a:r>
              <a:rPr lang="en-US" altLang="zh-CN" dirty="0" smtClean="0"/>
              <a:t>Lloyd-Max</a:t>
            </a:r>
            <a:r>
              <a:rPr lang="zh-CN" altLang="en-US" dirty="0" smtClean="0"/>
              <a:t>思想的量化器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828800"/>
            <a:ext cx="8596668" cy="48586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396" y="1828801"/>
            <a:ext cx="5693852" cy="130386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05" y="3303261"/>
            <a:ext cx="5613495" cy="355473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804248" y="1084238"/>
            <a:ext cx="264418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Anchor:</a:t>
            </a:r>
            <a:r>
              <a:rPr lang="zh-CN" altLang="en-US" dirty="0" smtClean="0"/>
              <a:t>均匀量化，黑线</a:t>
            </a:r>
            <a:endParaRPr lang="en-US" altLang="zh-CN" dirty="0" smtClean="0"/>
          </a:p>
          <a:p>
            <a:r>
              <a:rPr lang="en-US" altLang="zh-CN" dirty="0" smtClean="0"/>
              <a:t>Proposed:</a:t>
            </a:r>
            <a:r>
              <a:rPr lang="zh-CN" altLang="en-US" dirty="0" smtClean="0"/>
              <a:t>非均匀量化，红线</a:t>
            </a:r>
            <a:endParaRPr lang="en-US" altLang="zh-CN" dirty="0" smtClean="0"/>
          </a:p>
          <a:p>
            <a:r>
              <a:rPr lang="zh-CN" altLang="en-US" dirty="0" smtClean="0"/>
              <a:t>从前一页可以</a:t>
            </a:r>
            <a:r>
              <a:rPr lang="zh-CN" altLang="en-US" dirty="0"/>
              <a:t>看出，当区间数目较少时，采用基于</a:t>
            </a:r>
            <a:r>
              <a:rPr lang="en-US" altLang="zh-CN" dirty="0"/>
              <a:t>Lloyd-Max</a:t>
            </a:r>
            <a:r>
              <a:rPr lang="zh-CN" altLang="en-US" dirty="0"/>
              <a:t>思想而设计的非均匀量化器比均匀量化器的</a:t>
            </a:r>
            <a:r>
              <a:rPr lang="en-US" altLang="zh-CN" dirty="0"/>
              <a:t>PSNR</a:t>
            </a:r>
            <a:r>
              <a:rPr lang="zh-CN" altLang="en-US" dirty="0"/>
              <a:t>更大；当区间数目较多，</a:t>
            </a:r>
            <a:r>
              <a:rPr lang="en-US" altLang="zh-CN" dirty="0"/>
              <a:t>PSNR</a:t>
            </a:r>
            <a:r>
              <a:rPr lang="zh-CN" altLang="en-US" dirty="0"/>
              <a:t>比较接近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相对地，通过非均匀量化得到编码后的</a:t>
            </a:r>
            <a:r>
              <a:rPr lang="en-US" altLang="zh-CN" dirty="0"/>
              <a:t>bitrate</a:t>
            </a:r>
            <a:r>
              <a:rPr lang="zh-CN" altLang="en-US" dirty="0"/>
              <a:t>也更大了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综合地看，非均匀量化在性能提升方面作用较小。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61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比较三种量化器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98171"/>
            <a:ext cx="8596668" cy="476068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我们在</a:t>
            </a:r>
            <a:r>
              <a:rPr lang="en-US" altLang="zh-CN" dirty="0" smtClean="0"/>
              <a:t>Full Size</a:t>
            </a:r>
            <a:r>
              <a:rPr lang="zh-CN" altLang="en-US" dirty="0" smtClean="0"/>
              <a:t>的情况下，用相同</a:t>
            </a:r>
            <a:r>
              <a:rPr lang="en-US" altLang="zh-CN" dirty="0" smtClean="0"/>
              <a:t>PSNR</a:t>
            </a:r>
            <a:r>
              <a:rPr lang="zh-CN" altLang="en-US" dirty="0"/>
              <a:t>所需要</a:t>
            </a:r>
            <a:r>
              <a:rPr lang="zh-CN" altLang="en-US" dirty="0" smtClean="0"/>
              <a:t>的平均比特数作为量化器性能比较的判据。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均匀量化器，对于任何图像通用。没有考虑每个像素值出现的概率，与其他两者相比，性能较差。</a:t>
            </a:r>
            <a:endParaRPr lang="en-US" altLang="zh-CN" dirty="0" smtClean="0"/>
          </a:p>
          <a:p>
            <a:r>
              <a:rPr lang="en-US" altLang="zh-CN" dirty="0" smtClean="0"/>
              <a:t>2.JPEG/H.261</a:t>
            </a:r>
            <a:r>
              <a:rPr lang="zh-CN" altLang="en-US" dirty="0" smtClean="0"/>
              <a:t>量化，对于任何图像通用。对图像进行了</a:t>
            </a:r>
            <a:r>
              <a:rPr lang="en-US" altLang="zh-CN" dirty="0" smtClean="0"/>
              <a:t>8×8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DCT</a:t>
            </a:r>
            <a:r>
              <a:rPr lang="zh-CN" altLang="en-US" dirty="0" smtClean="0"/>
              <a:t>变换，再对变换后的结果进行量化。从总效果上看，它比均匀量化器性能有很大的提升（与均匀量化器相比，由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计算得到的</a:t>
            </a:r>
            <a:r>
              <a:rPr lang="en-US" altLang="zh-CN" dirty="0" smtClean="0"/>
              <a:t>BD-rate</a:t>
            </a:r>
            <a:r>
              <a:rPr lang="zh-CN" altLang="en-US" dirty="0" smtClean="0"/>
              <a:t>接近</a:t>
            </a:r>
            <a:r>
              <a:rPr lang="en-US" altLang="zh-CN" dirty="0" smtClean="0"/>
              <a:t>-25%</a:t>
            </a:r>
            <a:r>
              <a:rPr lang="zh-CN" altLang="en-US" dirty="0" smtClean="0"/>
              <a:t>）。在三种量化器中，它的性能是最佳的。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非均匀量化器，它在设计上是针对给定图像的，预先知道该图像每个像素值出现的频率，将其近似作为概率。在相同区间数目时，它量化后得到的</a:t>
            </a:r>
            <a:r>
              <a:rPr lang="en-US" altLang="zh-CN" dirty="0" smtClean="0"/>
              <a:t>PSNR</a:t>
            </a:r>
            <a:r>
              <a:rPr lang="zh-CN" altLang="en-US" dirty="0" smtClean="0"/>
              <a:t>比均匀量化器的</a:t>
            </a:r>
            <a:r>
              <a:rPr lang="en-US" altLang="zh-CN" dirty="0" smtClean="0"/>
              <a:t>PSNR</a:t>
            </a:r>
            <a:r>
              <a:rPr lang="zh-CN" altLang="en-US" dirty="0" smtClean="0"/>
              <a:t>更大，区间数目越少，提升越明显；但与之相对地是，它量化后的码率比特率也随之变大。从总效果上看，它比均匀量化器在性能的提升上不是特别明显（与均匀量化器相比，由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计算得到的</a:t>
            </a:r>
            <a:r>
              <a:rPr lang="en-US" altLang="zh-CN" dirty="0" smtClean="0"/>
              <a:t>BD-rate</a:t>
            </a:r>
            <a:r>
              <a:rPr lang="zh-CN" altLang="en-US" dirty="0"/>
              <a:t>为</a:t>
            </a:r>
            <a:r>
              <a:rPr lang="en-US" altLang="zh-CN" dirty="0" smtClean="0"/>
              <a:t>-2.4%</a:t>
            </a:r>
            <a:r>
              <a:rPr lang="zh-CN" altLang="en-US" dirty="0" smtClean="0"/>
              <a:t>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27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77335" y="2030307"/>
            <a:ext cx="8596668" cy="1826581"/>
          </a:xfrm>
        </p:spPr>
        <p:txBody>
          <a:bodyPr>
            <a:normAutofit/>
          </a:bodyPr>
          <a:lstStyle/>
          <a:p>
            <a:pPr algn="ctr"/>
            <a:r>
              <a:rPr lang="zh-CN" altLang="en-US" sz="6600" dirty="0"/>
              <a:t>二</a:t>
            </a:r>
            <a:r>
              <a:rPr lang="zh-CN" altLang="en-US" sz="6600" dirty="0" smtClean="0"/>
              <a:t>、熵编码</a:t>
            </a:r>
            <a:endParaRPr lang="zh-CN" altLang="en-US" sz="6600" dirty="0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677335" y="4307992"/>
            <a:ext cx="8596668" cy="8604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34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57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085047312"/>
              </p:ext>
            </p:extLst>
          </p:nvPr>
        </p:nvGraphicFramePr>
        <p:xfrm>
          <a:off x="1349248" y="936727"/>
          <a:ext cx="8233664" cy="48520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矩形 4"/>
          <p:cNvSpPr/>
          <p:nvPr/>
        </p:nvSpPr>
        <p:spPr>
          <a:xfrm>
            <a:off x="157575" y="1829462"/>
            <a:ext cx="1391728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6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目</a:t>
            </a:r>
            <a:endParaRPr lang="en-US" altLang="zh-CN" sz="66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66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录</a:t>
            </a:r>
            <a:endParaRPr lang="en-US" altLang="zh-CN" sz="66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altLang="zh-CN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Condensed" panose="020B0502040204020203" pitchFamily="34" charset="0"/>
              </a:rPr>
              <a:t>contents</a:t>
            </a:r>
            <a:endParaRPr lang="zh-CN" altLang="en-US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ahnschrift SemiCondensed" panose="020B0502040204020203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23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77335" y="2030307"/>
            <a:ext cx="8596668" cy="1826581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6600" dirty="0"/>
              <a:t>三、信源和信道编码联合调试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677335" y="4307992"/>
            <a:ext cx="8596668" cy="8604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16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48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77335" y="2030307"/>
            <a:ext cx="8596668" cy="1826581"/>
          </a:xfrm>
        </p:spPr>
        <p:txBody>
          <a:bodyPr>
            <a:normAutofit/>
          </a:bodyPr>
          <a:lstStyle/>
          <a:p>
            <a:pPr algn="ctr"/>
            <a:r>
              <a:rPr lang="zh-CN" altLang="en-US" sz="6600" dirty="0" smtClean="0"/>
              <a:t>四、选做题</a:t>
            </a:r>
            <a:endParaRPr lang="zh-CN" altLang="en-US" sz="6600" dirty="0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677335" y="4307992"/>
            <a:ext cx="8596668" cy="8604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81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11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62679" y="2225379"/>
            <a:ext cx="8596668" cy="1826581"/>
          </a:xfrm>
        </p:spPr>
        <p:txBody>
          <a:bodyPr>
            <a:normAutofit/>
          </a:bodyPr>
          <a:lstStyle/>
          <a:p>
            <a:pPr algn="ctr"/>
            <a:r>
              <a:rPr lang="zh-CN" altLang="en-US" sz="4800" dirty="0" smtClean="0"/>
              <a:t>感谢聆听，请批评指正！</a:t>
            </a:r>
            <a:endParaRPr lang="zh-CN" altLang="en-US" sz="48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17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77335" y="2030307"/>
            <a:ext cx="8596668" cy="1826581"/>
          </a:xfrm>
        </p:spPr>
        <p:txBody>
          <a:bodyPr>
            <a:normAutofit/>
          </a:bodyPr>
          <a:lstStyle/>
          <a:p>
            <a:pPr algn="ctr"/>
            <a:r>
              <a:rPr lang="zh-CN" altLang="en-US" sz="6600" dirty="0" smtClean="0"/>
              <a:t>一、量化</a:t>
            </a:r>
            <a:endParaRPr lang="zh-CN" altLang="en-US" sz="6600" dirty="0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677335" y="4307992"/>
            <a:ext cx="8596668" cy="860400"/>
          </a:xfrm>
        </p:spPr>
        <p:txBody>
          <a:bodyPr/>
          <a:lstStyle/>
          <a:p>
            <a:r>
              <a:rPr lang="zh-CN" altLang="en-US" dirty="0" smtClean="0"/>
              <a:t>量化主要包括了“均匀量化器”、“</a:t>
            </a:r>
            <a:r>
              <a:rPr lang="en-US" altLang="zh-CN" dirty="0" smtClean="0"/>
              <a:t>JPEG/H.261</a:t>
            </a:r>
            <a:r>
              <a:rPr lang="zh-CN" altLang="en-US" dirty="0" smtClean="0"/>
              <a:t>量化器”和“非均匀量化器”三个部分的练习。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55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均匀量化器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08177"/>
            <a:ext cx="8596668" cy="4633186"/>
          </a:xfrm>
        </p:spPr>
        <p:txBody>
          <a:bodyPr/>
          <a:lstStyle/>
          <a:p>
            <a:r>
              <a:rPr lang="en-US" altLang="zh-CN" dirty="0" smtClean="0"/>
              <a:t>Lena</a:t>
            </a:r>
            <a:r>
              <a:rPr lang="zh-CN" altLang="en-US" dirty="0" smtClean="0"/>
              <a:t>图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Full Size</a:t>
            </a:r>
            <a:r>
              <a:rPr lang="zh-CN" altLang="en-US" dirty="0" smtClean="0"/>
              <a:t>，</a:t>
            </a:r>
            <a:r>
              <a:rPr lang="en-US" altLang="zh-CN" dirty="0"/>
              <a:t> </a:t>
            </a:r>
            <a:r>
              <a:rPr lang="en-US" altLang="zh-CN" dirty="0" smtClean="0"/>
              <a:t>step=8,16,32,64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input </a:t>
            </a:r>
            <a:r>
              <a:rPr lang="en-US" altLang="zh-CN" dirty="0" smtClean="0"/>
              <a:t>image bit </a:t>
            </a:r>
            <a:r>
              <a:rPr lang="en-US" altLang="zh-CN" dirty="0" smtClean="0"/>
              <a:t>131072</a:t>
            </a:r>
            <a:endParaRPr lang="zh-CN" altLang="en-US" dirty="0"/>
          </a:p>
        </p:txBody>
      </p:sp>
      <p:pic>
        <p:nvPicPr>
          <p:cNvPr id="4" name="图片 3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069956" y="4423827"/>
            <a:ext cx="1873644" cy="1810674"/>
          </a:xfrm>
          <a:prstGeom prst="rect">
            <a:avLst/>
          </a:prstGeom>
        </p:spPr>
      </p:pic>
      <p:pic>
        <p:nvPicPr>
          <p:cNvPr id="7" name="图片 6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029574" y="1930400"/>
            <a:ext cx="1800000" cy="1800000"/>
          </a:xfrm>
          <a:prstGeom prst="rect">
            <a:avLst/>
          </a:prstGeom>
        </p:spPr>
      </p:pic>
      <p:pic>
        <p:nvPicPr>
          <p:cNvPr id="8" name="图片 7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4069956" y="1934762"/>
            <a:ext cx="1800000" cy="1800000"/>
          </a:xfrm>
          <a:prstGeom prst="rect">
            <a:avLst/>
          </a:prstGeom>
        </p:spPr>
      </p:pic>
      <p:pic>
        <p:nvPicPr>
          <p:cNvPr id="9" name="图片 8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1029574" y="4423827"/>
            <a:ext cx="1800000" cy="1800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247249" y="3927900"/>
            <a:ext cx="152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Step=8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279321" y="3927900"/>
            <a:ext cx="152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Step=16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247249" y="6460605"/>
            <a:ext cx="152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Step=32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4279321" y="6448117"/>
            <a:ext cx="152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Step=64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68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均匀量化器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77334" y="1417321"/>
            <a:ext cx="8596668" cy="4624042"/>
          </a:xfrm>
        </p:spPr>
        <p:txBody>
          <a:bodyPr/>
          <a:lstStyle/>
          <a:p>
            <a:r>
              <a:rPr lang="en-US" altLang="zh-CN" dirty="0" smtClean="0"/>
              <a:t>Lena</a:t>
            </a:r>
            <a:r>
              <a:rPr lang="zh-CN" altLang="en-US" dirty="0" smtClean="0"/>
              <a:t>图，</a:t>
            </a:r>
            <a:r>
              <a:rPr lang="en-US" altLang="zh-CN" dirty="0" smtClean="0"/>
              <a:t>8×8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step=8,16,32,64</a:t>
            </a:r>
            <a:r>
              <a:rPr lang="zh-CN" altLang="en-US" dirty="0"/>
              <a:t>，</a:t>
            </a:r>
            <a:r>
              <a:rPr lang="en-US" altLang="zh-CN" dirty="0" smtClean="0"/>
              <a:t>input </a:t>
            </a:r>
            <a:r>
              <a:rPr lang="en-US" altLang="zh-CN" dirty="0"/>
              <a:t>image bit 131072</a:t>
            </a:r>
            <a:endParaRPr lang="zh-CN" altLang="en-US" dirty="0"/>
          </a:p>
        </p:txBody>
      </p:sp>
      <p:pic>
        <p:nvPicPr>
          <p:cNvPr id="3" name="图片 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046375" y="1936645"/>
            <a:ext cx="1800000" cy="1800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5938" y="1930400"/>
            <a:ext cx="1800000" cy="180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375" y="4416192"/>
            <a:ext cx="1800000" cy="180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5939" y="4416191"/>
            <a:ext cx="1811215" cy="1800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247249" y="3927900"/>
            <a:ext cx="152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Step=8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279321" y="3927900"/>
            <a:ext cx="152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Step=16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247249" y="6460605"/>
            <a:ext cx="152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Step=32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279321" y="6448117"/>
            <a:ext cx="152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Step=64</a:t>
            </a:r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51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均匀量化器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002537"/>
            <a:ext cx="8596668" cy="4038826"/>
          </a:xfrm>
        </p:spPr>
        <p:txBody>
          <a:bodyPr/>
          <a:lstStyle/>
          <a:p>
            <a:r>
              <a:rPr lang="zh-CN" altLang="en-US" dirty="0" smtClean="0"/>
              <a:t>计算压缩比</a:t>
            </a:r>
            <a:endParaRPr lang="en-US" altLang="zh-CN" dirty="0" smtClean="0"/>
          </a:p>
          <a:p>
            <a:r>
              <a:rPr lang="en-US" altLang="zh-CN" dirty="0" smtClean="0"/>
              <a:t>step=8,16,32,64</a:t>
            </a:r>
          </a:p>
          <a:p>
            <a:r>
              <a:rPr lang="zh-CN" altLang="en-US" dirty="0" smtClean="0"/>
              <a:t>分块与否对量化后</a:t>
            </a:r>
            <a:r>
              <a:rPr lang="en-US" altLang="zh-CN" dirty="0" smtClean="0"/>
              <a:t>bitrate</a:t>
            </a:r>
            <a:r>
              <a:rPr lang="zh-CN" altLang="en-US" dirty="0" smtClean="0"/>
              <a:t>没有影响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191094"/>
              </p:ext>
            </p:extLst>
          </p:nvPr>
        </p:nvGraphicFramePr>
        <p:xfrm>
          <a:off x="1069848" y="3291838"/>
          <a:ext cx="5431536" cy="24048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19106">
                  <a:extLst>
                    <a:ext uri="{9D8B030D-6E8A-4147-A177-3AD203B41FA5}">
                      <a16:colId xmlns:a16="http://schemas.microsoft.com/office/drawing/2014/main" val="1430585964"/>
                    </a:ext>
                  </a:extLst>
                </a:gridCol>
                <a:gridCol w="1736774">
                  <a:extLst>
                    <a:ext uri="{9D8B030D-6E8A-4147-A177-3AD203B41FA5}">
                      <a16:colId xmlns:a16="http://schemas.microsoft.com/office/drawing/2014/main" val="2575271452"/>
                    </a:ext>
                  </a:extLst>
                </a:gridCol>
                <a:gridCol w="2075656">
                  <a:extLst>
                    <a:ext uri="{9D8B030D-6E8A-4147-A177-3AD203B41FA5}">
                      <a16:colId xmlns:a16="http://schemas.microsoft.com/office/drawing/2014/main" val="2761989661"/>
                    </a:ext>
                  </a:extLst>
                </a:gridCol>
              </a:tblGrid>
              <a:tr h="48879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</a:rPr>
                        <a:t>量化前</a:t>
                      </a:r>
                      <a:r>
                        <a:rPr lang="en-US" sz="1800" u="none" strike="noStrike" dirty="0">
                          <a:effectLst/>
                        </a:rPr>
                        <a:t>bitrate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>
                          <a:effectLst/>
                        </a:rPr>
                        <a:t>量化后</a:t>
                      </a:r>
                      <a:r>
                        <a:rPr lang="en-US" sz="1800" u="none" strike="noStrike">
                          <a:effectLst/>
                        </a:rPr>
                        <a:t>bitrate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</a:rPr>
                        <a:t>压缩比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2262872"/>
                  </a:ext>
                </a:extLst>
              </a:tr>
              <a:tr h="48879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131072</a:t>
                      </a:r>
                      <a:endParaRPr lang="en-US" altLang="zh-CN" sz="1800" b="0" i="0" u="none" strike="noStrike" dirty="0">
                        <a:solidFill>
                          <a:srgbClr val="40404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73235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1.78974534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28980808"/>
                  </a:ext>
                </a:extLst>
              </a:tr>
              <a:tr h="48879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131072</a:t>
                      </a:r>
                      <a:endParaRPr lang="en-US" altLang="zh-CN" sz="1800" b="0" i="0" u="none" strike="noStrike">
                        <a:solidFill>
                          <a:srgbClr val="40404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57901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2.263726015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45156501"/>
                  </a:ext>
                </a:extLst>
              </a:tr>
              <a:tr h="48879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131072</a:t>
                      </a:r>
                      <a:endParaRPr lang="en-US" altLang="zh-CN" sz="1800" b="0" i="0" u="none" strike="noStrike">
                        <a:solidFill>
                          <a:srgbClr val="40404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42585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3.077891276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1457841"/>
                  </a:ext>
                </a:extLst>
              </a:tr>
              <a:tr h="44969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131072</a:t>
                      </a:r>
                      <a:endParaRPr lang="en-US" altLang="zh-CN" sz="1800" b="0" i="0" u="none" strike="noStrike">
                        <a:solidFill>
                          <a:srgbClr val="40404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30033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4.364265974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29735696"/>
                  </a:ext>
                </a:extLst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41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JPEG/H.261 </a:t>
            </a:r>
            <a:r>
              <a:rPr lang="zh-CN" altLang="en-US" dirty="0"/>
              <a:t>量化器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243584"/>
            <a:ext cx="8596668" cy="4797779"/>
          </a:xfrm>
        </p:spPr>
        <p:txBody>
          <a:bodyPr/>
          <a:lstStyle/>
          <a:p>
            <a:r>
              <a:rPr lang="en-US" altLang="zh-CN" dirty="0"/>
              <a:t>Lena</a:t>
            </a:r>
            <a:r>
              <a:rPr lang="zh-CN" altLang="en-US" dirty="0"/>
              <a:t>图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Full Size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FACTOR=1,2,10,50,input </a:t>
            </a:r>
            <a:r>
              <a:rPr lang="en-US" altLang="zh-CN" dirty="0"/>
              <a:t>image bit </a:t>
            </a:r>
            <a:r>
              <a:rPr lang="en-US" altLang="zh-CN" dirty="0" smtClean="0"/>
              <a:t>131072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168220" y="4241363"/>
            <a:ext cx="1800000" cy="1800000"/>
          </a:xfrm>
          <a:prstGeom prst="rect">
            <a:avLst/>
          </a:prstGeom>
        </p:spPr>
      </p:pic>
      <p:pic>
        <p:nvPicPr>
          <p:cNvPr id="7" name="图片 6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136148" y="1708658"/>
            <a:ext cx="1800000" cy="1800000"/>
          </a:xfrm>
          <a:prstGeom prst="rect">
            <a:avLst/>
          </a:prstGeom>
        </p:spPr>
      </p:pic>
      <p:pic>
        <p:nvPicPr>
          <p:cNvPr id="8" name="图片 7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4168220" y="1750957"/>
            <a:ext cx="1800000" cy="1800000"/>
          </a:xfrm>
          <a:prstGeom prst="rect">
            <a:avLst/>
          </a:prstGeom>
        </p:spPr>
      </p:pic>
      <p:pic>
        <p:nvPicPr>
          <p:cNvPr id="9" name="图片 8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1136148" y="4241363"/>
            <a:ext cx="1800000" cy="18000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272624" y="3773310"/>
            <a:ext cx="152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FACTOR=1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304696" y="3773310"/>
            <a:ext cx="152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FACTOR=2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272624" y="6306015"/>
            <a:ext cx="152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FACTOR=10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304696" y="6293527"/>
            <a:ext cx="152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FACTOR=50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5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JPEG/H.261 </a:t>
            </a:r>
            <a:r>
              <a:rPr lang="zh-CN" altLang="en-US" dirty="0"/>
              <a:t>量化器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243584"/>
            <a:ext cx="8596668" cy="4797779"/>
          </a:xfrm>
        </p:spPr>
        <p:txBody>
          <a:bodyPr/>
          <a:lstStyle/>
          <a:p>
            <a:r>
              <a:rPr lang="en-US" altLang="zh-CN" dirty="0"/>
              <a:t>Lena</a:t>
            </a:r>
            <a:r>
              <a:rPr lang="zh-CN" altLang="en-US" dirty="0"/>
              <a:t>图</a:t>
            </a:r>
            <a:r>
              <a:rPr lang="zh-CN" altLang="en-US" dirty="0" smtClean="0"/>
              <a:t>，</a:t>
            </a:r>
            <a:r>
              <a:rPr lang="en-US" altLang="zh-CN" dirty="0" smtClean="0"/>
              <a:t>8×8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FACTOR=1,2,10,50,input </a:t>
            </a:r>
            <a:r>
              <a:rPr lang="en-US" altLang="zh-CN" dirty="0"/>
              <a:t>image bit </a:t>
            </a:r>
            <a:r>
              <a:rPr lang="en-US" altLang="zh-CN" dirty="0" smtClean="0"/>
              <a:t>131072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272624" y="3773310"/>
            <a:ext cx="152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FACTOR=1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304696" y="3773310"/>
            <a:ext cx="152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FACTOR=2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272624" y="6306015"/>
            <a:ext cx="152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FACTOR=10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304696" y="6293527"/>
            <a:ext cx="152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FACTOR=50</a:t>
            </a:r>
            <a:endParaRPr lang="zh-CN" altLang="en-US" dirty="0"/>
          </a:p>
        </p:txBody>
      </p:sp>
      <p:pic>
        <p:nvPicPr>
          <p:cNvPr id="4" name="图片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36148" y="1721146"/>
            <a:ext cx="1800000" cy="1800000"/>
          </a:xfrm>
          <a:prstGeom prst="rect">
            <a:avLst/>
          </a:prstGeom>
        </p:spPr>
      </p:pic>
      <p:pic>
        <p:nvPicPr>
          <p:cNvPr id="6" name="图片 5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168220" y="1744048"/>
            <a:ext cx="1800000" cy="1800000"/>
          </a:xfrm>
          <a:prstGeom prst="rect">
            <a:avLst/>
          </a:prstGeom>
        </p:spPr>
      </p:pic>
      <p:pic>
        <p:nvPicPr>
          <p:cNvPr id="14" name="图片 13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136148" y="4241363"/>
            <a:ext cx="1800000" cy="18000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8220" y="4241363"/>
            <a:ext cx="1800000" cy="1800000"/>
          </a:xfrm>
          <a:prstGeom prst="rect">
            <a:avLst/>
          </a:prstGeom>
        </p:spPr>
      </p:pic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8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均匀量化器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002537"/>
            <a:ext cx="8596668" cy="4038826"/>
          </a:xfrm>
        </p:spPr>
        <p:txBody>
          <a:bodyPr/>
          <a:lstStyle/>
          <a:p>
            <a:r>
              <a:rPr lang="zh-CN" altLang="en-US" dirty="0" smtClean="0"/>
              <a:t>计算压缩比</a:t>
            </a:r>
            <a:endParaRPr lang="en-US" altLang="zh-CN" dirty="0" smtClean="0"/>
          </a:p>
          <a:p>
            <a:r>
              <a:rPr lang="en-US" altLang="zh-CN" dirty="0" smtClean="0"/>
              <a:t>FACTOR=1,2,10,50</a:t>
            </a:r>
          </a:p>
          <a:p>
            <a:r>
              <a:rPr lang="zh-CN" altLang="en-US" dirty="0" smtClean="0"/>
              <a:t>分块与否对量化后</a:t>
            </a:r>
            <a:r>
              <a:rPr lang="en-US" altLang="zh-CN" dirty="0" smtClean="0"/>
              <a:t>bitrate</a:t>
            </a:r>
            <a:r>
              <a:rPr lang="zh-CN" altLang="en-US" dirty="0" smtClean="0"/>
              <a:t>没有影响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877143"/>
              </p:ext>
            </p:extLst>
          </p:nvPr>
        </p:nvGraphicFramePr>
        <p:xfrm>
          <a:off x="1060704" y="3436162"/>
          <a:ext cx="4937759" cy="26051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91461495"/>
                    </a:ext>
                  </a:extLst>
                </a:gridCol>
                <a:gridCol w="1540777">
                  <a:extLst>
                    <a:ext uri="{9D8B030D-6E8A-4147-A177-3AD203B41FA5}">
                      <a16:colId xmlns:a16="http://schemas.microsoft.com/office/drawing/2014/main" val="304133893"/>
                    </a:ext>
                  </a:extLst>
                </a:gridCol>
                <a:gridCol w="1872982">
                  <a:extLst>
                    <a:ext uri="{9D8B030D-6E8A-4147-A177-3AD203B41FA5}">
                      <a16:colId xmlns:a16="http://schemas.microsoft.com/office/drawing/2014/main" val="3511976202"/>
                    </a:ext>
                  </a:extLst>
                </a:gridCol>
              </a:tblGrid>
              <a:tr h="529512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</a:rPr>
                        <a:t>量化前</a:t>
                      </a:r>
                      <a:r>
                        <a:rPr lang="en-US" sz="1800" u="none" strike="noStrike" dirty="0">
                          <a:effectLst/>
                        </a:rPr>
                        <a:t>bitrate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>
                          <a:effectLst/>
                        </a:rPr>
                        <a:t>量化后</a:t>
                      </a:r>
                      <a:r>
                        <a:rPr lang="en-US" sz="1800" u="none" strike="noStrike">
                          <a:effectLst/>
                        </a:rPr>
                        <a:t>bitrate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>
                          <a:effectLst/>
                        </a:rPr>
                        <a:t>压缩比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0009465"/>
                  </a:ext>
                </a:extLst>
              </a:tr>
              <a:tr h="52951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131072</a:t>
                      </a:r>
                      <a:endParaRPr lang="en-US" altLang="zh-CN" sz="1800" b="0" i="0" u="none" strike="noStrike" dirty="0">
                        <a:solidFill>
                          <a:srgbClr val="40404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65665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1.996070966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73349089"/>
                  </a:ext>
                </a:extLst>
              </a:tr>
              <a:tr h="52951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131072</a:t>
                      </a:r>
                      <a:endParaRPr lang="en-US" altLang="zh-CN" sz="1800" b="0" i="0" u="none" strike="noStrike">
                        <a:solidFill>
                          <a:srgbClr val="40404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48968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2.676686816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10119894"/>
                  </a:ext>
                </a:extLst>
              </a:tr>
              <a:tr h="52951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131072</a:t>
                      </a:r>
                      <a:endParaRPr lang="en-US" altLang="zh-CN" sz="1800" b="0" i="0" u="none" strike="noStrike">
                        <a:solidFill>
                          <a:srgbClr val="40404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27124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4.832325616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38297580"/>
                  </a:ext>
                </a:extLst>
              </a:tr>
              <a:tr h="48715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131072</a:t>
                      </a:r>
                      <a:endParaRPr lang="en-US" altLang="zh-CN" sz="1800" b="0" i="0" u="none" strike="noStrike">
                        <a:solidFill>
                          <a:srgbClr val="40404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19289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6.795168231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67691459"/>
                  </a:ext>
                </a:extLst>
              </a:tr>
            </a:tbl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3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226</TotalTime>
  <Words>806</Words>
  <Application>Microsoft Office PowerPoint</Application>
  <PresentationFormat>宽屏</PresentationFormat>
  <Paragraphs>196</Paragraphs>
  <Slides>24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等线</vt:lpstr>
      <vt:lpstr>方正姚体</vt:lpstr>
      <vt:lpstr>华文新魏</vt:lpstr>
      <vt:lpstr>华文中宋</vt:lpstr>
      <vt:lpstr>宋体</vt:lpstr>
      <vt:lpstr>Arial</vt:lpstr>
      <vt:lpstr>Bahnschrift SemiCondensed</vt:lpstr>
      <vt:lpstr>Cambria Math</vt:lpstr>
      <vt:lpstr>Trebuchet MS</vt:lpstr>
      <vt:lpstr>Wingdings 3</vt:lpstr>
      <vt:lpstr>平面</vt:lpstr>
      <vt:lpstr>第三次编程实验</vt:lpstr>
      <vt:lpstr>PowerPoint 演示文稿</vt:lpstr>
      <vt:lpstr>一、量化</vt:lpstr>
      <vt:lpstr>均匀量化器</vt:lpstr>
      <vt:lpstr>均匀量化器</vt:lpstr>
      <vt:lpstr>均匀量化器</vt:lpstr>
      <vt:lpstr>JPEG/H.261 量化器</vt:lpstr>
      <vt:lpstr>JPEG/H.261 量化器</vt:lpstr>
      <vt:lpstr>均匀量化器</vt:lpstr>
      <vt:lpstr>均匀量化器(Anchor),H.261(Proposed)</vt:lpstr>
      <vt:lpstr>非均匀量化器 基于Lloyd-Max思想量化器</vt:lpstr>
      <vt:lpstr>非均匀量化器 基于Lloyd-Max思想的量化器</vt:lpstr>
      <vt:lpstr>非均匀量化器 基于Lloyd-Max思想的量化器</vt:lpstr>
      <vt:lpstr>非均匀量化器 基于Lloyd-Max思想的量化器</vt:lpstr>
      <vt:lpstr>非均匀量化器 基于Lloyd-Max思想的量化器</vt:lpstr>
      <vt:lpstr>非均匀量化器 基于Lloyd-Max思想的量化器</vt:lpstr>
      <vt:lpstr>比较三种量化器</vt:lpstr>
      <vt:lpstr>二、熵编码</vt:lpstr>
      <vt:lpstr>PowerPoint 演示文稿</vt:lpstr>
      <vt:lpstr>三、信源和信道编码联合调试</vt:lpstr>
      <vt:lpstr>PowerPoint 演示文稿</vt:lpstr>
      <vt:lpstr>四、选做题</vt:lpstr>
      <vt:lpstr>PowerPoint 演示文稿</vt:lpstr>
      <vt:lpstr>感谢聆听，请批评指正！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zeng rui</dc:creator>
  <cp:lastModifiedBy>zeng rui</cp:lastModifiedBy>
  <cp:revision>161</cp:revision>
  <dcterms:created xsi:type="dcterms:W3CDTF">2019-12-10T05:30:28Z</dcterms:created>
  <dcterms:modified xsi:type="dcterms:W3CDTF">2019-12-10T14:29:26Z</dcterms:modified>
</cp:coreProperties>
</file>