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6" r:id="rId3"/>
    <p:sldId id="272" r:id="rId4"/>
    <p:sldId id="259" r:id="rId5"/>
    <p:sldId id="261" r:id="rId6"/>
    <p:sldId id="268" r:id="rId7"/>
    <p:sldId id="266" r:id="rId8"/>
    <p:sldId id="270" r:id="rId9"/>
    <p:sldId id="269" r:id="rId10"/>
    <p:sldId id="267" r:id="rId11"/>
    <p:sldId id="271" r:id="rId12"/>
    <p:sldId id="273" r:id="rId13"/>
    <p:sldId id="274" r:id="rId14"/>
    <p:sldId id="277" r:id="rId15"/>
    <p:sldId id="275" r:id="rId16"/>
    <p:sldId id="276" r:id="rId17"/>
    <p:sldId id="278" r:id="rId18"/>
    <p:sldId id="287" r:id="rId19"/>
    <p:sldId id="288" r:id="rId20"/>
    <p:sldId id="289" r:id="rId21"/>
    <p:sldId id="27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80" r:id="rId30"/>
    <p:sldId id="283" r:id="rId31"/>
    <p:sldId id="281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96" autoAdjust="0"/>
  </p:normalViewPr>
  <p:slideViewPr>
    <p:cSldViewPr snapToGrid="0">
      <p:cViewPr varScale="1">
        <p:scale>
          <a:sx n="60" d="100"/>
          <a:sy n="60" d="100"/>
        </p:scale>
        <p:origin x="14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4270C-A1E3-466A-B320-23E871EC95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67173B-9D3B-4B7B-838D-D90F82866000}">
      <dgm:prSet phldrT="[文本]"/>
      <dgm:spPr/>
      <dgm:t>
        <a:bodyPr/>
        <a:lstStyle/>
        <a:p>
          <a:r>
            <a:rPr lang="zh-CN" altLang="en-US" dirty="0" smtClean="0"/>
            <a:t>一、量化</a:t>
          </a:r>
          <a:r>
            <a:rPr lang="en-US" altLang="zh-CN" dirty="0" smtClean="0"/>
            <a:t>:</a:t>
          </a:r>
          <a:r>
            <a:rPr lang="zh-CN" altLang="en-US" dirty="0" smtClean="0"/>
            <a:t>曾睿</a:t>
          </a:r>
          <a:endParaRPr lang="zh-CN" altLang="en-US" dirty="0"/>
        </a:p>
      </dgm:t>
    </dgm:pt>
    <dgm:pt modelId="{CC828500-16C0-4448-AA15-CC1FC423D742}" type="par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88086000-5078-4B27-B582-F778FA9D1EE2}" type="sib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5358921A-57D6-4F9B-9BF0-6641ED49520E}">
      <dgm:prSet phldrT="[文本]"/>
      <dgm:spPr/>
      <dgm:t>
        <a:bodyPr/>
        <a:lstStyle/>
        <a:p>
          <a:r>
            <a:rPr lang="zh-CN" altLang="en-US" dirty="0" smtClean="0"/>
            <a:t>三、信源和信道编码联合调试</a:t>
          </a:r>
          <a:r>
            <a:rPr lang="en-US" altLang="zh-CN" dirty="0" smtClean="0"/>
            <a:t>:</a:t>
          </a:r>
          <a:r>
            <a:rPr lang="zh-CN" altLang="en-US" dirty="0" smtClean="0"/>
            <a:t>雷城乐阳</a:t>
          </a:r>
          <a:endParaRPr lang="zh-CN" altLang="en-US" dirty="0"/>
        </a:p>
      </dgm:t>
    </dgm:pt>
    <dgm:pt modelId="{FDFBAC8C-3A71-417C-A80B-53DB18B2EA43}" type="par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894452F5-E1A0-4422-9829-E344CB1F0070}" type="sib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B8F4B8A8-D381-4142-B21E-2A1F285CC404}">
      <dgm:prSet phldrT="[文本]"/>
      <dgm:spPr/>
      <dgm:t>
        <a:bodyPr/>
        <a:lstStyle/>
        <a:p>
          <a:r>
            <a:rPr lang="zh-CN" altLang="en-US" dirty="0" smtClean="0"/>
            <a:t>四、选做题</a:t>
          </a:r>
          <a:r>
            <a:rPr lang="en-US" altLang="zh-CN" dirty="0" smtClean="0"/>
            <a:t>:</a:t>
          </a:r>
          <a:r>
            <a:rPr lang="zh-CN" altLang="en-US" dirty="0" smtClean="0"/>
            <a:t>辜俊皓</a:t>
          </a:r>
          <a:endParaRPr lang="zh-CN" altLang="en-US" dirty="0"/>
        </a:p>
      </dgm:t>
    </dgm:pt>
    <dgm:pt modelId="{8B5535B6-56D2-4613-8CE1-3C9E9EA86E0B}" type="par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84DBDA8A-7DE3-48C2-AD9E-09C52CB3A6C2}" type="sib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EBCD8D9B-C11A-44C7-B70F-8D9EDAF34D7A}">
      <dgm:prSet phldrT="[文本]"/>
      <dgm:spPr/>
      <dgm:t>
        <a:bodyPr/>
        <a:lstStyle/>
        <a:p>
          <a:r>
            <a:rPr lang="zh-CN" altLang="en-US" dirty="0" smtClean="0"/>
            <a:t>二、熵编码</a:t>
          </a:r>
          <a:r>
            <a:rPr lang="en-US" altLang="zh-CN" dirty="0" smtClean="0"/>
            <a:t>:</a:t>
          </a:r>
          <a:r>
            <a:rPr lang="zh-CN" altLang="en-US" dirty="0" smtClean="0"/>
            <a:t>王传瑞</a:t>
          </a:r>
          <a:endParaRPr lang="zh-CN" altLang="en-US" dirty="0"/>
        </a:p>
      </dgm:t>
    </dgm:pt>
    <dgm:pt modelId="{689867C4-21D0-42F7-9548-AB4D5BCA4D9D}" type="par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F81220A7-E61F-4850-88FB-436DED1E71B4}" type="sib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B96EF209-0C20-4854-BAAE-D3E2F1CECB72}" type="pres">
      <dgm:prSet presAssocID="{87C4270C-A1E3-466A-B320-23E871EC950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F7CD30B-DC18-47E8-951E-70FA164CC046}" type="pres">
      <dgm:prSet presAssocID="{87C4270C-A1E3-466A-B320-23E871EC9508}" presName="Name1" presStyleCnt="0"/>
      <dgm:spPr/>
    </dgm:pt>
    <dgm:pt modelId="{58CAA05A-49F9-425B-BBF2-E04790A91507}" type="pres">
      <dgm:prSet presAssocID="{87C4270C-A1E3-466A-B320-23E871EC9508}" presName="cycle" presStyleCnt="0"/>
      <dgm:spPr/>
    </dgm:pt>
    <dgm:pt modelId="{3ACF5890-0933-4C9C-9A49-D5DF1029613A}" type="pres">
      <dgm:prSet presAssocID="{87C4270C-A1E3-466A-B320-23E871EC9508}" presName="srcNode" presStyleLbl="node1" presStyleIdx="0" presStyleCnt="4"/>
      <dgm:spPr/>
    </dgm:pt>
    <dgm:pt modelId="{D9F52F1F-7C9D-4E7E-8FCE-54B431727AC2}" type="pres">
      <dgm:prSet presAssocID="{87C4270C-A1E3-466A-B320-23E871EC950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53A8205-847A-479C-911F-CD15BB912B72}" type="pres">
      <dgm:prSet presAssocID="{87C4270C-A1E3-466A-B320-23E871EC9508}" presName="extraNode" presStyleLbl="node1" presStyleIdx="0" presStyleCnt="4"/>
      <dgm:spPr/>
    </dgm:pt>
    <dgm:pt modelId="{5135ED2D-40E7-4900-A42F-2F7F34ACD586}" type="pres">
      <dgm:prSet presAssocID="{87C4270C-A1E3-466A-B320-23E871EC9508}" presName="dstNode" presStyleLbl="node1" presStyleIdx="0" presStyleCnt="4"/>
      <dgm:spPr/>
    </dgm:pt>
    <dgm:pt modelId="{96ABA4B7-D23B-44DE-A5C8-DC7ECFBCDFE0}" type="pres">
      <dgm:prSet presAssocID="{C667173B-9D3B-4B7B-838D-D90F8286600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270B-CD7D-4F9B-9E55-0C82EBA5B142}" type="pres">
      <dgm:prSet presAssocID="{C667173B-9D3B-4B7B-838D-D90F82866000}" presName="accent_1" presStyleCnt="0"/>
      <dgm:spPr/>
    </dgm:pt>
    <dgm:pt modelId="{7B974722-87CB-4A60-8277-CA8A3500086C}" type="pres">
      <dgm:prSet presAssocID="{C667173B-9D3B-4B7B-838D-D90F82866000}" presName="accentRepeatNode" presStyleLbl="solidFgAcc1" presStyleIdx="0" presStyleCnt="4"/>
      <dgm:spPr/>
    </dgm:pt>
    <dgm:pt modelId="{8667F1CE-B139-4D7B-8166-0344D2AF3764}" type="pres">
      <dgm:prSet presAssocID="{EBCD8D9B-C11A-44C7-B70F-8D9EDAF34D7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0F53C-FD37-406F-AC7D-38744300EEB8}" type="pres">
      <dgm:prSet presAssocID="{EBCD8D9B-C11A-44C7-B70F-8D9EDAF34D7A}" presName="accent_2" presStyleCnt="0"/>
      <dgm:spPr/>
    </dgm:pt>
    <dgm:pt modelId="{3C02F490-60C0-4A96-BA53-EE713ABB5715}" type="pres">
      <dgm:prSet presAssocID="{EBCD8D9B-C11A-44C7-B70F-8D9EDAF34D7A}" presName="accentRepeatNode" presStyleLbl="solidFgAcc1" presStyleIdx="1" presStyleCnt="4"/>
      <dgm:spPr/>
    </dgm:pt>
    <dgm:pt modelId="{9AC0CE92-B2A8-4B74-B2D1-500A60A04D45}" type="pres">
      <dgm:prSet presAssocID="{5358921A-57D6-4F9B-9BF0-6641ED4952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1BC99-D50B-475A-99C4-68C59AAE5C09}" type="pres">
      <dgm:prSet presAssocID="{5358921A-57D6-4F9B-9BF0-6641ED49520E}" presName="accent_3" presStyleCnt="0"/>
      <dgm:spPr/>
    </dgm:pt>
    <dgm:pt modelId="{BBB10533-BF80-4435-9DCB-76952E332F77}" type="pres">
      <dgm:prSet presAssocID="{5358921A-57D6-4F9B-9BF0-6641ED49520E}" presName="accentRepeatNode" presStyleLbl="solidFgAcc1" presStyleIdx="2" presStyleCnt="4"/>
      <dgm:spPr/>
    </dgm:pt>
    <dgm:pt modelId="{1DD37258-AE37-4AD5-8A6D-C5168E5B226D}" type="pres">
      <dgm:prSet presAssocID="{B8F4B8A8-D381-4142-B21E-2A1F285CC40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B4669-B443-40AB-A217-F0186129D7C1}" type="pres">
      <dgm:prSet presAssocID="{B8F4B8A8-D381-4142-B21E-2A1F285CC404}" presName="accent_4" presStyleCnt="0"/>
      <dgm:spPr/>
    </dgm:pt>
    <dgm:pt modelId="{64BE2F70-161F-4281-AB11-F0495D557542}" type="pres">
      <dgm:prSet presAssocID="{B8F4B8A8-D381-4142-B21E-2A1F285CC404}" presName="accentRepeatNode" presStyleLbl="solidFgAcc1" presStyleIdx="3" presStyleCnt="4"/>
      <dgm:spPr/>
    </dgm:pt>
  </dgm:ptLst>
  <dgm:cxnLst>
    <dgm:cxn modelId="{750E9F36-E276-407B-99F0-1A6AE3AE2B26}" type="presOf" srcId="{B8F4B8A8-D381-4142-B21E-2A1F285CC404}" destId="{1DD37258-AE37-4AD5-8A6D-C5168E5B226D}" srcOrd="0" destOrd="0" presId="urn:microsoft.com/office/officeart/2008/layout/VerticalCurvedList"/>
    <dgm:cxn modelId="{9E6C8A63-8174-4AB1-B55A-E4AC4F24B8E6}" srcId="{87C4270C-A1E3-466A-B320-23E871EC9508}" destId="{EBCD8D9B-C11A-44C7-B70F-8D9EDAF34D7A}" srcOrd="1" destOrd="0" parTransId="{689867C4-21D0-42F7-9548-AB4D5BCA4D9D}" sibTransId="{F81220A7-E61F-4850-88FB-436DED1E71B4}"/>
    <dgm:cxn modelId="{19FE646C-FC6E-46BB-B50E-8927BE1FA202}" type="presOf" srcId="{EBCD8D9B-C11A-44C7-B70F-8D9EDAF34D7A}" destId="{8667F1CE-B139-4D7B-8166-0344D2AF3764}" srcOrd="0" destOrd="0" presId="urn:microsoft.com/office/officeart/2008/layout/VerticalCurvedList"/>
    <dgm:cxn modelId="{46AB4061-55B1-449D-8603-1765402D7F87}" type="presOf" srcId="{87C4270C-A1E3-466A-B320-23E871EC9508}" destId="{B96EF209-0C20-4854-BAAE-D3E2F1CECB72}" srcOrd="0" destOrd="0" presId="urn:microsoft.com/office/officeart/2008/layout/VerticalCurvedList"/>
    <dgm:cxn modelId="{8F925AC6-62E7-4406-A03C-9D7086E11190}" type="presOf" srcId="{5358921A-57D6-4F9B-9BF0-6641ED49520E}" destId="{9AC0CE92-B2A8-4B74-B2D1-500A60A04D45}" srcOrd="0" destOrd="0" presId="urn:microsoft.com/office/officeart/2008/layout/VerticalCurvedList"/>
    <dgm:cxn modelId="{2D1DF114-9B1E-4C78-B320-BAFBF832AC91}" srcId="{87C4270C-A1E3-466A-B320-23E871EC9508}" destId="{B8F4B8A8-D381-4142-B21E-2A1F285CC404}" srcOrd="3" destOrd="0" parTransId="{8B5535B6-56D2-4613-8CE1-3C9E9EA86E0B}" sibTransId="{84DBDA8A-7DE3-48C2-AD9E-09C52CB3A6C2}"/>
    <dgm:cxn modelId="{42CF5139-581F-494A-9B50-A4A1BB2194C0}" srcId="{87C4270C-A1E3-466A-B320-23E871EC9508}" destId="{5358921A-57D6-4F9B-9BF0-6641ED49520E}" srcOrd="2" destOrd="0" parTransId="{FDFBAC8C-3A71-417C-A80B-53DB18B2EA43}" sibTransId="{894452F5-E1A0-4422-9829-E344CB1F0070}"/>
    <dgm:cxn modelId="{44B9FAD0-8A27-4B6C-A34B-D8DBAAE56D6B}" type="presOf" srcId="{88086000-5078-4B27-B582-F778FA9D1EE2}" destId="{D9F52F1F-7C9D-4E7E-8FCE-54B431727AC2}" srcOrd="0" destOrd="0" presId="urn:microsoft.com/office/officeart/2008/layout/VerticalCurvedList"/>
    <dgm:cxn modelId="{1288D634-3B42-4DAF-8C64-5934280EC176}" srcId="{87C4270C-A1E3-466A-B320-23E871EC9508}" destId="{C667173B-9D3B-4B7B-838D-D90F82866000}" srcOrd="0" destOrd="0" parTransId="{CC828500-16C0-4448-AA15-CC1FC423D742}" sibTransId="{88086000-5078-4B27-B582-F778FA9D1EE2}"/>
    <dgm:cxn modelId="{6BE6D01C-B6AD-4B61-B005-4DA04B38817B}" type="presOf" srcId="{C667173B-9D3B-4B7B-838D-D90F82866000}" destId="{96ABA4B7-D23B-44DE-A5C8-DC7ECFBCDFE0}" srcOrd="0" destOrd="0" presId="urn:microsoft.com/office/officeart/2008/layout/VerticalCurvedList"/>
    <dgm:cxn modelId="{8C8D1249-45AE-4DE7-8C3C-7BA7962117C6}" type="presParOf" srcId="{B96EF209-0C20-4854-BAAE-D3E2F1CECB72}" destId="{EF7CD30B-DC18-47E8-951E-70FA164CC046}" srcOrd="0" destOrd="0" presId="urn:microsoft.com/office/officeart/2008/layout/VerticalCurvedList"/>
    <dgm:cxn modelId="{CF64BD9D-94B5-4851-BB3F-D865EAEC19D2}" type="presParOf" srcId="{EF7CD30B-DC18-47E8-951E-70FA164CC046}" destId="{58CAA05A-49F9-425B-BBF2-E04790A91507}" srcOrd="0" destOrd="0" presId="urn:microsoft.com/office/officeart/2008/layout/VerticalCurvedList"/>
    <dgm:cxn modelId="{F7C1F2C6-9C78-40AF-A5A6-0615717451D2}" type="presParOf" srcId="{58CAA05A-49F9-425B-BBF2-E04790A91507}" destId="{3ACF5890-0933-4C9C-9A49-D5DF1029613A}" srcOrd="0" destOrd="0" presId="urn:microsoft.com/office/officeart/2008/layout/VerticalCurvedList"/>
    <dgm:cxn modelId="{88072091-6C3A-4BC8-B7E6-9CBDA360A0B1}" type="presParOf" srcId="{58CAA05A-49F9-425B-BBF2-E04790A91507}" destId="{D9F52F1F-7C9D-4E7E-8FCE-54B431727AC2}" srcOrd="1" destOrd="0" presId="urn:microsoft.com/office/officeart/2008/layout/VerticalCurvedList"/>
    <dgm:cxn modelId="{51F04FED-8CBC-4729-B86E-6AA4484965BA}" type="presParOf" srcId="{58CAA05A-49F9-425B-BBF2-E04790A91507}" destId="{453A8205-847A-479C-911F-CD15BB912B72}" srcOrd="2" destOrd="0" presId="urn:microsoft.com/office/officeart/2008/layout/VerticalCurvedList"/>
    <dgm:cxn modelId="{D02E2227-BB32-4C5E-BCA6-B2F038BF8EF7}" type="presParOf" srcId="{58CAA05A-49F9-425B-BBF2-E04790A91507}" destId="{5135ED2D-40E7-4900-A42F-2F7F34ACD586}" srcOrd="3" destOrd="0" presId="urn:microsoft.com/office/officeart/2008/layout/VerticalCurvedList"/>
    <dgm:cxn modelId="{8B5174C7-F40F-4009-A464-E40542A9064E}" type="presParOf" srcId="{EF7CD30B-DC18-47E8-951E-70FA164CC046}" destId="{96ABA4B7-D23B-44DE-A5C8-DC7ECFBCDFE0}" srcOrd="1" destOrd="0" presId="urn:microsoft.com/office/officeart/2008/layout/VerticalCurvedList"/>
    <dgm:cxn modelId="{B36F0F81-0A60-4258-B36F-6EA05AD10018}" type="presParOf" srcId="{EF7CD30B-DC18-47E8-951E-70FA164CC046}" destId="{ADD2270B-CD7D-4F9B-9E55-0C82EBA5B142}" srcOrd="2" destOrd="0" presId="urn:microsoft.com/office/officeart/2008/layout/VerticalCurvedList"/>
    <dgm:cxn modelId="{CC2CD08A-6BE6-47B7-9022-A6C1F115A926}" type="presParOf" srcId="{ADD2270B-CD7D-4F9B-9E55-0C82EBA5B142}" destId="{7B974722-87CB-4A60-8277-CA8A3500086C}" srcOrd="0" destOrd="0" presId="urn:microsoft.com/office/officeart/2008/layout/VerticalCurvedList"/>
    <dgm:cxn modelId="{64E68643-D569-49FE-8311-DE7B0A6F50E1}" type="presParOf" srcId="{EF7CD30B-DC18-47E8-951E-70FA164CC046}" destId="{8667F1CE-B139-4D7B-8166-0344D2AF3764}" srcOrd="3" destOrd="0" presId="urn:microsoft.com/office/officeart/2008/layout/VerticalCurvedList"/>
    <dgm:cxn modelId="{60EAFC53-0F0F-40CE-B5B2-E39CDCD7C4FF}" type="presParOf" srcId="{EF7CD30B-DC18-47E8-951E-70FA164CC046}" destId="{5260F53C-FD37-406F-AC7D-38744300EEB8}" srcOrd="4" destOrd="0" presId="urn:microsoft.com/office/officeart/2008/layout/VerticalCurvedList"/>
    <dgm:cxn modelId="{A48E5D61-CC22-40F1-9AD5-2498103C20AE}" type="presParOf" srcId="{5260F53C-FD37-406F-AC7D-38744300EEB8}" destId="{3C02F490-60C0-4A96-BA53-EE713ABB5715}" srcOrd="0" destOrd="0" presId="urn:microsoft.com/office/officeart/2008/layout/VerticalCurvedList"/>
    <dgm:cxn modelId="{701A5962-4407-4F15-8AB9-2467BE058B3D}" type="presParOf" srcId="{EF7CD30B-DC18-47E8-951E-70FA164CC046}" destId="{9AC0CE92-B2A8-4B74-B2D1-500A60A04D45}" srcOrd="5" destOrd="0" presId="urn:microsoft.com/office/officeart/2008/layout/VerticalCurvedList"/>
    <dgm:cxn modelId="{BED0868C-53F3-490F-B3CA-FAF7D4A12E14}" type="presParOf" srcId="{EF7CD30B-DC18-47E8-951E-70FA164CC046}" destId="{1EE1BC99-D50B-475A-99C4-68C59AAE5C09}" srcOrd="6" destOrd="0" presId="urn:microsoft.com/office/officeart/2008/layout/VerticalCurvedList"/>
    <dgm:cxn modelId="{D7FDEF78-DA4C-4C10-870C-B654161EFC19}" type="presParOf" srcId="{1EE1BC99-D50B-475A-99C4-68C59AAE5C09}" destId="{BBB10533-BF80-4435-9DCB-76952E332F77}" srcOrd="0" destOrd="0" presId="urn:microsoft.com/office/officeart/2008/layout/VerticalCurvedList"/>
    <dgm:cxn modelId="{DFA5465C-93E4-480B-ADE0-F1A360577B18}" type="presParOf" srcId="{EF7CD30B-DC18-47E8-951E-70FA164CC046}" destId="{1DD37258-AE37-4AD5-8A6D-C5168E5B226D}" srcOrd="7" destOrd="0" presId="urn:microsoft.com/office/officeart/2008/layout/VerticalCurvedList"/>
    <dgm:cxn modelId="{FAB943E0-DC5A-4084-B935-18E1867FE101}" type="presParOf" srcId="{EF7CD30B-DC18-47E8-951E-70FA164CC046}" destId="{673B4669-B443-40AB-A217-F0186129D7C1}" srcOrd="8" destOrd="0" presId="urn:microsoft.com/office/officeart/2008/layout/VerticalCurvedList"/>
    <dgm:cxn modelId="{5BD675DA-3F60-4132-8560-DD9BC7366EBE}" type="presParOf" srcId="{673B4669-B443-40AB-A217-F0186129D7C1}" destId="{64BE2F70-161F-4281-AB11-F0495D5575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52F1F-7C9D-4E7E-8FCE-54B431727AC2}">
      <dsp:nvSpPr>
        <dsp:cNvPr id="0" name=""/>
        <dsp:cNvSpPr/>
      </dsp:nvSpPr>
      <dsp:spPr>
        <a:xfrm>
          <a:off x="-5485952" y="-839957"/>
          <a:ext cx="6531992" cy="6531992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BA4B7-D23B-44DE-A5C8-DC7ECFBCDFE0}">
      <dsp:nvSpPr>
        <dsp:cNvPr id="0" name=""/>
        <dsp:cNvSpPr/>
      </dsp:nvSpPr>
      <dsp:spPr>
        <a:xfrm>
          <a:off x="547610" y="373027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一、量化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曾睿</a:t>
          </a:r>
          <a:endParaRPr lang="zh-CN" altLang="en-US" sz="2900" kern="1200" dirty="0"/>
        </a:p>
      </dsp:txBody>
      <dsp:txXfrm>
        <a:off x="547610" y="373027"/>
        <a:ext cx="7618420" cy="746443"/>
      </dsp:txXfrm>
    </dsp:sp>
    <dsp:sp modelId="{7B974722-87CB-4A60-8277-CA8A3500086C}">
      <dsp:nvSpPr>
        <dsp:cNvPr id="0" name=""/>
        <dsp:cNvSpPr/>
      </dsp:nvSpPr>
      <dsp:spPr>
        <a:xfrm>
          <a:off x="81082" y="279722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7F1CE-B139-4D7B-8166-0344D2AF3764}">
      <dsp:nvSpPr>
        <dsp:cNvPr id="0" name=""/>
        <dsp:cNvSpPr/>
      </dsp:nvSpPr>
      <dsp:spPr>
        <a:xfrm>
          <a:off x="975563" y="1492887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二、熵编码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王传瑞</a:t>
          </a:r>
          <a:endParaRPr lang="zh-CN" altLang="en-US" sz="2900" kern="1200" dirty="0"/>
        </a:p>
      </dsp:txBody>
      <dsp:txXfrm>
        <a:off x="975563" y="1492887"/>
        <a:ext cx="7190467" cy="746443"/>
      </dsp:txXfrm>
    </dsp:sp>
    <dsp:sp modelId="{3C02F490-60C0-4A96-BA53-EE713ABB5715}">
      <dsp:nvSpPr>
        <dsp:cNvPr id="0" name=""/>
        <dsp:cNvSpPr/>
      </dsp:nvSpPr>
      <dsp:spPr>
        <a:xfrm>
          <a:off x="509036" y="139958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0CE92-B2A8-4B74-B2D1-500A60A04D45}">
      <dsp:nvSpPr>
        <dsp:cNvPr id="0" name=""/>
        <dsp:cNvSpPr/>
      </dsp:nvSpPr>
      <dsp:spPr>
        <a:xfrm>
          <a:off x="975563" y="2612746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三、信源和信道编码联合调试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雷城乐阳</a:t>
          </a:r>
          <a:endParaRPr lang="zh-CN" altLang="en-US" sz="2900" kern="1200" dirty="0"/>
        </a:p>
      </dsp:txBody>
      <dsp:txXfrm>
        <a:off x="975563" y="2612746"/>
        <a:ext cx="7190467" cy="746443"/>
      </dsp:txXfrm>
    </dsp:sp>
    <dsp:sp modelId="{BBB10533-BF80-4435-9DCB-76952E332F77}">
      <dsp:nvSpPr>
        <dsp:cNvPr id="0" name=""/>
        <dsp:cNvSpPr/>
      </dsp:nvSpPr>
      <dsp:spPr>
        <a:xfrm>
          <a:off x="509036" y="251944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37258-AE37-4AD5-8A6D-C5168E5B226D}">
      <dsp:nvSpPr>
        <dsp:cNvPr id="0" name=""/>
        <dsp:cNvSpPr/>
      </dsp:nvSpPr>
      <dsp:spPr>
        <a:xfrm>
          <a:off x="547610" y="3732606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四、选做题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辜俊皓</a:t>
          </a:r>
          <a:endParaRPr lang="zh-CN" altLang="en-US" sz="2900" kern="1200" dirty="0"/>
        </a:p>
      </dsp:txBody>
      <dsp:txXfrm>
        <a:off x="547610" y="3732606"/>
        <a:ext cx="7618420" cy="746443"/>
      </dsp:txXfrm>
    </dsp:sp>
    <dsp:sp modelId="{64BE2F70-161F-4281-AB11-F0495D557542}">
      <dsp:nvSpPr>
        <dsp:cNvPr id="0" name=""/>
        <dsp:cNvSpPr/>
      </dsp:nvSpPr>
      <dsp:spPr>
        <a:xfrm>
          <a:off x="81082" y="363930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11CB-7838-4DA9-8D0A-8063DCD6F0E4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9DFE-D595-40AF-886F-1BF791D9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8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选取步长的原则是，为了便于与非均匀量化分成多少个区间作比较，所以选择能够整除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的量化步长。所以选择了</a:t>
            </a:r>
            <a:r>
              <a:rPr lang="en-US" altLang="zh-CN" dirty="0" smtClean="0"/>
              <a:t>8,16,32,64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质量差的图像像有水迹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84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7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FACTOR</a:t>
            </a:r>
            <a:r>
              <a:rPr lang="zh-CN" altLang="en-US" dirty="0" smtClean="0"/>
              <a:t>选择的原则是，为了便于与均匀量化器进行比较，因此选择了这些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使得得到的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与均匀量化后的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接近，因而从图上看起来更直观。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质量差的图像周围一带较为模糊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0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3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8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5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3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6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6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F541-18F5-4701-89AE-6B256C55A962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5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61D-E948-413D-BE19-47E55A14B4F4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D-CC31-4737-AB08-13C4BC91C074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15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0A2-4407-4108-B6B4-57FDFE192315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0C36-9794-4826-AC96-336D98EAC623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04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EB6-6260-4A3D-BEA0-A9FE54947318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3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96E0-A95A-4B08-9A10-8275D39E031F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0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E8A0-2094-44A9-AD37-DA03F0D733DB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A34-ADBF-4A54-8939-8528E3CA1D92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4BDE-3574-4A7D-9032-5CCC8CC109D9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EA2-8BD2-45D2-947F-DBD8AE4AEC4C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281B-B563-4E50-A19E-E386F55E3ADE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2A17-04A7-4989-9B97-FB467D164329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9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9A26-2FFC-4EE6-B6B9-C28BAC9610FA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A64E-BC60-49AC-8818-38834AD8A737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6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BE6D-082A-4178-8141-4EF24795ED7C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FF94-EACC-41AE-8B1F-E4CE9DC41648}" type="datetime1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FD96F87-9EEA-4173-B560-4ADE20BAA8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2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组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73	</a:t>
            </a:r>
            <a:r>
              <a:rPr lang="zh-CN" altLang="en-US" dirty="0" smtClean="0"/>
              <a:t>王传瑞，雷城乐阳，曾睿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78	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r>
              <a:rPr lang="en-US" altLang="zh-CN" dirty="0" smtClean="0"/>
              <a:t>(Anchor),H.261(Proposed)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4" y="3749918"/>
            <a:ext cx="4257964" cy="26815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42" y="3749918"/>
            <a:ext cx="4299966" cy="271660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77334" y="1414705"/>
            <a:ext cx="8596668" cy="4626658"/>
          </a:xfrm>
        </p:spPr>
        <p:txBody>
          <a:bodyPr/>
          <a:lstStyle/>
          <a:p>
            <a:pPr lvl="8"/>
            <a:r>
              <a:rPr lang="en-US" altLang="zh-CN" dirty="0" smtClean="0"/>
              <a:t>                			Anchor:</a:t>
            </a:r>
            <a:r>
              <a:rPr lang="zh-CN" altLang="en-US" dirty="0" smtClean="0"/>
              <a:t>黑线，均匀量化器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 					Proposed:</a:t>
            </a:r>
            <a:r>
              <a:rPr lang="zh-CN" altLang="en-US" dirty="0" smtClean="0"/>
              <a:t>红线，</a:t>
            </a:r>
            <a:r>
              <a:rPr lang="en-US" altLang="zh-CN" dirty="0" smtClean="0"/>
              <a:t>H.261</a:t>
            </a:r>
            <a:r>
              <a:rPr lang="zh-CN" altLang="en-US" dirty="0" smtClean="0"/>
              <a:t>量化器</a:t>
            </a:r>
            <a:endParaRPr lang="en-US" altLang="zh-CN" dirty="0" smtClean="0"/>
          </a:p>
          <a:p>
            <a:pPr lvl="8"/>
            <a:r>
              <a:rPr lang="en-US" altLang="zh-CN" dirty="0" smtClean="0"/>
              <a:t> 					BD-rate</a:t>
            </a:r>
            <a:r>
              <a:rPr lang="zh-CN" altLang="en-US" dirty="0" smtClean="0"/>
              <a:t>为负，说明</a:t>
            </a:r>
            <a:r>
              <a:rPr lang="en-US" altLang="zh-CN" dirty="0" smtClean="0"/>
              <a:t>Proposed</a:t>
            </a:r>
            <a:r>
              <a:rPr lang="zh-CN" altLang="en-US" dirty="0" smtClean="0"/>
              <a:t>性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能比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更好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从图上看，</a:t>
            </a:r>
            <a:r>
              <a:rPr lang="zh-CN" altLang="en-US" dirty="0"/>
              <a:t>在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情况下， </a:t>
            </a:r>
            <a:r>
              <a:rPr lang="en-US" altLang="zh-CN" dirty="0" smtClean="0"/>
              <a:t>					Proposed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更低，说明性能更好</a:t>
            </a:r>
            <a:endParaRPr lang="en-US" altLang="zh-CN" dirty="0"/>
          </a:p>
          <a:p>
            <a:pPr lvl="8"/>
            <a:r>
              <a:rPr lang="en-US" altLang="zh-CN" dirty="0" smtClean="0"/>
              <a:t> 			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4" y="1414704"/>
            <a:ext cx="5791200" cy="210502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38" y="2160589"/>
            <a:ext cx="5831886" cy="45478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</a:t>
            </a:r>
            <a:r>
              <a:rPr lang="zh-CN" altLang="en-US" dirty="0" smtClean="0"/>
              <a:t>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zh-CN" altLang="en-US" dirty="0" smtClean="0"/>
              <a:t>回顾课件里讲的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我们约定，量化判决门限均为整数，且量化区间对于判决门限而言左闭右开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针对</a:t>
                </a:r>
                <a:r>
                  <a:rPr lang="en-US" altLang="zh-CN" dirty="0" smtClean="0"/>
                  <a:t>Lloyd-max</a:t>
                </a:r>
                <a:r>
                  <a:rPr lang="zh-CN" altLang="en-US" dirty="0" smtClean="0"/>
                  <a:t>的思想，我们采用了如下算法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初始化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统计每个像素值出现的频率，以此近似概率；初始化一组重建电平值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}(1&lt;=k&lt;=L)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迭代更新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其中积分用区间求和近似，</a:t>
                </a:r>
                <a:r>
                  <a:rPr lang="en-US" altLang="zh-CN" dirty="0" smtClean="0"/>
                  <a:t>p(x)dx</a:t>
                </a: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的频率近似概率。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迭代之后，对重建电平值取整数。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比较迭代前后重建电平值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是否有变化，如果没有变化，说明迭代已经收敛。输出判决门限即可。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  <a:blipFill>
                <a:blip r:embed="rId3"/>
                <a:stretch>
                  <a:fillRect l="-567" t="-1129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分别给出了</a:t>
            </a:r>
            <a:r>
              <a:rPr lang="en-US" altLang="zh-CN" b="1" dirty="0" smtClean="0"/>
              <a:t>L=4,8,16,32</a:t>
            </a:r>
            <a:r>
              <a:rPr lang="zh-CN" altLang="en-US" b="1" dirty="0" smtClean="0"/>
              <a:t>时的一组量化器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L=32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43    </a:t>
            </a:r>
            <a:r>
              <a:rPr lang="en-US" altLang="zh-CN" dirty="0"/>
              <a:t>48    51    55    58    63    69    75    82    90    97   103   109   113   116   119   123   127   132   137   143 150   159   169   183   196   205   211   216   221   </a:t>
            </a:r>
            <a:r>
              <a:rPr lang="en-US" altLang="zh-CN" dirty="0" smtClean="0"/>
              <a:t>228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L=16</a:t>
            </a:r>
            <a:r>
              <a:rPr lang="zh-CN" altLang="en-US" dirty="0" smtClean="0"/>
              <a:t>时</a:t>
            </a:r>
            <a:r>
              <a:rPr lang="en-US" altLang="zh-CN" dirty="0"/>
              <a:t>:	47    57    69    84    98   112   127   140   153   164   174   182  191   201   </a:t>
            </a:r>
            <a:r>
              <a:rPr lang="en-US" altLang="zh-CN" dirty="0" smtClean="0"/>
              <a:t>211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L=8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56    </a:t>
            </a:r>
            <a:r>
              <a:rPr lang="en-US" altLang="zh-CN" dirty="0"/>
              <a:t>76    96   116   138   161   </a:t>
            </a:r>
            <a:r>
              <a:rPr lang="en-US" altLang="zh-CN" dirty="0" smtClean="0"/>
              <a:t>189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L=4</a:t>
            </a:r>
            <a:r>
              <a:rPr lang="zh-CN" altLang="en-US" dirty="0" smtClean="0"/>
              <a:t>时</a:t>
            </a:r>
            <a:r>
              <a:rPr lang="en-US" altLang="zh-CN" dirty="0"/>
              <a:t>:	80   126   169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非均匀量化器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思想的量化器</a:t>
            </a:r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7" y="4518136"/>
            <a:ext cx="1800000" cy="18000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61" y="451813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95961" y="2043181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21877" y="2043181"/>
            <a:ext cx="1800000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1392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L=32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53464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21392" y="6488668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53464" y="647618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时，比较均匀量化与非均匀量化在划分区间数相同时的</a:t>
            </a:r>
            <a:r>
              <a:rPr lang="en-US" altLang="zh-CN" dirty="0" smtClean="0"/>
              <a:t>PSNR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34822"/>
              </p:ext>
            </p:extLst>
          </p:nvPr>
        </p:nvGraphicFramePr>
        <p:xfrm>
          <a:off x="677334" y="2862999"/>
          <a:ext cx="8718928" cy="236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570">
                  <a:extLst>
                    <a:ext uri="{9D8B030D-6E8A-4147-A177-3AD203B41FA5}">
                      <a16:colId xmlns:a16="http://schemas.microsoft.com/office/drawing/2014/main" val="3087770333"/>
                    </a:ext>
                  </a:extLst>
                </a:gridCol>
                <a:gridCol w="2429629">
                  <a:extLst>
                    <a:ext uri="{9D8B030D-6E8A-4147-A177-3AD203B41FA5}">
                      <a16:colId xmlns:a16="http://schemas.microsoft.com/office/drawing/2014/main" val="3912308549"/>
                    </a:ext>
                  </a:extLst>
                </a:gridCol>
                <a:gridCol w="1609712">
                  <a:extLst>
                    <a:ext uri="{9D8B030D-6E8A-4147-A177-3AD203B41FA5}">
                      <a16:colId xmlns:a16="http://schemas.microsoft.com/office/drawing/2014/main" val="2284551358"/>
                    </a:ext>
                  </a:extLst>
                </a:gridCol>
                <a:gridCol w="2634017">
                  <a:extLst>
                    <a:ext uri="{9D8B030D-6E8A-4147-A177-3AD203B41FA5}">
                      <a16:colId xmlns:a16="http://schemas.microsoft.com/office/drawing/2014/main" val="341320140"/>
                    </a:ext>
                  </a:extLst>
                </a:gridCol>
              </a:tblGrid>
              <a:tr h="77492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区间长度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均匀量化器</a:t>
                      </a:r>
                      <a:r>
                        <a:rPr lang="en-US" sz="2400" u="none" strike="noStrike">
                          <a:effectLst/>
                        </a:rPr>
                        <a:t>PSNR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区间数目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非均匀量化器</a:t>
                      </a:r>
                      <a:r>
                        <a:rPr lang="en-US" sz="2400" u="none" strike="noStrike" dirty="0">
                          <a:effectLst/>
                        </a:rPr>
                        <a:t>PSNR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4616839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40.7585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41.0444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434473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34.6671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16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36.8405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77739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28.8881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31.7578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696516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64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22.8477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26.0822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6589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6" y="1828801"/>
            <a:ext cx="5693852" cy="13038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5" y="3303261"/>
            <a:ext cx="5613495" cy="35547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04248" y="1084238"/>
            <a:ext cx="26441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Anchor:</a:t>
            </a:r>
            <a:r>
              <a:rPr lang="zh-CN" altLang="en-US" dirty="0" smtClean="0"/>
              <a:t>均匀量化，黑线</a:t>
            </a:r>
            <a:endParaRPr lang="en-US" altLang="zh-CN" dirty="0" smtClean="0"/>
          </a:p>
          <a:p>
            <a:r>
              <a:rPr lang="en-US" altLang="zh-CN" dirty="0" smtClean="0"/>
              <a:t>Proposed:</a:t>
            </a:r>
            <a:r>
              <a:rPr lang="zh-CN" altLang="en-US" dirty="0" smtClean="0"/>
              <a:t>非均匀量化，红线</a:t>
            </a:r>
            <a:endParaRPr lang="en-US" altLang="zh-CN" dirty="0" smtClean="0"/>
          </a:p>
          <a:p>
            <a:r>
              <a:rPr lang="zh-CN" altLang="en-US" dirty="0" smtClean="0"/>
              <a:t>从前一页可以</a:t>
            </a:r>
            <a:r>
              <a:rPr lang="zh-CN" altLang="en-US" dirty="0"/>
              <a:t>看出，当区间数目较少时，采用基于</a:t>
            </a:r>
            <a:r>
              <a:rPr lang="en-US" altLang="zh-CN" dirty="0"/>
              <a:t>Lloyd-Max</a:t>
            </a:r>
            <a:r>
              <a:rPr lang="zh-CN" altLang="en-US" dirty="0"/>
              <a:t>思想而设计的非均匀量化器比均匀量化器的</a:t>
            </a:r>
            <a:r>
              <a:rPr lang="en-US" altLang="zh-CN" dirty="0"/>
              <a:t>PSNR</a:t>
            </a:r>
            <a:r>
              <a:rPr lang="zh-CN" altLang="en-US" dirty="0"/>
              <a:t>更大；当区间数目较多，</a:t>
            </a:r>
            <a:r>
              <a:rPr lang="en-US" altLang="zh-CN" dirty="0"/>
              <a:t>PSNR</a:t>
            </a:r>
            <a:r>
              <a:rPr lang="zh-CN" altLang="en-US" dirty="0"/>
              <a:t>比较接近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相对地，通过非均匀量化得到编码后的</a:t>
            </a:r>
            <a:r>
              <a:rPr lang="en-US" altLang="zh-CN" dirty="0"/>
              <a:t>bitrate</a:t>
            </a:r>
            <a:r>
              <a:rPr lang="zh-CN" altLang="en-US" dirty="0"/>
              <a:t>也更大了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综合地看，非均匀量化在性能提升方面作用较小。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比较三种量化器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7606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的情况下，用相同</a:t>
            </a:r>
            <a:r>
              <a:rPr lang="en-US" altLang="zh-CN" dirty="0" smtClean="0"/>
              <a:t>PSNR</a:t>
            </a:r>
            <a:r>
              <a:rPr lang="zh-CN" altLang="en-US" dirty="0"/>
              <a:t>所需要</a:t>
            </a:r>
            <a:r>
              <a:rPr lang="zh-CN" altLang="en-US" dirty="0" smtClean="0"/>
              <a:t>的平均比特数作为量化器性能比较的判据。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均匀量化器，对于任何图像通用。没有考虑每个像素值出现的概率，与其他两者相比，性能较差。</a:t>
            </a:r>
            <a:endParaRPr lang="en-US" altLang="zh-CN" dirty="0" smtClean="0"/>
          </a:p>
          <a:p>
            <a:r>
              <a:rPr lang="en-US" altLang="zh-CN" dirty="0" smtClean="0"/>
              <a:t>2.JPEG/H.261</a:t>
            </a:r>
            <a:r>
              <a:rPr lang="zh-CN" altLang="en-US" dirty="0" smtClean="0"/>
              <a:t>量化，对于任何图像通用。对图像进行了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变换，再对变换后的结果进行量化。从总效果上看，它比均匀量化器性能有很大的提升（与均匀量化器相比，由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 smtClean="0"/>
              <a:t>接近</a:t>
            </a:r>
            <a:r>
              <a:rPr lang="en-US" altLang="zh-CN" dirty="0" smtClean="0"/>
              <a:t>-25%</a:t>
            </a:r>
            <a:r>
              <a:rPr lang="zh-CN" altLang="en-US" dirty="0" smtClean="0"/>
              <a:t>）。在三种量化器中，它的性能是最佳的。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非均匀量化器，它在设计上是针对给定图像的，预先知道该图像每个像素值出现的频率，将其近似作为概率。在相同区间数目时，它量化后得到的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比均匀量化器的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更大，区间数目越少，提升越明显；但与之相对地是，它量化后的码率比特率也随之变大。从总效果上看，它比均匀量化器在性能的提升上不是特别明显（与均匀量化器相比，由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/>
              <a:t>为</a:t>
            </a:r>
            <a:r>
              <a:rPr lang="en-US" altLang="zh-CN" dirty="0" smtClean="0"/>
              <a:t>-2.4%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思想设计量化器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40398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除了以上三种量化器外，我们还考虑了一种基于</a:t>
                </a:r>
                <a:r>
                  <a:rPr lang="en-US" altLang="zh-CN" dirty="0" smtClean="0"/>
                  <a:t>k-means</a:t>
                </a:r>
                <a:r>
                  <a:rPr lang="zh-CN" altLang="en-US" dirty="0" smtClean="0"/>
                  <a:t>聚类算法的量化器。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给定区间数目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，然后通过算法得到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个中心，然后把每个像素值量化到与它最近的中心的像素值。算法如下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初始化集合</a:t>
                </a:r>
                <a:r>
                  <a:rPr lang="en-US" altLang="zh-CN" dirty="0" smtClean="0"/>
                  <a:t>C={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将所有像素点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中满足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zh-CN" altLang="en-US" dirty="0"/>
                  <a:t>归为第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类。然后以所有类的中心作为新的</a:t>
                </a:r>
                <a:r>
                  <a:rPr lang="en-US" altLang="zh-CN" dirty="0" smtClean="0"/>
                  <a:t>C’={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𝑅𝑖</m:t>
                            </m:r>
                          </m:e>
                        </m:d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𝑅𝑖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类的数目。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对新中心取整数。比较迭代前后集合是否有更新，若无更新，则说明收敛，结束迭代。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𝑃𝑆𝑁𝑅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=10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403984"/>
              </a:xfrm>
              <a:blipFill>
                <a:blip r:embed="rId2"/>
                <a:stretch>
                  <a:fillRect l="-142" t="-968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K-means</a:t>
            </a:r>
            <a:r>
              <a:rPr lang="zh-CN" altLang="en-US" dirty="0"/>
              <a:t>思想设计量化器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6278"/>
            <a:ext cx="8596668" cy="49563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L=32</a:t>
            </a:r>
            <a:r>
              <a:rPr lang="zh-CN" altLang="en-US" dirty="0" smtClean="0"/>
              <a:t>时，我们得到一个可能的集合</a:t>
            </a:r>
            <a:r>
              <a:rPr lang="en-US" altLang="zh-CN" dirty="0" smtClean="0"/>
              <a:t>:</a:t>
            </a:r>
            <a:r>
              <a:rPr lang="en-US" altLang="zh-CN" dirty="0"/>
              <a:t>0    84   138   164    99   208   189     0   145    91    39   153   198   107     0    63    47    71   114   132   121 216   127   224   159     0    54   174    77   170   181     0</a:t>
            </a:r>
          </a:p>
          <a:p>
            <a:r>
              <a:rPr lang="zh-CN" altLang="en-US" dirty="0" smtClean="0"/>
              <a:t>对应的</a:t>
            </a:r>
            <a:r>
              <a:rPr lang="en-US" altLang="zh-CN" dirty="0" smtClean="0"/>
              <a:t>PSNR=44.7596</a:t>
            </a:r>
            <a:r>
              <a:rPr lang="zh-CN" altLang="en-US" dirty="0" smtClean="0"/>
              <a:t>，编码后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</a:t>
            </a:r>
            <a:r>
              <a:rPr lang="en-US" altLang="zh-CN" dirty="0" smtClean="0"/>
              <a:t>75800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L=16</a:t>
            </a:r>
            <a:r>
              <a:rPr lang="zh-CN" altLang="en-US" dirty="0" smtClean="0"/>
              <a:t>时，我们得到一个可能的集合</a:t>
            </a:r>
            <a:r>
              <a:rPr lang="en-US" altLang="zh-CN" dirty="0" smtClean="0"/>
              <a:t>:</a:t>
            </a:r>
            <a:r>
              <a:rPr lang="en-US" altLang="zh-CN" dirty="0"/>
              <a:t>175   102   191   130    88   220   211   142   161   151    52    74   117    62   202    43</a:t>
            </a:r>
          </a:p>
          <a:p>
            <a:r>
              <a:rPr lang="zh-CN" altLang="en-US" dirty="0"/>
              <a:t>对应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PSNR=39.8321</a:t>
            </a:r>
            <a:r>
              <a:rPr lang="zh-CN" altLang="en-US" dirty="0" smtClean="0"/>
              <a:t>，编码后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</a:t>
            </a:r>
            <a:r>
              <a:rPr lang="en-US" altLang="zh-CN" dirty="0" smtClean="0"/>
              <a:t>63812</a:t>
            </a:r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/>
              <a:t>L=8</a:t>
            </a:r>
            <a:r>
              <a:rPr lang="zh-CN" altLang="en-US" dirty="0"/>
              <a:t>时，我们得到一个可能的集合</a:t>
            </a:r>
            <a:r>
              <a:rPr lang="en-US" altLang="zh-CN" dirty="0"/>
              <a:t>:101    76   180   206    49   140   123   157</a:t>
            </a:r>
          </a:p>
          <a:p>
            <a:r>
              <a:rPr lang="zh-CN" altLang="en-US" dirty="0"/>
              <a:t>对应的</a:t>
            </a:r>
            <a:r>
              <a:rPr lang="en-US" altLang="zh-CN" dirty="0"/>
              <a:t>PSNR=35.2610</a:t>
            </a:r>
            <a:r>
              <a:rPr lang="zh-CN" altLang="en-US" dirty="0"/>
              <a:t>，编码后</a:t>
            </a:r>
            <a:r>
              <a:rPr lang="en-US" altLang="zh-CN" dirty="0"/>
              <a:t>bit</a:t>
            </a:r>
            <a:r>
              <a:rPr lang="zh-CN" altLang="en-US" dirty="0"/>
              <a:t>数</a:t>
            </a:r>
            <a:r>
              <a:rPr lang="en-US" altLang="zh-CN" dirty="0"/>
              <a:t>50498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L=4</a:t>
            </a:r>
            <a:r>
              <a:rPr lang="zh-CN" altLang="en-US" dirty="0" smtClean="0"/>
              <a:t>时，我们得到一个可能的集合</a:t>
            </a:r>
            <a:r>
              <a:rPr lang="en-US" altLang="zh-CN" dirty="0"/>
              <a:t>:102   145   192    </a:t>
            </a:r>
            <a:r>
              <a:rPr lang="en-US" altLang="zh-CN" dirty="0" smtClean="0"/>
              <a:t>54</a:t>
            </a:r>
          </a:p>
          <a:p>
            <a:r>
              <a:rPr lang="zh-CN" altLang="en-US" dirty="0"/>
              <a:t>对应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PSNR=30.2561,</a:t>
            </a:r>
            <a:r>
              <a:rPr lang="zh-CN" altLang="en-US" dirty="0" smtClean="0"/>
              <a:t>编码后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</a:t>
            </a:r>
            <a:r>
              <a:rPr lang="en-US" altLang="zh-CN" dirty="0" smtClean="0"/>
              <a:t>35590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85047312"/>
              </p:ext>
            </p:extLst>
          </p:nvPr>
        </p:nvGraphicFramePr>
        <p:xfrm>
          <a:off x="1349248" y="936727"/>
          <a:ext cx="8233664" cy="485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57575" y="1829462"/>
            <a:ext cx="13917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录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Condensed" panose="020B0502040204020203" pitchFamily="34" charset="0"/>
              </a:rPr>
              <a:t>contents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K-means</a:t>
            </a:r>
            <a:r>
              <a:rPr lang="zh-CN" altLang="en-US" dirty="0"/>
              <a:t>思想设计量化器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5533" y="2160589"/>
            <a:ext cx="3128469" cy="3880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表中上方是均匀量化器与基于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思想设计的非均匀量化器的比较，下方是均匀量化器与基于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思想设计的非均匀量化器的比较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图中红线是基于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思想设计的非均匀量化器，黑线是均匀量化器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60874"/>
              </p:ext>
            </p:extLst>
          </p:nvPr>
        </p:nvGraphicFramePr>
        <p:xfrm>
          <a:off x="677334" y="1431722"/>
          <a:ext cx="5324933" cy="1802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915">
                  <a:extLst>
                    <a:ext uri="{9D8B030D-6E8A-4147-A177-3AD203B41FA5}">
                      <a16:colId xmlns:a16="http://schemas.microsoft.com/office/drawing/2014/main" val="2311970963"/>
                    </a:ext>
                  </a:extLst>
                </a:gridCol>
                <a:gridCol w="1005366">
                  <a:extLst>
                    <a:ext uri="{9D8B030D-6E8A-4147-A177-3AD203B41FA5}">
                      <a16:colId xmlns:a16="http://schemas.microsoft.com/office/drawing/2014/main" val="2117410393"/>
                    </a:ext>
                  </a:extLst>
                </a:gridCol>
                <a:gridCol w="1005366">
                  <a:extLst>
                    <a:ext uri="{9D8B030D-6E8A-4147-A177-3AD203B41FA5}">
                      <a16:colId xmlns:a16="http://schemas.microsoft.com/office/drawing/2014/main" val="3674951930"/>
                    </a:ext>
                  </a:extLst>
                </a:gridCol>
                <a:gridCol w="1078430">
                  <a:extLst>
                    <a:ext uri="{9D8B030D-6E8A-4147-A177-3AD203B41FA5}">
                      <a16:colId xmlns:a16="http://schemas.microsoft.com/office/drawing/2014/main" val="47625740"/>
                    </a:ext>
                  </a:extLst>
                </a:gridCol>
                <a:gridCol w="1288856">
                  <a:extLst>
                    <a:ext uri="{9D8B030D-6E8A-4147-A177-3AD203B41FA5}">
                      <a16:colId xmlns:a16="http://schemas.microsoft.com/office/drawing/2014/main" val="138887147"/>
                    </a:ext>
                  </a:extLst>
                </a:gridCol>
              </a:tblGrid>
              <a:tr h="16173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Anchor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Proposed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229667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Bitrate(kbps)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psnr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Bitrate(kbps)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psnr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BD-rate(%)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755229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73235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40.7585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78233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 dirty="0">
                          <a:effectLst/>
                        </a:rPr>
                        <a:t>41.0444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-2.4%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602053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57901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34.6671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63446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36.8405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500946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42585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28.8881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48343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31.7578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777123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30033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22.8477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32768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26.0822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6121758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73235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40.7585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75800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44.7596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>
                          <a:effectLst/>
                        </a:rPr>
                        <a:t>-15.2%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910280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57901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34.6671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63812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39.8321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1880977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42585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28.8881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50498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35.261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11699"/>
                  </a:ext>
                </a:extLst>
              </a:tr>
              <a:tr h="184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30033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22.8477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35590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900" u="none" strike="noStrike">
                          <a:effectLst/>
                        </a:rPr>
                        <a:t>30.2561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632370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6" y="3339930"/>
            <a:ext cx="5611467" cy="351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7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二</a:t>
            </a:r>
            <a:r>
              <a:rPr lang="zh-CN" altLang="en-US" sz="6600" dirty="0" smtClean="0"/>
              <a:t>、熵编码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测试平台提供的码表</a:t>
            </a:r>
            <a:endParaRPr lang="zh-CN" altLang="en-US" dirty="0"/>
          </a:p>
        </p:txBody>
      </p:sp>
      <p:pic>
        <p:nvPicPr>
          <p:cNvPr id="2" name="内容占位符 1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33811"/>
            <a:ext cx="791544" cy="2985923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91838" y="1270000"/>
            <a:ext cx="66864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平台提供的单符号码表是量化间隔为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的等长编码，因此我们在量化阶段选择步长为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的均匀量化进行实验，编码后的总长度为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65716 bits,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比理论值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4×128×128=65536 bits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略多的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原因是有条带起始码和码表也被记入。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平台提供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的双符号码表对上述量化图像进行编码，发现使用了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163963 bits,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这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是因为虽然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双符号码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表看上去是针对量化间隔为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的情况的，但码表不仅不完善，甚至其中进行编码的灰度值与输入量化图像的灰度值也无法对应。因此实际上所有的灰度值都以逃逸码的形式进行编码，平均编码长度为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8+8+4=20 bits, 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因此理论上使用的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bit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20×128×128=163840bit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而假如我们采用合理的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双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符号等长编码，则码长为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，总的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bit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数为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8×64×128=65536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。可见码表与实际量化情况不匹配虽然不会造成编解码错误，但会造成编码长度大幅增加。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19734"/>
            <a:ext cx="1418838" cy="23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霍夫曼编码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统计量化图片的各个灰度值的出现频次，算出其频率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根据其频率进行霍夫曼编码（将频率当作概率其实是有问题的）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逃逸码在正常情况下不会用到，因此看做出现频率为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0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，也加入霍夫曼树中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相比最优霍夫曼编码频率最低的灰度值编码长度长了一位，但几乎不影响平均编码长度。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两个连续两个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符号可以通过将第一个符号作为整数部分，第二个符号作为小数部分处理。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5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霍夫曼</a:t>
            </a:r>
            <a:r>
              <a:rPr lang="zh-CN" altLang="en-US" dirty="0" smtClean="0"/>
              <a:t>编码（单符号）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664" y="1930400"/>
            <a:ext cx="8596668" cy="3880773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间隔为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均匀量化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平均编码长度为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3.2172 bit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，信息熵为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3.1530 bit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，编码效率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98.00%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图像编码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总长度为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52710bit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，与平台自带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Huffman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一致。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与平台自带的定长编码（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65536 bit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）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相比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图像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编码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长度缩短了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很多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平台显示编码总长度为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52873bit, 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这等于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52710+24(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条带起始码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)+139(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码表长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17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霍夫曼编码（双符号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29966"/>
            <a:ext cx="8596668" cy="542803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同样选取间隔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为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均匀量化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平均编码长度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5.0587 bit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，信息熵为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5.0216 bit,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编码效率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99.27%</a:t>
            </a:r>
          </a:p>
          <a:p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图像编码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总长度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41442 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bit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相比单符号的霍夫曼编码（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52710 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bit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），编码总长度进一步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缩短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但是码表的长度有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1837 bit</a:t>
            </a: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原因：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两个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符号进行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联合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编码的情况下总信息熵降低了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    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两个符号联合编码扩展了信源。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       2.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编码效率也有小幅提高（次要）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0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单符号编码不理想的原因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785" y="1557474"/>
            <a:ext cx="8596668" cy="477523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问题在于我们将符号频率当作概率时默认符号间是独立的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事实上图像的两个相邻像素之间不是独立的，因此我们没有充分利用图像像素之间相关性的信息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两个相邻像素符号联合编码利用了一部分图像间的相关关系，因此所需的信息就相比单符号编码要少很多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同时单符号编码时信源符号的维数较小，编码效率不够高，两个相邻像素符号联合编码合并了信源符号，编码效率会有一定的提升。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但是信源扩展的阶次越高，系统的延时越长，存储量越大，码表也越长。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01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去除符号间相关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可以通过线性变换的方式去除符号之间的相关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09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霍夫曼</a:t>
            </a:r>
            <a:r>
              <a:rPr lang="zh-CN" altLang="en-US" dirty="0" smtClean="0"/>
              <a:t>编码的评价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熵编码，平均码长最短、最佳码。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异前缀码、即时码，方便解码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实现简单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容易扩展：逃逸码、多元霍夫曼编码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20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600" dirty="0"/>
              <a:t>三、信源和信道编码联合调试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一、量化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r>
              <a:rPr lang="zh-CN" altLang="en-US" dirty="0" smtClean="0"/>
              <a:t>量化主要包括了“均匀量化器”、“</a:t>
            </a:r>
            <a:r>
              <a:rPr lang="en-US" altLang="zh-CN" dirty="0" smtClean="0"/>
              <a:t>JPEG/H.261</a:t>
            </a:r>
            <a:r>
              <a:rPr lang="zh-CN" altLang="en-US" dirty="0" smtClean="0"/>
              <a:t>量化器”和“非均匀量化器”三个部分的练习。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四、选做题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679" y="2225379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感谢聆听，请批评指正！</a:t>
            </a:r>
            <a:endParaRPr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step=8,16,32,64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input image bit 131072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56" y="4423827"/>
            <a:ext cx="1873644" cy="1810674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4" y="1930400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069956" y="1934762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29574" y="4423827"/>
            <a:ext cx="1800000" cy="18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step=8,16,32,64</a:t>
            </a:r>
            <a:r>
              <a:rPr lang="zh-CN" altLang="en-US" dirty="0"/>
              <a:t>，</a:t>
            </a:r>
            <a:r>
              <a:rPr lang="en-US" altLang="zh-CN" dirty="0" smtClean="0"/>
              <a:t>input </a:t>
            </a:r>
            <a:r>
              <a:rPr lang="en-US" altLang="zh-CN" dirty="0"/>
              <a:t>image bit 131072</a:t>
            </a:r>
            <a:endParaRPr lang="zh-CN" altLang="en-US" dirty="0"/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5" y="1936645"/>
            <a:ext cx="1800000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38" y="1930400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75" y="4416192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39" y="4416191"/>
            <a:ext cx="1811215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step=8,16,32,64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91094"/>
              </p:ext>
            </p:extLst>
          </p:nvPr>
        </p:nvGraphicFramePr>
        <p:xfrm>
          <a:off x="1069848" y="3291838"/>
          <a:ext cx="5431536" cy="2404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106">
                  <a:extLst>
                    <a:ext uri="{9D8B030D-6E8A-4147-A177-3AD203B41FA5}">
                      <a16:colId xmlns:a16="http://schemas.microsoft.com/office/drawing/2014/main" val="1430585964"/>
                    </a:ext>
                  </a:extLst>
                </a:gridCol>
                <a:gridCol w="1736774">
                  <a:extLst>
                    <a:ext uri="{9D8B030D-6E8A-4147-A177-3AD203B41FA5}">
                      <a16:colId xmlns:a16="http://schemas.microsoft.com/office/drawing/2014/main" val="2575271452"/>
                    </a:ext>
                  </a:extLst>
                </a:gridCol>
                <a:gridCol w="2075656">
                  <a:extLst>
                    <a:ext uri="{9D8B030D-6E8A-4147-A177-3AD203B41FA5}">
                      <a16:colId xmlns:a16="http://schemas.microsoft.com/office/drawing/2014/main" val="2761989661"/>
                    </a:ext>
                  </a:extLst>
                </a:gridCol>
              </a:tblGrid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压缩比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262872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73235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1.78974534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980808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57901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2.263726015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156501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42585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3.077891276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57841"/>
                  </a:ext>
                </a:extLst>
              </a:tr>
              <a:tr h="4496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30033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4.364265974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735696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1708658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1750957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48" y="172114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1744048"/>
            <a:ext cx="1800000" cy="180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JPEG/H.261 </a:t>
            </a:r>
            <a:r>
              <a:rPr lang="zh-CN" altLang="en-US" dirty="0" smtClean="0"/>
              <a:t>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FACTOR=1,2,10,50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77143"/>
              </p:ext>
            </p:extLst>
          </p:nvPr>
        </p:nvGraphicFramePr>
        <p:xfrm>
          <a:off x="1060704" y="3436162"/>
          <a:ext cx="4937759" cy="2605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1461495"/>
                    </a:ext>
                  </a:extLst>
                </a:gridCol>
                <a:gridCol w="1540777">
                  <a:extLst>
                    <a:ext uri="{9D8B030D-6E8A-4147-A177-3AD203B41FA5}">
                      <a16:colId xmlns:a16="http://schemas.microsoft.com/office/drawing/2014/main" val="304133893"/>
                    </a:ext>
                  </a:extLst>
                </a:gridCol>
                <a:gridCol w="1872982">
                  <a:extLst>
                    <a:ext uri="{9D8B030D-6E8A-4147-A177-3AD203B41FA5}">
                      <a16:colId xmlns:a16="http://schemas.microsoft.com/office/drawing/2014/main" val="3511976202"/>
                    </a:ext>
                  </a:extLst>
                </a:gridCol>
              </a:tblGrid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压缩比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009465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65665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1.996070966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349089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48968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2.676686816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0119894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27124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4.832325616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297580"/>
                  </a:ext>
                </a:extLst>
              </a:tr>
              <a:tr h="4871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19289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6.795168231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691459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1795</Words>
  <Application>Microsoft Office PowerPoint</Application>
  <PresentationFormat>宽屏</PresentationFormat>
  <Paragraphs>342</Paragraphs>
  <Slides>33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Adobe 黑体 Std R</vt:lpstr>
      <vt:lpstr>等线</vt:lpstr>
      <vt:lpstr>方正姚体</vt:lpstr>
      <vt:lpstr>华文新魏</vt:lpstr>
      <vt:lpstr>华文中宋</vt:lpstr>
      <vt:lpstr>宋体</vt:lpstr>
      <vt:lpstr>Arial</vt:lpstr>
      <vt:lpstr>Bahnschrift SemiCondensed</vt:lpstr>
      <vt:lpstr>Cambria Math</vt:lpstr>
      <vt:lpstr>Trebuchet MS</vt:lpstr>
      <vt:lpstr>Wingdings 3</vt:lpstr>
      <vt:lpstr>平面</vt:lpstr>
      <vt:lpstr>第三次编程实验</vt:lpstr>
      <vt:lpstr>PowerPoint 演示文稿</vt:lpstr>
      <vt:lpstr>一、量化</vt:lpstr>
      <vt:lpstr>均匀量化器</vt:lpstr>
      <vt:lpstr>均匀量化器</vt:lpstr>
      <vt:lpstr>均匀量化器</vt:lpstr>
      <vt:lpstr>JPEG/H.261 量化器</vt:lpstr>
      <vt:lpstr>JPEG/H.261 量化器</vt:lpstr>
      <vt:lpstr>JPEG/H.261 量化器</vt:lpstr>
      <vt:lpstr>均匀量化器(Anchor),H.261(Proposed)</vt:lpstr>
      <vt:lpstr>非均匀量化器 基于Lloyd-Max思想量化器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比较三种量化器</vt:lpstr>
      <vt:lpstr>基于K-means思想设计量化器</vt:lpstr>
      <vt:lpstr>基于K-means思想设计量化器</vt:lpstr>
      <vt:lpstr>基于K-means思想设计量化器</vt:lpstr>
      <vt:lpstr>二、熵编码</vt:lpstr>
      <vt:lpstr>测试平台提供的码表</vt:lpstr>
      <vt:lpstr>霍夫曼编码</vt:lpstr>
      <vt:lpstr>霍夫曼编码（单符号）</vt:lpstr>
      <vt:lpstr>霍夫曼编码（双符号）</vt:lpstr>
      <vt:lpstr>单符号编码不理想的原因</vt:lpstr>
      <vt:lpstr>去除符号间相关</vt:lpstr>
      <vt:lpstr>霍夫曼编码的评价</vt:lpstr>
      <vt:lpstr>三、信源和信道编码联合调试</vt:lpstr>
      <vt:lpstr>PowerPoint 演示文稿</vt:lpstr>
      <vt:lpstr>四、选做题</vt:lpstr>
      <vt:lpstr>PowerPoint 演示文稿</vt:lpstr>
      <vt:lpstr>感谢聆听，请批评指正！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wangc</cp:lastModifiedBy>
  <cp:revision>197</cp:revision>
  <dcterms:created xsi:type="dcterms:W3CDTF">2019-12-10T05:30:28Z</dcterms:created>
  <dcterms:modified xsi:type="dcterms:W3CDTF">2019-12-15T11:19:47Z</dcterms:modified>
</cp:coreProperties>
</file>