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  <p:sldId id="262" r:id="rId11"/>
    <p:sldId id="273" r:id="rId12"/>
    <p:sldId id="27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 – INTRO TO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5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07325"/>
            <a:ext cx="9601200" cy="4821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we </a:t>
            </a:r>
            <a:r>
              <a:rPr lang="en-US" dirty="0"/>
              <a:t>have to </a:t>
            </a:r>
            <a:r>
              <a:rPr lang="en-US" dirty="0" smtClean="0"/>
              <a:t>ensure </a:t>
            </a:r>
            <a:r>
              <a:rPr lang="en-US" dirty="0"/>
              <a:t>that the posterior is a proper probability distribution.</a:t>
            </a:r>
          </a:p>
        </p:txBody>
      </p:sp>
      <p:pic>
        <p:nvPicPr>
          <p:cNvPr id="1026" name="Picture 2" descr="Sea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86" y="994064"/>
            <a:ext cx="4110107" cy="564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5287" y="587709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https://xkcd.com/1236/</a:t>
            </a:r>
          </a:p>
        </p:txBody>
      </p:sp>
    </p:spTree>
    <p:extLst>
      <p:ext uri="{BB962C8B-B14F-4D97-AF65-F5344CB8AC3E}">
        <p14:creationId xmlns:p14="http://schemas.microsoft.com/office/powerpoint/2010/main" val="28912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Mosasaur in Kansas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(example from Davis, 1986)</a:t>
            </a:r>
          </a:p>
          <a:p>
            <a:r>
              <a:rPr lang="en-US" dirty="0" smtClean="0"/>
              <a:t>Fragment of an unknown species of mosasaur has been found in western Kansas</a:t>
            </a:r>
          </a:p>
          <a:p>
            <a:r>
              <a:rPr lang="en-US" dirty="0" smtClean="0"/>
              <a:t>We want to send a student party to search for more remains</a:t>
            </a:r>
          </a:p>
          <a:p>
            <a:r>
              <a:rPr lang="en-US" dirty="0" smtClean="0"/>
              <a:t>Unfortunately, the source of the fragment cannot be identified precisely because it was found in a stream bed downstream of 2 tributaries</a:t>
            </a:r>
          </a:p>
          <a:p>
            <a:r>
              <a:rPr lang="en-US" dirty="0" smtClean="0"/>
              <a:t>The drainage area of the large stream (L) is 18 square miles, and the other (S) is 10 square miles</a:t>
            </a:r>
          </a:p>
          <a:p>
            <a:r>
              <a:rPr lang="en-US" dirty="0" smtClean="0"/>
              <a:t>P(L) = 18/28 = 0.64</a:t>
            </a:r>
          </a:p>
          <a:p>
            <a:r>
              <a:rPr lang="en-US" dirty="0" smtClean="0"/>
              <a:t>P(S) = 10/28 = 0.36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0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6538" y="673330"/>
                <a:ext cx="9601200" cy="5976851"/>
              </a:xfrm>
            </p:spPr>
            <p:txBody>
              <a:bodyPr/>
              <a:lstStyle/>
              <a:p>
                <a:r>
                  <a:rPr lang="en-US" dirty="0" smtClean="0"/>
                  <a:t>However, 35% of Cretaceous rocks in large basin are marine, and 80% of smaller basin are marine</a:t>
                </a:r>
              </a:p>
              <a:p>
                <a:r>
                  <a:rPr lang="en-US" dirty="0" smtClean="0"/>
                  <a:t>Conditional probability of a marine fossil given it is found in either basin</a:t>
                </a:r>
              </a:p>
              <a:p>
                <a:r>
                  <a:rPr lang="en-US" dirty="0" smtClean="0"/>
                  <a:t>P(marine |L) = 0.35</a:t>
                </a:r>
              </a:p>
              <a:p>
                <a:r>
                  <a:rPr lang="en-US" dirty="0" smtClean="0"/>
                  <a:t>P(marine |S) = 0.80</a:t>
                </a:r>
              </a:p>
              <a:p>
                <a:r>
                  <a:rPr lang="en-US" dirty="0" smtClean="0"/>
                  <a:t>Using Bayes’ theorem: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ask, “what is the probability that the fossil came from basin L, given that the fossil is marine?”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𝑚𝑎𝑟𝑖𝑛𝑒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𝑚𝑎𝑟𝑖𝑛𝑒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𝑚𝑎𝑟𝑖𝑛𝑒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𝑚𝑎𝑟𝑖𝑛𝑒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𝑚𝑎𝑟𝑖𝑛𝑒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(0.35)(0.64)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0.35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0.64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+(0.80)(0.36)</m:t>
                        </m:r>
                      </m:den>
                    </m:f>
                  </m:oMath>
                </a14:m>
                <a:r>
                  <a:rPr lang="en-US" dirty="0" smtClean="0"/>
                  <a:t> = 0.44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𝑚𝑎𝑟𝑖𝑛𝑒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0.35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0.64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+(0.80)(0.36)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0.56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538" y="673330"/>
                <a:ext cx="9601200" cy="5976851"/>
              </a:xfrm>
              <a:blipFill>
                <a:blip r:embed="rId2"/>
                <a:stretch>
                  <a:fillRect l="-571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75777" y="2582408"/>
                <a:ext cx="49430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77" y="2582408"/>
                <a:ext cx="4943084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982"/>
            <a:ext cx="9601200" cy="822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= some proposition about the world</a:t>
            </a:r>
          </a:p>
          <a:p>
            <a:r>
              <a:rPr lang="en-US" dirty="0" smtClean="0"/>
              <a:t>B = some evidence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08285" y="570222"/>
                <a:ext cx="294119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85" y="570222"/>
                <a:ext cx="2941190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33223" y="2582403"/>
                <a:ext cx="285719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23" y="2582403"/>
                <a:ext cx="2857192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374366" y="3593868"/>
            <a:ext cx="9601200" cy="822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θ</a:t>
            </a:r>
            <a:r>
              <a:rPr lang="en-US" dirty="0" smtClean="0"/>
              <a:t> = some parameters of a statistical model</a:t>
            </a:r>
          </a:p>
          <a:p>
            <a:r>
              <a:rPr lang="en-US" dirty="0"/>
              <a:t>y</a:t>
            </a:r>
            <a:r>
              <a:rPr lang="en-US" dirty="0" smtClean="0"/>
              <a:t> = some data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208167" y="4418050"/>
                <a:ext cx="239418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likelihood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67" y="4418050"/>
                <a:ext cx="2394182" cy="923330"/>
              </a:xfrm>
              <a:prstGeom prst="rect">
                <a:avLst/>
              </a:prstGeom>
              <a:blipFill>
                <a:blip r:embed="rId4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120341" y="5925524"/>
                <a:ext cx="4948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Likelihood x Prior</a:t>
                </a:r>
              </a:p>
              <a:p>
                <a:pPr algn="ctr"/>
                <a:r>
                  <a:rPr lang="en-US" dirty="0"/>
                  <a:t>Posterior = Prior x Evidence / constant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41" y="5925524"/>
                <a:ext cx="4948844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9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getting enough sleep?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8757"/>
            <a:ext cx="9601200" cy="3581400"/>
          </a:xfrm>
        </p:spPr>
        <p:txBody>
          <a:bodyPr/>
          <a:lstStyle/>
          <a:p>
            <a:r>
              <a:rPr lang="en-US" dirty="0"/>
              <a:t>What proportion of American college students get at least </a:t>
            </a:r>
            <a:r>
              <a:rPr lang="en-US" dirty="0" smtClean="0"/>
              <a:t>eight hours </a:t>
            </a:r>
            <a:r>
              <a:rPr lang="en-US" dirty="0"/>
              <a:t>of sleep</a:t>
            </a:r>
            <a:r>
              <a:rPr lang="en-US" dirty="0" smtClean="0"/>
              <a:t>?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dirty="0"/>
              <a:t>the (unknown) proportion of students who sleep at least 8 hours.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Bayesian viewpoint, your beliefs about the uncertainty in this proportion are represented by a </a:t>
            </a:r>
            <a:r>
              <a:rPr lang="en-US" b="1" u="sng" dirty="0" smtClean="0"/>
              <a:t>prior </a:t>
            </a:r>
            <a:r>
              <a:rPr lang="en-US" b="1" u="sng" dirty="0"/>
              <a:t>probability </a:t>
            </a:r>
            <a:r>
              <a:rPr lang="en-US" b="1" u="sng" dirty="0" smtClean="0"/>
              <a:t>distribution </a:t>
            </a:r>
            <a:r>
              <a:rPr lang="en-US" dirty="0"/>
              <a:t>placed on this parameter. This distribution reflects your subjective prior opinion about plausible values of </a:t>
            </a:r>
            <a:r>
              <a:rPr lang="en-US" dirty="0" smtClean="0"/>
              <a:t>p.</a:t>
            </a:r>
          </a:p>
          <a:p>
            <a:pPr marL="0" indent="0">
              <a:buNone/>
            </a:pPr>
            <a:r>
              <a:rPr lang="en-US" u="sng" dirty="0" smtClean="0"/>
              <a:t>Defining our prior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b="1" dirty="0" smtClean="0"/>
              <a:t>believe</a:t>
            </a:r>
            <a:r>
              <a:rPr lang="en-US" dirty="0" smtClean="0"/>
              <a:t> </a:t>
            </a:r>
            <a:r>
              <a:rPr lang="en-US" dirty="0"/>
              <a:t>that college students generally get less than eight hours of sleep and so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likely smaller than 0.5. Our best guess at the value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0.3, but we think it is plausible that this </a:t>
            </a:r>
            <a:r>
              <a:rPr lang="en-US" dirty="0" smtClean="0"/>
              <a:t>proportion could </a:t>
            </a:r>
            <a:r>
              <a:rPr lang="en-US" dirty="0"/>
              <a:t>be any value in the interval from 0 to 0.5</a:t>
            </a:r>
          </a:p>
        </p:txBody>
      </p:sp>
      <p:pic>
        <p:nvPicPr>
          <p:cNvPr id="4098" name="Picture 2" descr="Image result for 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89" y="98714"/>
            <a:ext cx="3429568" cy="228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6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610200"/>
                <a:ext cx="9601200" cy="42477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Our </a:t>
                </a:r>
                <a:r>
                  <a:rPr lang="en-US" u="sng" dirty="0" smtClean="0"/>
                  <a:t>prior</a:t>
                </a:r>
                <a:r>
                  <a:rPr lang="en-US" dirty="0" smtClean="0"/>
                  <a:t> density for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g(p)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/>
                  <a:t>success</a:t>
                </a:r>
                <a:r>
                  <a:rPr lang="en-US" dirty="0"/>
                  <a:t> is sleeping 8 hours or more. A random sample of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successes and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failures </a:t>
                </a:r>
                <a:r>
                  <a:rPr lang="en-US" dirty="0"/>
                  <a:t>has a likelihood </a:t>
                </a:r>
                <a:r>
                  <a:rPr lang="en-US" dirty="0" smtClean="0"/>
                  <a:t>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aseline="30000" dirty="0" smtClean="0"/>
              </a:p>
              <a:p>
                <a:pPr marL="0" indent="0">
                  <a:buNone/>
                </a:pPr>
                <a:r>
                  <a:rPr lang="en-US" dirty="0" smtClean="0"/>
                  <a:t>Our </a:t>
                </a:r>
                <a:r>
                  <a:rPr lang="en-US" u="sng" dirty="0" smtClean="0"/>
                  <a:t>posterior</a:t>
                </a:r>
                <a:r>
                  <a:rPr lang="en-US" dirty="0" smtClean="0"/>
                  <a:t> density for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given some data: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 smtClean="0"/>
              </a:p>
              <a:p>
                <a:pPr marL="0" indent="0">
                  <a:buNone/>
                </a:pPr>
                <a:endParaRPr lang="en-US" baseline="3000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 Likelihood x Prior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Posterior = Prior x Evidence / constant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610200"/>
                <a:ext cx="9601200" cy="4247799"/>
              </a:xfrm>
              <a:blipFill>
                <a:blip r:embed="rId2"/>
                <a:stretch>
                  <a:fillRect l="-635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sle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22" y="105229"/>
            <a:ext cx="3759800" cy="25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52" y="5235576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5641953"/>
            <a:ext cx="1743307" cy="1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1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97680"/>
              </a:xfrm>
            </p:spPr>
            <p:txBody>
              <a:bodyPr/>
              <a:lstStyle/>
              <a:p>
                <a:r>
                  <a:rPr lang="en-US" dirty="0" smtClean="0"/>
                  <a:t>Since </a:t>
                </a:r>
                <a:r>
                  <a:rPr lang="en-US" i="1" dirty="0" smtClean="0"/>
                  <a:t>p </a:t>
                </a:r>
                <a:r>
                  <a:rPr lang="en-US" dirty="0"/>
                  <a:t>is a continuous parameter, we can construct density </a:t>
                </a:r>
                <a:r>
                  <a:rPr lang="en-US" i="1" dirty="0" smtClean="0"/>
                  <a:t>g(p)</a:t>
                </a:r>
              </a:p>
              <a:p>
                <a:r>
                  <a:rPr lang="en-US" dirty="0"/>
                  <a:t>we think that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is equally likely to be more than or less than 0.3, but we're 90% confident that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&lt; .</a:t>
                </a:r>
                <a:r>
                  <a:rPr lang="en-US" dirty="0" smtClean="0"/>
                  <a:t>9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use the beta </a:t>
                </a:r>
                <a:r>
                  <a:rPr lang="en-US" dirty="0" smtClean="0"/>
                  <a:t>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we obtain </a:t>
                </a:r>
                <a:r>
                  <a:rPr lang="en-US" u="sng" dirty="0" err="1"/>
                  <a:t>hyperparameters</a:t>
                </a:r>
                <a:r>
                  <a:rPr lang="en-US" dirty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indirectly through statements about the percentiles of the </a:t>
                </a:r>
                <a:r>
                  <a:rPr lang="en-US" dirty="0" smtClean="0"/>
                  <a:t>distribution. We </a:t>
                </a:r>
                <a:r>
                  <a:rPr lang="en-US" dirty="0"/>
                  <a:t>need to solve the following equations: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97680"/>
              </a:xfrm>
              <a:blipFill>
                <a:blip r:embed="rId2"/>
                <a:stretch>
                  <a:fillRect l="-635" t="-1135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Image result for B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0" y="296227"/>
            <a:ext cx="1989773" cy="198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38549" y="4966854"/>
                <a:ext cx="3702937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49" y="4966854"/>
                <a:ext cx="3702937" cy="834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55223" y="5850774"/>
                <a:ext cx="3702937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23" y="5850774"/>
                <a:ext cx="3702937" cy="834780"/>
              </a:xfrm>
              <a:prstGeom prst="rect">
                <a:avLst/>
              </a:prstGeom>
              <a:blipFill>
                <a:blip r:embed="rId5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Image result for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52" y="5235576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5641953"/>
            <a:ext cx="1743307" cy="1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5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We’ve learnt about our proportion of heavy sleepers,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but now we want to predict the number of sleepers,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, in our next sample</a:t>
                </a:r>
              </a:p>
              <a:p>
                <a:r>
                  <a:rPr lang="en-US" dirty="0" smtClean="0"/>
                  <a:t>Sample size of </a:t>
                </a:r>
                <a:r>
                  <a:rPr lang="en-US" i="1" dirty="0" smtClean="0"/>
                  <a:t>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i="1" dirty="0"/>
                  <a:t>g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are prior and posterior predictive densities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Image result for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52" y="5235576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5641953"/>
            <a:ext cx="1743307" cy="1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4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79"/>
            <a:ext cx="9601200" cy="414805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MCMC is simply an algorithm for sampling from a distribution.</a:t>
            </a:r>
          </a:p>
          <a:p>
            <a:pPr fontAlgn="base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type of “Monte Carlo” (i.e., a random) method that uses “Markov chains”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is to draw samples from the </a:t>
            </a:r>
            <a:r>
              <a:rPr lang="en-US" b="1" u="sng" dirty="0"/>
              <a:t>posterior probability distribution</a:t>
            </a:r>
            <a:r>
              <a:rPr lang="en-US" dirty="0"/>
              <a:t> of some model in Bayesian inference. With these samples, you can then ask things like “what is the mean and </a:t>
            </a:r>
            <a:r>
              <a:rPr lang="en-US" dirty="0" smtClean="0"/>
              <a:t>range for </a:t>
            </a:r>
            <a:r>
              <a:rPr lang="en-US" dirty="0"/>
              <a:t>a parameter</a:t>
            </a:r>
            <a:r>
              <a:rPr lang="en-US" dirty="0" smtClean="0"/>
              <a:t>?”</a:t>
            </a:r>
          </a:p>
          <a:p>
            <a:endParaRPr lang="en-US" dirty="0" smtClean="0"/>
          </a:p>
          <a:p>
            <a:r>
              <a:rPr lang="en-US" dirty="0"/>
              <a:t>The MCMC sampling strategy sets up an </a:t>
            </a:r>
            <a:r>
              <a:rPr lang="en-US" dirty="0" smtClean="0"/>
              <a:t>Markov </a:t>
            </a:r>
            <a:r>
              <a:rPr lang="en-US" dirty="0"/>
              <a:t>chain for which </a:t>
            </a:r>
            <a:r>
              <a:rPr lang="en-US" u="sng" dirty="0"/>
              <a:t>the stationary distribution equals the posterior distribution</a:t>
            </a:r>
            <a:r>
              <a:rPr lang="en-US" dirty="0"/>
              <a:t> of interest. </a:t>
            </a:r>
          </a:p>
          <a:p>
            <a:r>
              <a:rPr lang="en-US" dirty="0"/>
              <a:t>A general way of constructing a Markov chain is by using a </a:t>
            </a:r>
            <a:r>
              <a:rPr lang="en-US" u="sng" dirty="0"/>
              <a:t>Metropolis-Hastings algorithm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4" descr="Image result for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52" y="5235576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5641953"/>
            <a:ext cx="1743307" cy="1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70269" y="614511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Markov Chain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700"/>
                <a:ext cx="9601200" cy="447848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have some </a:t>
                </a:r>
                <a:r>
                  <a:rPr lang="en-US" b="1" u="sng" dirty="0" smtClean="0"/>
                  <a:t>posterior distribution </a:t>
                </a:r>
                <a:r>
                  <a:rPr lang="en-US" dirty="0"/>
                  <a:t>that we want to sample from, and we’re going to evaluate some function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also need a probability density </a:t>
                </a:r>
                <a:r>
                  <a:rPr lang="en-US" dirty="0" smtClean="0"/>
                  <a:t>function, P, </a:t>
                </a:r>
                <a:r>
                  <a:rPr lang="en-US" dirty="0"/>
                  <a:t>that we can draw samples from.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Start in some state </a:t>
                </a:r>
                <a:r>
                  <a:rPr lang="en-US" i="1" dirty="0" smtClean="0"/>
                  <a:t>x(t)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2. Propose a new state </a:t>
                </a:r>
                <a:r>
                  <a:rPr lang="en-US" i="1" dirty="0" smtClean="0"/>
                  <a:t>x’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3. Compute the “acceptance probability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Draw some uniformly distributed random number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from </a:t>
                </a:r>
                <a:r>
                  <a:rPr lang="en-US" dirty="0" smtClean="0"/>
                  <a:t>[</a:t>
                </a:r>
                <a:r>
                  <a:rPr lang="en-US" dirty="0"/>
                  <a:t>0,1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if </a:t>
                </a:r>
                <a:r>
                  <a:rPr lang="en-US" i="1" dirty="0" smtClean="0"/>
                  <a:t>u </a:t>
                </a:r>
                <a:r>
                  <a:rPr lang="en-US" i="1" dirty="0"/>
                  <a:t>&lt; </a:t>
                </a:r>
                <a:r>
                  <a:rPr lang="en-US" i="1" dirty="0" smtClean="0"/>
                  <a:t>α</a:t>
                </a:r>
                <a:r>
                  <a:rPr lang="en-US" i="1" dirty="0"/>
                  <a:t> </a:t>
                </a:r>
                <a:r>
                  <a:rPr lang="en-US" dirty="0" smtClean="0"/>
                  <a:t>accept </a:t>
                </a:r>
                <a:r>
                  <a:rPr lang="en-US" dirty="0"/>
                  <a:t>the point, setting </a:t>
                </a:r>
                <a:r>
                  <a:rPr lang="en-US" i="1" dirty="0" smtClean="0"/>
                  <a:t>x(t+1) </a:t>
                </a:r>
                <a:r>
                  <a:rPr lang="en-US" i="1" dirty="0"/>
                  <a:t>= </a:t>
                </a:r>
                <a:r>
                  <a:rPr lang="en-US" i="1" dirty="0" smtClean="0"/>
                  <a:t>x’. </a:t>
                </a:r>
                <a:r>
                  <a:rPr lang="en-US" dirty="0"/>
                  <a:t>Otherwise reject it and set </a:t>
                </a:r>
                <a:r>
                  <a:rPr lang="en-US" i="1" dirty="0" smtClean="0"/>
                  <a:t>x(t+1) </a:t>
                </a:r>
                <a:r>
                  <a:rPr lang="en-US" i="1" dirty="0"/>
                  <a:t>= </a:t>
                </a:r>
                <a:r>
                  <a:rPr lang="en-US" i="1" dirty="0" smtClean="0"/>
                  <a:t>x(t)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700"/>
                <a:ext cx="9601200" cy="4478482"/>
              </a:xfrm>
              <a:blipFill>
                <a:blip r:embed="rId2"/>
                <a:stretch>
                  <a:fillRect l="-635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9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61305"/>
                <a:ext cx="9601200" cy="4339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two events A </a:t>
                </a:r>
                <a:r>
                  <a:rPr lang="en-US" dirty="0"/>
                  <a:t>and </a:t>
                </a:r>
                <a:r>
                  <a:rPr lang="en-US" dirty="0" smtClean="0"/>
                  <a:t>B, </a:t>
                </a:r>
                <a:r>
                  <a:rPr lang="en-US" dirty="0"/>
                  <a:t>the conditional probability of </a:t>
                </a:r>
                <a:r>
                  <a:rPr lang="en-US" dirty="0" smtClean="0"/>
                  <a:t>A </a:t>
                </a:r>
                <a:r>
                  <a:rPr lang="en-US" dirty="0"/>
                  <a:t>given </a:t>
                </a:r>
                <a:r>
                  <a:rPr lang="en-US" dirty="0" smtClean="0"/>
                  <a:t>B 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means“the intersection of” (both A and B occur)</a:t>
                </a:r>
                <a:endParaRPr lang="en-US" dirty="0"/>
              </a:p>
              <a:p>
                <a:r>
                  <a:rPr lang="en-US" dirty="0"/>
                  <a:t> Let </a:t>
                </a:r>
                <a:r>
                  <a:rPr lang="en-US" dirty="0" smtClean="0"/>
                  <a:t>A</a:t>
                </a:r>
                <a:r>
                  <a:rPr lang="en-US" baseline="30000" dirty="0"/>
                  <a:t>c</a:t>
                </a:r>
                <a:r>
                  <a:rPr lang="en-US" baseline="30000" dirty="0" smtClean="0"/>
                  <a:t> </a:t>
                </a:r>
                <a:r>
                  <a:rPr lang="en-US" dirty="0"/>
                  <a:t>be the complement of </a:t>
                </a:r>
                <a:r>
                  <a:rPr lang="en-US" dirty="0" smtClean="0"/>
                  <a:t>A. Bayes’ theorem allows us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via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Which simplifies to,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61305"/>
                <a:ext cx="9601200" cy="4339244"/>
              </a:xfrm>
              <a:blipFill>
                <a:blip r:embed="rId2"/>
                <a:stretch>
                  <a:fillRect l="-571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generate a series of samples [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…]</a:t>
            </a:r>
          </a:p>
          <a:p>
            <a:r>
              <a:rPr lang="en-US" dirty="0" smtClean="0"/>
              <a:t>Note </a:t>
            </a:r>
            <a:r>
              <a:rPr lang="en-US" dirty="0"/>
              <a:t>that where the proposed sample is rejected, the same value will be present in consecutive samples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Also note that these </a:t>
            </a:r>
            <a:r>
              <a:rPr lang="en-US" dirty="0"/>
              <a:t>are not independent samples from the target distribution; they are dependent samples; that is, sample </a:t>
            </a:r>
            <a:r>
              <a:rPr lang="en-US" i="1" dirty="0" smtClean="0"/>
              <a:t>x(t)</a:t>
            </a:r>
            <a:r>
              <a:rPr lang="en-US" dirty="0" smtClean="0"/>
              <a:t> </a:t>
            </a:r>
            <a:r>
              <a:rPr lang="en-US" dirty="0"/>
              <a:t>depends on </a:t>
            </a:r>
            <a:r>
              <a:rPr lang="en-US" i="1" dirty="0" smtClean="0"/>
              <a:t>x(t-1)</a:t>
            </a:r>
            <a:r>
              <a:rPr lang="en-US" dirty="0" smtClean="0"/>
              <a:t> </a:t>
            </a:r>
            <a:r>
              <a:rPr lang="en-US" dirty="0"/>
              <a:t>and so on.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because the chain approaches a stationary distribution, this dependence will not matter so long as we sample enough points.</a:t>
            </a:r>
          </a:p>
        </p:txBody>
      </p:sp>
      <p:pic>
        <p:nvPicPr>
          <p:cNvPr id="4" name="Picture 4" descr="Image result for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52" y="5235576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5641953"/>
            <a:ext cx="1743307" cy="100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 is some proposition about the world</a:t>
            </a:r>
            <a:br>
              <a:rPr lang="en-US" dirty="0" smtClean="0"/>
            </a:br>
            <a:r>
              <a:rPr lang="en-US" i="1" dirty="0" smtClean="0"/>
              <a:t>B</a:t>
            </a:r>
            <a:r>
              <a:rPr lang="en-US" dirty="0" smtClean="0"/>
              <a:t> is some data/evidence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9789" y="2676698"/>
                <a:ext cx="9601200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represents the proposition that it rained today,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represents the evidence that the grass outside is </a:t>
                </a:r>
                <a:r>
                  <a:rPr lang="en-US" dirty="0" smtClean="0"/>
                  <a:t>wet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Pr</a:t>
                </a:r>
                <a:r>
                  <a:rPr lang="en-US" dirty="0" smtClean="0"/>
                  <a:t>(rain | wet grass) = “What is the probability that it rained today given that the grass 				outside is wet”</a:t>
                </a:r>
              </a:p>
              <a:p>
                <a:pPr marL="0" indent="0">
                  <a:buNone/>
                </a:pPr>
                <a:r>
                  <a:rPr lang="en-US" dirty="0"/>
                  <a:t>Before looking at the ground, what is the probability that it rained,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(rain)?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Think </a:t>
                </a:r>
                <a:r>
                  <a:rPr lang="en-US" dirty="0"/>
                  <a:t>of this as the plausibility of an assumption about the world.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789" y="2676698"/>
                <a:ext cx="9601200" cy="3581400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73279"/>
            <a:ext cx="9601200" cy="968437"/>
          </a:xfrm>
        </p:spPr>
        <p:txBody>
          <a:bodyPr/>
          <a:lstStyle/>
          <a:p>
            <a:r>
              <a:rPr lang="en-US" dirty="0" smtClean="0"/>
              <a:t>This is called Bayesian </a:t>
            </a:r>
            <a:r>
              <a:rPr lang="en-US" i="1" dirty="0" smtClean="0"/>
              <a:t>Inference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06581"/>
            <a:ext cx="9601200" cy="1571106"/>
          </a:xfrm>
        </p:spPr>
        <p:txBody>
          <a:bodyPr/>
          <a:lstStyle/>
          <a:p>
            <a:r>
              <a:rPr lang="en-US" dirty="0"/>
              <a:t>We then ask </a:t>
            </a:r>
            <a:r>
              <a:rPr lang="en-US" dirty="0" smtClean="0"/>
              <a:t>“how </a:t>
            </a:r>
            <a:r>
              <a:rPr lang="en-US" dirty="0"/>
              <a:t>likely the observation that the grass is wet outside is under that </a:t>
            </a:r>
            <a:r>
              <a:rPr lang="en-US" dirty="0" smtClean="0"/>
              <a:t>assumption?” </a:t>
            </a:r>
            <a:r>
              <a:rPr lang="en-US" dirty="0" err="1" smtClean="0"/>
              <a:t>Pr</a:t>
            </a:r>
            <a:r>
              <a:rPr lang="en-US" dirty="0" smtClean="0"/>
              <a:t>(wet </a:t>
            </a:r>
            <a:r>
              <a:rPr lang="en-US" dirty="0"/>
              <a:t>grass |</a:t>
            </a:r>
            <a:r>
              <a:rPr lang="en-US" dirty="0" smtClean="0"/>
              <a:t> </a:t>
            </a:r>
            <a:r>
              <a:rPr lang="en-US" dirty="0"/>
              <a:t>rain</a:t>
            </a:r>
            <a:r>
              <a:rPr lang="en-US" dirty="0" smtClean="0"/>
              <a:t>)</a:t>
            </a:r>
          </a:p>
          <a:p>
            <a:r>
              <a:rPr lang="en-US" dirty="0"/>
              <a:t>This updates our initial beliefs about the proposition (that it rained today) with some observation (that the grass is wet).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3668675"/>
            <a:ext cx="9601200" cy="303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</a:t>
            </a:r>
            <a:r>
              <a:rPr lang="en-US" i="1" dirty="0"/>
              <a:t>initial</a:t>
            </a:r>
            <a:r>
              <a:rPr lang="en-US" dirty="0"/>
              <a:t> beliefs are represented by the </a:t>
            </a:r>
            <a:r>
              <a:rPr lang="en-US" b="1" u="sng" dirty="0" smtClean="0"/>
              <a:t>prior distribution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err="1" smtClean="0"/>
              <a:t>Pr</a:t>
            </a:r>
            <a:r>
              <a:rPr lang="en-US" dirty="0" smtClean="0"/>
              <a:t>(rain)</a:t>
            </a:r>
          </a:p>
          <a:p>
            <a:r>
              <a:rPr lang="en-US" dirty="0" smtClean="0"/>
              <a:t>and </a:t>
            </a:r>
            <a:r>
              <a:rPr lang="en-US" dirty="0"/>
              <a:t>our </a:t>
            </a:r>
            <a:r>
              <a:rPr lang="en-US" i="1" dirty="0"/>
              <a:t>final</a:t>
            </a:r>
            <a:r>
              <a:rPr lang="en-US" dirty="0"/>
              <a:t> beliefs are represented by the </a:t>
            </a:r>
            <a:r>
              <a:rPr lang="en-US" b="1" u="sng" dirty="0" smtClean="0"/>
              <a:t>posterior distribution</a:t>
            </a:r>
          </a:p>
          <a:p>
            <a:pPr marL="0" indent="0" algn="ctr">
              <a:buNone/>
            </a:pPr>
            <a:r>
              <a:rPr lang="en-US" dirty="0" err="1" smtClean="0"/>
              <a:t>Pr</a:t>
            </a:r>
            <a:r>
              <a:rPr lang="en-US" dirty="0" smtClean="0"/>
              <a:t>(rain |wet grass) </a:t>
            </a:r>
          </a:p>
          <a:p>
            <a:r>
              <a:rPr lang="en-US" dirty="0"/>
              <a:t>The denominator simply asks,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What is the total plausibility of the evidence</a:t>
            </a:r>
            <a:r>
              <a:rPr lang="en-US" dirty="0" smtClean="0"/>
              <a:t>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5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our understanding of a problem and some data, and in return get a quantitative measure of how certain we are of a particular fact.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approach to modeling uncertainty is particularly useful when</a:t>
            </a:r>
            <a:r>
              <a:rPr lang="en-US" dirty="0" smtClean="0"/>
              <a:t>:</a:t>
            </a:r>
          </a:p>
          <a:p>
            <a:r>
              <a:rPr lang="en-US" dirty="0"/>
              <a:t>Data is </a:t>
            </a:r>
            <a:r>
              <a:rPr lang="en-US" dirty="0" smtClean="0"/>
              <a:t>limited</a:t>
            </a:r>
          </a:p>
          <a:p>
            <a:r>
              <a:rPr lang="en-US" dirty="0" smtClean="0"/>
              <a:t>We </a:t>
            </a:r>
            <a:r>
              <a:rPr lang="en-US" dirty="0"/>
              <a:t>have reason to believe that some facts are more likely than others, but that information is not contained in the data we model </a:t>
            </a:r>
            <a:r>
              <a:rPr lang="en-US" dirty="0" smtClean="0"/>
              <a:t>on</a:t>
            </a:r>
          </a:p>
          <a:p>
            <a:r>
              <a:rPr lang="en-US" dirty="0"/>
              <a:t>We're interested in precisely knowing how likely certain facts are, as opposed to just picking the most likely fact</a:t>
            </a:r>
          </a:p>
        </p:txBody>
      </p:sp>
    </p:spTree>
    <p:extLst>
      <p:ext uri="{BB962C8B-B14F-4D97-AF65-F5344CB8AC3E}">
        <p14:creationId xmlns:p14="http://schemas.microsoft.com/office/powerpoint/2010/main" val="208194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FREQUENTISTS VERSUS BAYESIANS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6641869" cy="3873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FREQUENTIST</a:t>
            </a:r>
          </a:p>
          <a:p>
            <a:r>
              <a:rPr lang="en-US" sz="2200" dirty="0"/>
              <a:t>For frequentists, probabilities are fundamentally related to frequencies of </a:t>
            </a:r>
            <a:r>
              <a:rPr lang="en-US" sz="2200" dirty="0" smtClean="0"/>
              <a:t>events. Probability </a:t>
            </a:r>
            <a:r>
              <a:rPr lang="en-US" sz="2200" dirty="0"/>
              <a:t>only has meaning in terms of a limiting case of repeated measurements. </a:t>
            </a:r>
          </a:p>
          <a:p>
            <a:r>
              <a:rPr lang="en-US" sz="2200" dirty="0" smtClean="0"/>
              <a:t>Example: you </a:t>
            </a:r>
            <a:r>
              <a:rPr lang="en-US" sz="2200" dirty="0"/>
              <a:t>are standing in a wind tunnel and you measure wind </a:t>
            </a:r>
            <a:r>
              <a:rPr lang="en-US" sz="2200" dirty="0" smtClean="0"/>
              <a:t>speed repeatedly</a:t>
            </a:r>
          </a:p>
          <a:p>
            <a:r>
              <a:rPr lang="en-US" sz="2200" dirty="0"/>
              <a:t>E</a:t>
            </a:r>
            <a:r>
              <a:rPr lang="en-US" sz="2200" dirty="0" smtClean="0"/>
              <a:t>ach </a:t>
            </a:r>
            <a:r>
              <a:rPr lang="en-US" sz="2200" dirty="0"/>
              <a:t>time the result will be slightly different due to the statistical error of the measuring device.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the limit of many measurements, the frequency of any given value indicates the probability of measuring that value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true wind speed is, by definition, a single fixed </a:t>
            </a:r>
            <a:r>
              <a:rPr lang="en-US" sz="2200" dirty="0" smtClean="0"/>
              <a:t>value, not a distribution</a:t>
            </a:r>
            <a:endParaRPr lang="en-US" sz="2200" dirty="0"/>
          </a:p>
        </p:txBody>
      </p:sp>
      <p:pic>
        <p:nvPicPr>
          <p:cNvPr id="2050" name="Picture 2" descr="Image result for person in wind tu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14" y="2568419"/>
            <a:ext cx="3830848" cy="239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9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FREQUENTISTS VERSUS 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805651" cy="40649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BAYESIAN</a:t>
            </a:r>
          </a:p>
          <a:p>
            <a:r>
              <a:rPr lang="en-US" dirty="0" smtClean="0"/>
              <a:t>It's </a:t>
            </a:r>
            <a:r>
              <a:rPr lang="en-US" dirty="0"/>
              <a:t>ok to be uncertain about what is true </a:t>
            </a:r>
            <a:r>
              <a:rPr lang="en-US" dirty="0" smtClean="0"/>
              <a:t>because </a:t>
            </a:r>
            <a:r>
              <a:rPr lang="en-US" dirty="0"/>
              <a:t>we can use data as evidence that certain facts are more likely than </a:t>
            </a:r>
            <a:r>
              <a:rPr lang="en-US" dirty="0" smtClean="0"/>
              <a:t>others</a:t>
            </a:r>
          </a:p>
          <a:p>
            <a:r>
              <a:rPr lang="en-US" dirty="0"/>
              <a:t>A Bayesian might claim to know the wind speed, </a:t>
            </a:r>
            <a:r>
              <a:rPr lang="en-US" dirty="0" smtClean="0"/>
              <a:t>U </a:t>
            </a:r>
            <a:r>
              <a:rPr lang="en-US" dirty="0"/>
              <a:t>with some probability </a:t>
            </a:r>
            <a:r>
              <a:rPr lang="en-US" dirty="0" err="1" smtClean="0"/>
              <a:t>Pr</a:t>
            </a:r>
            <a:r>
              <a:rPr lang="en-US" dirty="0" smtClean="0"/>
              <a:t>(U): </a:t>
            </a:r>
            <a:r>
              <a:rPr lang="en-US" dirty="0"/>
              <a:t>that probability can certainly be estimated from frequencies in the limit of a large number of repeated experiments, but this is not </a:t>
            </a:r>
            <a:r>
              <a:rPr lang="en-US" dirty="0" smtClean="0"/>
              <a:t>fundamental</a:t>
            </a:r>
          </a:p>
          <a:p>
            <a:r>
              <a:rPr lang="en-US" dirty="0" smtClean="0"/>
              <a:t>Probability is related </a:t>
            </a:r>
            <a:r>
              <a:rPr lang="en-US" dirty="0"/>
              <a:t>to </a:t>
            </a:r>
            <a:r>
              <a:rPr lang="en-US" dirty="0" smtClean="0"/>
              <a:t>your </a:t>
            </a:r>
            <a:r>
              <a:rPr lang="en-US" dirty="0"/>
              <a:t>own knowledge about an event</a:t>
            </a:r>
            <a:r>
              <a:rPr lang="en-US" dirty="0" smtClean="0"/>
              <a:t>. We </a:t>
            </a:r>
            <a:r>
              <a:rPr lang="en-US" dirty="0"/>
              <a:t>can meaningfully talk about the probability that the true wind speed lies in a given range.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probability codifies our knowledge of the value based on prior information and available data.</a:t>
            </a:r>
          </a:p>
          <a:p>
            <a:endParaRPr lang="en-US" dirty="0"/>
          </a:p>
        </p:txBody>
      </p:sp>
      <p:pic>
        <p:nvPicPr>
          <p:cNvPr id="3074" name="Picture 2" descr="Image result for person in wind tu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149" y="989215"/>
            <a:ext cx="1858164" cy="27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erson in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44" y="3962511"/>
            <a:ext cx="2555182" cy="274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9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ampling </a:t>
            </a:r>
            <a:r>
              <a:rPr lang="en-US" dirty="0"/>
              <a:t>from a particular model (the likelihood) repeatedly. The likelihood defines the distribution of the observed data conditional on the unknown parameter(s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parameter is fixed but an unknown constant.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probabilities are always interpreted as long-run relative frequencies.</a:t>
            </a:r>
          </a:p>
          <a:p>
            <a:endParaRPr lang="en-US" dirty="0"/>
          </a:p>
          <a:p>
            <a:r>
              <a:rPr lang="en-US" dirty="0" smtClean="0"/>
              <a:t>Statistical </a:t>
            </a:r>
            <a:r>
              <a:rPr lang="en-US" dirty="0"/>
              <a:t>procedures are judged by how well they perform in the long-run over some infinite number of repetitions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412361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6167"/>
            <a:ext cx="9601200" cy="4829695"/>
          </a:xfrm>
        </p:spPr>
        <p:txBody>
          <a:bodyPr>
            <a:normAutofit/>
          </a:bodyPr>
          <a:lstStyle/>
          <a:p>
            <a:r>
              <a:rPr lang="en-US" dirty="0"/>
              <a:t>sampling a model (likelihood) and also knowing a prior distribution on all unknown </a:t>
            </a:r>
            <a:r>
              <a:rPr lang="en-US" dirty="0" smtClean="0"/>
              <a:t>parameters in </a:t>
            </a:r>
            <a:r>
              <a:rPr lang="en-US" dirty="0"/>
              <a:t>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the </a:t>
            </a:r>
            <a:r>
              <a:rPr lang="en-US" dirty="0"/>
              <a:t>likelihood and prior are combined in such a way that we compute the distribution of the unknown parameter given the data (posterior distribution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parameter is considered to be a random variable and has a distribution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prior distribution placed on the unknown parameter quantifies our beliefs regarding the unknown parameter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the laws of probability to make inferences about the unknown parameter of interest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update our beliefs about the unknown parameter after getting data (likelihood). This yields the posterior distribution which reweights things according to the prior distribution and the data (likelihood).</a:t>
            </a:r>
          </a:p>
        </p:txBody>
      </p:sp>
    </p:spTree>
    <p:extLst>
      <p:ext uri="{BB962C8B-B14F-4D97-AF65-F5344CB8AC3E}">
        <p14:creationId xmlns:p14="http://schemas.microsoft.com/office/powerpoint/2010/main" val="7612914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207</TotalTime>
  <Words>1246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Cambria Math</vt:lpstr>
      <vt:lpstr>Franklin Gothic Book</vt:lpstr>
      <vt:lpstr>Crop</vt:lpstr>
      <vt:lpstr>Week 10 – INTRO TO BAYES</vt:lpstr>
      <vt:lpstr>BAYES’ THEOREM</vt:lpstr>
      <vt:lpstr>A is some proposition about the world B is some data/evidence</vt:lpstr>
      <vt:lpstr>This is called Bayesian Inference</vt:lpstr>
      <vt:lpstr>BAYESIAN THINKING</vt:lpstr>
      <vt:lpstr>FREQUENTISTS VERSUS BAYESIANS</vt:lpstr>
      <vt:lpstr>FREQUENTISTS VERSUS BAYESIANS</vt:lpstr>
      <vt:lpstr>FREQUENTIST</vt:lpstr>
      <vt:lpstr>BAYESIAN</vt:lpstr>
      <vt:lpstr>PowerPoint Presentation</vt:lpstr>
      <vt:lpstr>Mosasaur in Kansas</vt:lpstr>
      <vt:lpstr>PowerPoint Presentation</vt:lpstr>
      <vt:lpstr>PowerPoint Presentation</vt:lpstr>
      <vt:lpstr>Are you getting enough sleep?</vt:lpstr>
      <vt:lpstr>PowerPoint Presentation</vt:lpstr>
      <vt:lpstr>         prior</vt:lpstr>
      <vt:lpstr>Making predictions</vt:lpstr>
      <vt:lpstr>MARKOV CHAIN MONTE CARLO</vt:lpstr>
      <vt:lpstr>METROPOLIS-HASTINGS ALGORITHM</vt:lpstr>
      <vt:lpstr>METROPOLIS-HASTINGS ALGORITHM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– INTRO TO BAYES</dc:title>
  <dc:creator>Windows User</dc:creator>
  <cp:lastModifiedBy>Windows User</cp:lastModifiedBy>
  <cp:revision>31</cp:revision>
  <dcterms:created xsi:type="dcterms:W3CDTF">2017-03-27T00:17:04Z</dcterms:created>
  <dcterms:modified xsi:type="dcterms:W3CDTF">2017-03-27T20:56:27Z</dcterms:modified>
</cp:coreProperties>
</file>