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handoutMasterIdLst>
    <p:handoutMasterId r:id="rId13"/>
  </p:handoutMasterIdLst>
  <p:sldIdLst>
    <p:sldId id="268" r:id="rId2"/>
    <p:sldId id="276" r:id="rId3"/>
    <p:sldId id="269" r:id="rId4"/>
    <p:sldId id="270" r:id="rId5"/>
    <p:sldId id="271" r:id="rId6"/>
    <p:sldId id="272" r:id="rId7"/>
    <p:sldId id="273" r:id="rId8"/>
    <p:sldId id="277"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varScale="1">
        <p:scale>
          <a:sx n="158" d="100"/>
          <a:sy n="158" d="100"/>
        </p:scale>
        <p:origin x="270" y="144"/>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2022-12-05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2022-12-05</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December 5,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December 5,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December 5,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December 5,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December 5, 2022</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December 5, 2022</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5,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5,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December 5, 2022</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
        <p:nvSpPr>
          <p:cNvPr id="7" name="MSIPCMContentMarking" descr="{&quot;HashCode&quot;:503517542,&quot;Placement&quot;:&quot;Footer&quot;}">
            <a:extLst>
              <a:ext uri="{FF2B5EF4-FFF2-40B4-BE49-F238E27FC236}">
                <a16:creationId xmlns:a16="http://schemas.microsoft.com/office/drawing/2014/main" id="{E3881CBE-E143-46F3-9CC6-DAB9AA8CF978}"/>
              </a:ext>
            </a:extLst>
          </p:cNvPr>
          <p:cNvSpPr txBox="1"/>
          <p:nvPr userDrawn="1"/>
        </p:nvSpPr>
        <p:spPr>
          <a:xfrm>
            <a:off x="5499595" y="6595656"/>
            <a:ext cx="1192809"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-GE NON-PUBLIC-</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jpeg"/><Relationship Id="rId5" Type="http://schemas.openxmlformats.org/officeDocument/2006/relationships/image" Target="../media/image19.sv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Sprint Review – Team A</a:t>
            </a:r>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p:txBody>
          <a:bodyPr/>
          <a:lstStyle/>
          <a:p>
            <a:fld id="{5BE6D354-99C5-404C-B6A2-01FFCCA0E449}" type="datetime4">
              <a:rPr lang="en-US" smtClean="0"/>
              <a:t>December 5, 2022</a:t>
            </a:fld>
            <a:endParaRPr lang="en-CA" dirty="0"/>
          </a:p>
        </p:txBody>
      </p:sp>
    </p:spTree>
    <p:extLst>
      <p:ext uri="{BB962C8B-B14F-4D97-AF65-F5344CB8AC3E}">
        <p14:creationId xmlns:p14="http://schemas.microsoft.com/office/powerpoint/2010/main" val="50591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4898-D631-4C74-84A1-69957732BEA5}"/>
              </a:ext>
            </a:extLst>
          </p:cNvPr>
          <p:cNvSpPr>
            <a:spLocks noGrp="1"/>
          </p:cNvSpPr>
          <p:nvPr>
            <p:ph type="title"/>
          </p:nvPr>
        </p:nvSpPr>
        <p:spPr/>
        <p:txBody>
          <a:bodyPr/>
          <a:lstStyle/>
          <a:p>
            <a:r>
              <a:rPr lang="en-US" dirty="0"/>
              <a:t>Impact of Numerical Methods at GE Research</a:t>
            </a:r>
          </a:p>
        </p:txBody>
      </p:sp>
      <p:sp>
        <p:nvSpPr>
          <p:cNvPr id="3" name="Date Placeholder 2">
            <a:extLst>
              <a:ext uri="{FF2B5EF4-FFF2-40B4-BE49-F238E27FC236}">
                <a16:creationId xmlns:a16="http://schemas.microsoft.com/office/drawing/2014/main" id="{9FDB3C70-0541-4626-9DF3-B7935ECFFF76}"/>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EE95C2A9-4FAB-434C-AD19-0CBC470CD44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8C73070-B4B6-4677-93F1-04BEBC6549BF}"/>
              </a:ext>
            </a:extLst>
          </p:cNvPr>
          <p:cNvSpPr>
            <a:spLocks noGrp="1"/>
          </p:cNvSpPr>
          <p:nvPr>
            <p:ph type="sldNum" sz="quarter" idx="12"/>
          </p:nvPr>
        </p:nvSpPr>
        <p:spPr/>
        <p:txBody>
          <a:bodyPr/>
          <a:lstStyle/>
          <a:p>
            <a:fld id="{00E6A5BD-C011-4A45-AA3A-201790FB7F2B}" type="slidenum">
              <a:rPr lang="en-CA" smtClean="0"/>
              <a:t>10</a:t>
            </a:fld>
            <a:endParaRPr lang="en-CA"/>
          </a:p>
        </p:txBody>
      </p:sp>
      <p:sp>
        <p:nvSpPr>
          <p:cNvPr id="6" name="TextBox 5">
            <a:extLst>
              <a:ext uri="{FF2B5EF4-FFF2-40B4-BE49-F238E27FC236}">
                <a16:creationId xmlns:a16="http://schemas.microsoft.com/office/drawing/2014/main" id="{518D3583-38BF-410A-9088-94C60F23FACF}"/>
              </a:ext>
            </a:extLst>
          </p:cNvPr>
          <p:cNvSpPr txBox="1"/>
          <p:nvPr/>
        </p:nvSpPr>
        <p:spPr>
          <a:xfrm>
            <a:off x="1324901" y="1310006"/>
            <a:ext cx="10088679" cy="387798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Numerical methods can support a variety of applications such as:</a:t>
            </a:r>
          </a:p>
          <a:p>
            <a:pPr marL="742950" lvl="1" indent="-285750">
              <a:buFont typeface="Arial" panose="020B0604020202020204" pitchFamily="34" charset="0"/>
              <a:buChar char="•"/>
            </a:pPr>
            <a:r>
              <a:rPr lang="en-US" dirty="0">
                <a:solidFill>
                  <a:schemeClr val="accent2"/>
                </a:solidFill>
              </a:rPr>
              <a:t>Data Processing</a:t>
            </a:r>
          </a:p>
          <a:p>
            <a:pPr marL="1200150" lvl="2" indent="-285750">
              <a:buFont typeface="Arial" panose="020B0604020202020204" pitchFamily="34" charset="0"/>
              <a:buChar char="•"/>
            </a:pPr>
            <a:r>
              <a:rPr lang="en-US" dirty="0">
                <a:solidFill>
                  <a:schemeClr val="accent2"/>
                </a:solidFill>
              </a:rPr>
              <a:t>Position, velocity, acceleration data (numerical integration)</a:t>
            </a:r>
          </a:p>
          <a:p>
            <a:pPr lvl="2"/>
            <a:endParaRPr lang="en-US" dirty="0">
              <a:solidFill>
                <a:schemeClr val="accent2"/>
              </a:solidFill>
            </a:endParaRPr>
          </a:p>
          <a:p>
            <a:pPr marL="742950" lvl="1" indent="-285750">
              <a:buFont typeface="Arial" panose="020B0604020202020204" pitchFamily="34" charset="0"/>
              <a:buChar char="•"/>
            </a:pPr>
            <a:r>
              <a:rPr lang="en-US" dirty="0">
                <a:solidFill>
                  <a:schemeClr val="accent2"/>
                </a:solidFill>
              </a:rPr>
              <a:t>Modeling and Characterization</a:t>
            </a:r>
          </a:p>
          <a:p>
            <a:pPr marL="1200150" lvl="2" indent="-285750">
              <a:buFont typeface="Arial" panose="020B0604020202020204" pitchFamily="34" charset="0"/>
              <a:buChar char="•"/>
            </a:pPr>
            <a:r>
              <a:rPr lang="en-US" dirty="0">
                <a:solidFill>
                  <a:schemeClr val="accent2"/>
                </a:solidFill>
              </a:rPr>
              <a:t>Solving differential equations</a:t>
            </a:r>
          </a:p>
          <a:p>
            <a:pPr marL="1657350" lvl="3" indent="-285750">
              <a:buFont typeface="Arial" panose="020B0604020202020204" pitchFamily="34" charset="0"/>
              <a:buChar char="•"/>
            </a:pPr>
            <a:r>
              <a:rPr lang="en-US" dirty="0">
                <a:solidFill>
                  <a:schemeClr val="accent2"/>
                </a:solidFill>
              </a:rPr>
              <a:t>Navier Stokes, Reynolds Eqn. (etc.)</a:t>
            </a:r>
          </a:p>
          <a:p>
            <a:pPr marL="1200150" lvl="2" indent="-285750">
              <a:buFont typeface="Arial" panose="020B0604020202020204" pitchFamily="34" charset="0"/>
              <a:buChar char="•"/>
            </a:pPr>
            <a:r>
              <a:rPr lang="en-US" dirty="0">
                <a:solidFill>
                  <a:schemeClr val="accent2"/>
                </a:solidFill>
              </a:rPr>
              <a:t>Finite element analysis</a:t>
            </a:r>
          </a:p>
          <a:p>
            <a:pPr marL="1657350" lvl="3" indent="-285750">
              <a:buFont typeface="Arial" panose="020B0604020202020204" pitchFamily="34" charset="0"/>
              <a:buChar char="•"/>
            </a:pPr>
            <a:r>
              <a:rPr lang="en-US" dirty="0">
                <a:solidFill>
                  <a:schemeClr val="accent2"/>
                </a:solidFill>
              </a:rPr>
              <a:t>Newton Raphson schemes</a:t>
            </a:r>
          </a:p>
          <a:p>
            <a:pPr lvl="2"/>
            <a:endParaRPr lang="en-US" dirty="0">
              <a:solidFill>
                <a:schemeClr val="accent2"/>
              </a:solidFill>
            </a:endParaRPr>
          </a:p>
          <a:p>
            <a:pPr marL="742950" lvl="1" indent="-285750">
              <a:buFont typeface="Arial" panose="020B0604020202020204" pitchFamily="34" charset="0"/>
              <a:buChar char="•"/>
            </a:pPr>
            <a:r>
              <a:rPr lang="en-US" dirty="0">
                <a:solidFill>
                  <a:schemeClr val="accent2"/>
                </a:solidFill>
              </a:rPr>
              <a:t>Forecasting and Projections</a:t>
            </a:r>
          </a:p>
          <a:p>
            <a:pPr marL="1200150" lvl="2" indent="-285750">
              <a:buFont typeface="Arial" panose="020B0604020202020204" pitchFamily="34" charset="0"/>
              <a:buChar char="•"/>
            </a:pPr>
            <a:r>
              <a:rPr lang="en-US" dirty="0">
                <a:solidFill>
                  <a:schemeClr val="accent2"/>
                </a:solidFill>
              </a:rPr>
              <a:t>Lifing of mechanical components</a:t>
            </a:r>
          </a:p>
          <a:p>
            <a:pPr marL="1200150" lvl="2" indent="-285750">
              <a:buFont typeface="Arial" panose="020B0604020202020204" pitchFamily="34" charset="0"/>
              <a:buChar char="•"/>
            </a:pPr>
            <a:endParaRPr lang="en-US" dirty="0">
              <a:solidFill>
                <a:schemeClr val="accent2"/>
              </a:solidFill>
            </a:endParaRPr>
          </a:p>
          <a:p>
            <a:pPr marL="742950" lvl="1" indent="-285750">
              <a:buFont typeface="Arial" panose="020B0604020202020204" pitchFamily="34" charset="0"/>
              <a:buChar char="•"/>
            </a:pPr>
            <a:endParaRPr lang="en-US" dirty="0">
              <a:solidFill>
                <a:schemeClr val="accent2"/>
              </a:solidFill>
            </a:endParaRPr>
          </a:p>
        </p:txBody>
      </p:sp>
      <p:pic>
        <p:nvPicPr>
          <p:cNvPr id="8" name="Graphic 7" descr="Research with solid fill">
            <a:extLst>
              <a:ext uri="{FF2B5EF4-FFF2-40B4-BE49-F238E27FC236}">
                <a16:creationId xmlns:a16="http://schemas.microsoft.com/office/drawing/2014/main" id="{5AF97E05-91A7-47B0-9B75-36C1AFC607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2733" y="1389890"/>
            <a:ext cx="914400" cy="914400"/>
          </a:xfrm>
          <a:prstGeom prst="rect">
            <a:avLst/>
          </a:prstGeom>
        </p:spPr>
      </p:pic>
      <p:pic>
        <p:nvPicPr>
          <p:cNvPr id="10" name="Graphic 9" descr="Bar chart with solid fill">
            <a:extLst>
              <a:ext uri="{FF2B5EF4-FFF2-40B4-BE49-F238E27FC236}">
                <a16:creationId xmlns:a16="http://schemas.microsoft.com/office/drawing/2014/main" id="{D8F6A86A-136F-46F2-A808-28494F0C66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01886" y="1389890"/>
            <a:ext cx="914400" cy="914400"/>
          </a:xfrm>
          <a:prstGeom prst="rect">
            <a:avLst/>
          </a:prstGeom>
        </p:spPr>
      </p:pic>
      <p:pic>
        <p:nvPicPr>
          <p:cNvPr id="12" name="Picture 11">
            <a:extLst>
              <a:ext uri="{FF2B5EF4-FFF2-40B4-BE49-F238E27FC236}">
                <a16:creationId xmlns:a16="http://schemas.microsoft.com/office/drawing/2014/main" id="{F31F450E-BE52-4A59-B13F-0D32218986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3359" y="2444644"/>
            <a:ext cx="1828800" cy="1301496"/>
          </a:xfrm>
          <a:prstGeom prst="rect">
            <a:avLst/>
          </a:prstGeom>
        </p:spPr>
      </p:pic>
      <p:sp>
        <p:nvSpPr>
          <p:cNvPr id="14" name="TextBox 13">
            <a:extLst>
              <a:ext uri="{FF2B5EF4-FFF2-40B4-BE49-F238E27FC236}">
                <a16:creationId xmlns:a16="http://schemas.microsoft.com/office/drawing/2014/main" id="{3C4C7602-CE7F-421E-B9A4-F9FA131C1193}"/>
              </a:ext>
            </a:extLst>
          </p:cNvPr>
          <p:cNvSpPr txBox="1"/>
          <p:nvPr/>
        </p:nvSpPr>
        <p:spPr>
          <a:xfrm>
            <a:off x="8203360" y="3746140"/>
            <a:ext cx="1828800" cy="338554"/>
          </a:xfrm>
          <a:prstGeom prst="rect">
            <a:avLst/>
          </a:prstGeom>
          <a:noFill/>
        </p:spPr>
        <p:txBody>
          <a:bodyPr wrap="square">
            <a:spAutoFit/>
          </a:bodyPr>
          <a:lstStyle/>
          <a:p>
            <a:r>
              <a:rPr lang="en-US" sz="400" dirty="0"/>
              <a:t>https://www.google.com/url?sa=i&amp;url=https%3A%2F%2Fwww.hindawi.com%2Fjournals%2Fisrn%2F2014%2F157615%2F&amp;psig=AOvVaw2aNwglBezJ0NB5fqZKnwo2&amp;ust=1670371193816000&amp;source=images&amp;cd=vfe&amp;ved=0CAwQjRxqFwoTCMD1-uDX4_sCFQAAAAAdAAAAABAD</a:t>
            </a:r>
          </a:p>
        </p:txBody>
      </p:sp>
      <p:sp>
        <p:nvSpPr>
          <p:cNvPr id="17" name="TextBox 16">
            <a:extLst>
              <a:ext uri="{FF2B5EF4-FFF2-40B4-BE49-F238E27FC236}">
                <a16:creationId xmlns:a16="http://schemas.microsoft.com/office/drawing/2014/main" id="{1E53E840-5380-4603-A3FF-70C09D8D5D5D}"/>
              </a:ext>
            </a:extLst>
          </p:cNvPr>
          <p:cNvSpPr txBox="1"/>
          <p:nvPr/>
        </p:nvSpPr>
        <p:spPr>
          <a:xfrm>
            <a:off x="1507852" y="5014061"/>
            <a:ext cx="9359247" cy="646331"/>
          </a:xfrm>
          <a:prstGeom prst="rect">
            <a:avLst/>
          </a:prstGeom>
          <a:noFill/>
        </p:spPr>
        <p:txBody>
          <a:bodyPr wrap="square" lIns="0" tIns="0" rIns="0" bIns="0" rtlCol="0">
            <a:spAutoFit/>
          </a:bodyPr>
          <a:lstStyle/>
          <a:p>
            <a:pPr algn="ctr"/>
            <a:r>
              <a:rPr lang="en-US" sz="2400" b="1" i="1" dirty="0">
                <a:solidFill>
                  <a:schemeClr val="accent2"/>
                </a:solidFill>
              </a:rPr>
              <a:t>Most teams at GRC are using some form of numerical methods!</a:t>
            </a:r>
          </a:p>
          <a:p>
            <a:pPr algn="ctr"/>
            <a:r>
              <a:rPr lang="en-US" i="1" dirty="0">
                <a:solidFill>
                  <a:schemeClr val="accent2"/>
                </a:solidFill>
              </a:rPr>
              <a:t>Above are just a few examples…</a:t>
            </a:r>
          </a:p>
        </p:txBody>
      </p:sp>
    </p:spTree>
    <p:extLst>
      <p:ext uri="{BB962C8B-B14F-4D97-AF65-F5344CB8AC3E}">
        <p14:creationId xmlns:p14="http://schemas.microsoft.com/office/powerpoint/2010/main" val="200826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751-6C4C-405B-BC0E-56FF0D7A6B8F}"/>
              </a:ext>
            </a:extLst>
          </p:cNvPr>
          <p:cNvSpPr>
            <a:spLocks noGrp="1"/>
          </p:cNvSpPr>
          <p:nvPr>
            <p:ph type="title"/>
          </p:nvPr>
        </p:nvSpPr>
        <p:spPr/>
        <p:txBody>
          <a:bodyPr/>
          <a:lstStyle/>
          <a:p>
            <a:r>
              <a:rPr lang="en-US" dirty="0"/>
              <a:t>Goals of Sprint Review/Retro</a:t>
            </a:r>
          </a:p>
        </p:txBody>
      </p:sp>
      <p:sp>
        <p:nvSpPr>
          <p:cNvPr id="3" name="Date Placeholder 2">
            <a:extLst>
              <a:ext uri="{FF2B5EF4-FFF2-40B4-BE49-F238E27FC236}">
                <a16:creationId xmlns:a16="http://schemas.microsoft.com/office/drawing/2014/main" id="{02EF9BE8-D659-4D3D-9915-762531D05A33}"/>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6D660630-3ACC-447C-B7B7-0A845C5208C0}"/>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8094A15-9709-4D8E-B763-E5AF93A93B78}"/>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6" name="TextBox 5">
            <a:extLst>
              <a:ext uri="{FF2B5EF4-FFF2-40B4-BE49-F238E27FC236}">
                <a16:creationId xmlns:a16="http://schemas.microsoft.com/office/drawing/2014/main" id="{D71BCC7F-EB82-43AA-9F0D-D8FA31F6ABDA}"/>
              </a:ext>
            </a:extLst>
          </p:cNvPr>
          <p:cNvSpPr txBox="1"/>
          <p:nvPr/>
        </p:nvSpPr>
        <p:spPr>
          <a:xfrm>
            <a:off x="1224501" y="1796995"/>
            <a:ext cx="8488017" cy="55399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Review: Demo each “story” (task/requirement) to product owner for acceptance</a:t>
            </a:r>
          </a:p>
          <a:p>
            <a:pPr marL="285750" indent="-285750">
              <a:buFont typeface="Arial" panose="020B0604020202020204" pitchFamily="34" charset="0"/>
              <a:buChar char="•"/>
            </a:pPr>
            <a:r>
              <a:rPr lang="en-US" dirty="0">
                <a:solidFill>
                  <a:schemeClr val="accent2"/>
                </a:solidFill>
              </a:rPr>
              <a:t>Retro: reflect on sprint, suggest changes for process improvement</a:t>
            </a:r>
          </a:p>
        </p:txBody>
      </p:sp>
    </p:spTree>
    <p:extLst>
      <p:ext uri="{BB962C8B-B14F-4D97-AF65-F5344CB8AC3E}">
        <p14:creationId xmlns:p14="http://schemas.microsoft.com/office/powerpoint/2010/main" val="7783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C8B4-33FB-47EA-9C83-1C729E353A06}"/>
              </a:ext>
            </a:extLst>
          </p:cNvPr>
          <p:cNvSpPr>
            <a:spLocks noGrp="1"/>
          </p:cNvSpPr>
          <p:nvPr>
            <p:ph type="title"/>
          </p:nvPr>
        </p:nvSpPr>
        <p:spPr/>
        <p:txBody>
          <a:bodyPr/>
          <a:lstStyle/>
          <a:p>
            <a:r>
              <a:rPr lang="en-US" dirty="0"/>
              <a:t>Problem Significance</a:t>
            </a:r>
          </a:p>
        </p:txBody>
      </p:sp>
      <p:sp>
        <p:nvSpPr>
          <p:cNvPr id="3" name="Date Placeholder 2">
            <a:extLst>
              <a:ext uri="{FF2B5EF4-FFF2-40B4-BE49-F238E27FC236}">
                <a16:creationId xmlns:a16="http://schemas.microsoft.com/office/drawing/2014/main" id="{A170A8BF-17BD-43E8-8677-915FFEEA9D32}"/>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D96C21D1-2429-4BFE-9695-EC1F9D109A6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F03954BC-1A31-4DCA-9832-4F44C24D4174}"/>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6" name="TextBox 5">
            <a:extLst>
              <a:ext uri="{FF2B5EF4-FFF2-40B4-BE49-F238E27FC236}">
                <a16:creationId xmlns:a16="http://schemas.microsoft.com/office/drawing/2014/main" id="{74F88D33-475C-4F6D-B6A0-407D2E1AE71F}"/>
              </a:ext>
            </a:extLst>
          </p:cNvPr>
          <p:cNvSpPr txBox="1"/>
          <p:nvPr/>
        </p:nvSpPr>
        <p:spPr>
          <a:xfrm>
            <a:off x="1323703" y="1637211"/>
            <a:ext cx="9692640" cy="166199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Task: estimate the circumference and area of a circle without using Pi</a:t>
            </a:r>
          </a:p>
          <a:p>
            <a:pPr marL="742950" lvl="1"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Goals:</a:t>
            </a:r>
          </a:p>
          <a:p>
            <a:pPr marL="742950" lvl="1" indent="-285750">
              <a:buFont typeface="Arial" panose="020B0604020202020204" pitchFamily="34" charset="0"/>
              <a:buChar char="•"/>
            </a:pPr>
            <a:r>
              <a:rPr lang="en-US" dirty="0">
                <a:solidFill>
                  <a:schemeClr val="accent2"/>
                </a:solidFill>
              </a:rPr>
              <a:t>Accomplish task</a:t>
            </a:r>
          </a:p>
          <a:p>
            <a:pPr marL="742950" lvl="1" indent="-285750">
              <a:buFont typeface="Arial" panose="020B0604020202020204" pitchFamily="34" charset="0"/>
              <a:buChar char="•"/>
            </a:pPr>
            <a:r>
              <a:rPr lang="en-US" dirty="0">
                <a:solidFill>
                  <a:schemeClr val="accent2"/>
                </a:solidFill>
              </a:rPr>
              <a:t>Familiarize ourselves with GitHub and agile principles</a:t>
            </a:r>
          </a:p>
          <a:p>
            <a:pPr marL="742950" lvl="1" indent="-285750">
              <a:buFont typeface="Arial" panose="020B0604020202020204" pitchFamily="34" charset="0"/>
              <a:buChar char="•"/>
            </a:pPr>
            <a:r>
              <a:rPr lang="en-US" dirty="0">
                <a:solidFill>
                  <a:schemeClr val="accent2"/>
                </a:solidFill>
              </a:rPr>
              <a:t>Improve software development skills</a:t>
            </a:r>
          </a:p>
        </p:txBody>
      </p:sp>
    </p:spTree>
    <p:extLst>
      <p:ext uri="{BB962C8B-B14F-4D97-AF65-F5344CB8AC3E}">
        <p14:creationId xmlns:p14="http://schemas.microsoft.com/office/powerpoint/2010/main" val="8303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7FC9-B451-4F69-AA62-39D438720CFC}"/>
              </a:ext>
            </a:extLst>
          </p:cNvPr>
          <p:cNvSpPr>
            <a:spLocks noGrp="1"/>
          </p:cNvSpPr>
          <p:nvPr>
            <p:ph type="title"/>
          </p:nvPr>
        </p:nvSpPr>
        <p:spPr/>
        <p:txBody>
          <a:bodyPr/>
          <a:lstStyle/>
          <a:p>
            <a:r>
              <a:rPr lang="en-US" dirty="0"/>
              <a:t>Algorithm – summarize main functions called and why</a:t>
            </a:r>
          </a:p>
        </p:txBody>
      </p:sp>
      <p:sp>
        <p:nvSpPr>
          <p:cNvPr id="3" name="Date Placeholder 2">
            <a:extLst>
              <a:ext uri="{FF2B5EF4-FFF2-40B4-BE49-F238E27FC236}">
                <a16:creationId xmlns:a16="http://schemas.microsoft.com/office/drawing/2014/main" id="{DD30271C-8863-4410-8731-AB7247FB9F9F}"/>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E704B8F3-FC59-4A2E-B52C-C8694B5AF5E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78E9D5B-59A4-458D-8F94-17387B144187}"/>
              </a:ext>
            </a:extLst>
          </p:cNvPr>
          <p:cNvSpPr>
            <a:spLocks noGrp="1"/>
          </p:cNvSpPr>
          <p:nvPr>
            <p:ph type="sldNum" sz="quarter" idx="12"/>
          </p:nvPr>
        </p:nvSpPr>
        <p:spPr/>
        <p:txBody>
          <a:bodyPr/>
          <a:lstStyle/>
          <a:p>
            <a:fld id="{00E6A5BD-C011-4A45-AA3A-201790FB7F2B}" type="slidenum">
              <a:rPr lang="en-CA" smtClean="0"/>
              <a:t>4</a:t>
            </a:fld>
            <a:endParaRPr lang="en-CA"/>
          </a:p>
        </p:txBody>
      </p:sp>
    </p:spTree>
    <p:extLst>
      <p:ext uri="{BB962C8B-B14F-4D97-AF65-F5344CB8AC3E}">
        <p14:creationId xmlns:p14="http://schemas.microsoft.com/office/powerpoint/2010/main" val="137955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11B1-7AD6-47B4-A8A0-4C2073FBD774}"/>
              </a:ext>
            </a:extLst>
          </p:cNvPr>
          <p:cNvSpPr>
            <a:spLocks noGrp="1"/>
          </p:cNvSpPr>
          <p:nvPr>
            <p:ph type="title"/>
          </p:nvPr>
        </p:nvSpPr>
        <p:spPr/>
        <p:txBody>
          <a:bodyPr/>
          <a:lstStyle/>
          <a:p>
            <a:r>
              <a:rPr lang="en-US" dirty="0"/>
              <a:t>Algorithm – explain in plain English why numerical methods are used</a:t>
            </a:r>
          </a:p>
        </p:txBody>
      </p:sp>
      <p:sp>
        <p:nvSpPr>
          <p:cNvPr id="3" name="Date Placeholder 2">
            <a:extLst>
              <a:ext uri="{FF2B5EF4-FFF2-40B4-BE49-F238E27FC236}">
                <a16:creationId xmlns:a16="http://schemas.microsoft.com/office/drawing/2014/main" id="{F6872657-6815-4C3D-90E7-929F7C1F4E48}"/>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3A0B9964-B6E5-4169-ADCE-6B237E7B9AE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A862143-3D06-4F54-AEA9-E6E6F56F9390}"/>
              </a:ext>
            </a:extLst>
          </p:cNvPr>
          <p:cNvSpPr>
            <a:spLocks noGrp="1"/>
          </p:cNvSpPr>
          <p:nvPr>
            <p:ph type="sldNum" sz="quarter" idx="12"/>
          </p:nvPr>
        </p:nvSpPr>
        <p:spPr/>
        <p:txBody>
          <a:bodyPr/>
          <a:lstStyle/>
          <a:p>
            <a:fld id="{00E6A5BD-C011-4A45-AA3A-201790FB7F2B}" type="slidenum">
              <a:rPr lang="en-CA" smtClean="0"/>
              <a:t>5</a:t>
            </a:fld>
            <a:endParaRPr lang="en-CA"/>
          </a:p>
        </p:txBody>
      </p:sp>
    </p:spTree>
    <p:extLst>
      <p:ext uri="{BB962C8B-B14F-4D97-AF65-F5344CB8AC3E}">
        <p14:creationId xmlns:p14="http://schemas.microsoft.com/office/powerpoint/2010/main" val="82077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DA0-630A-4999-AE11-B17F0B98D37A}"/>
              </a:ext>
            </a:extLst>
          </p:cNvPr>
          <p:cNvSpPr>
            <a:spLocks noGrp="1"/>
          </p:cNvSpPr>
          <p:nvPr>
            <p:ph type="title"/>
          </p:nvPr>
        </p:nvSpPr>
        <p:spPr/>
        <p:txBody>
          <a:bodyPr/>
          <a:lstStyle/>
          <a:p>
            <a:r>
              <a:rPr lang="en-US" dirty="0"/>
              <a:t>Algorithm – explain in plain English how you would extend the algorithm to 3D, 4D, beyond</a:t>
            </a:r>
          </a:p>
        </p:txBody>
      </p:sp>
      <p:sp>
        <p:nvSpPr>
          <p:cNvPr id="3" name="Date Placeholder 2">
            <a:extLst>
              <a:ext uri="{FF2B5EF4-FFF2-40B4-BE49-F238E27FC236}">
                <a16:creationId xmlns:a16="http://schemas.microsoft.com/office/drawing/2014/main" id="{2EE64DBE-2C49-435C-AF33-7D018E42A978}"/>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3D5DBEE6-1FC3-43EC-A6E3-F4F0623B670B}"/>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C6F5594-894F-4D85-82C0-9D900DE9B3CB}"/>
              </a:ext>
            </a:extLst>
          </p:cNvPr>
          <p:cNvSpPr>
            <a:spLocks noGrp="1"/>
          </p:cNvSpPr>
          <p:nvPr>
            <p:ph type="sldNum" sz="quarter" idx="12"/>
          </p:nvPr>
        </p:nvSpPr>
        <p:spPr/>
        <p:txBody>
          <a:bodyPr/>
          <a:lstStyle/>
          <a:p>
            <a:fld id="{00E6A5BD-C011-4A45-AA3A-201790FB7F2B}" type="slidenum">
              <a:rPr lang="en-CA" smtClean="0"/>
              <a:t>6</a:t>
            </a:fld>
            <a:endParaRPr lang="en-CA"/>
          </a:p>
        </p:txBody>
      </p:sp>
    </p:spTree>
    <p:extLst>
      <p:ext uri="{BB962C8B-B14F-4D97-AF65-F5344CB8AC3E}">
        <p14:creationId xmlns:p14="http://schemas.microsoft.com/office/powerpoint/2010/main" val="164356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1F77-8300-466A-9C7F-5B21E88D231D}"/>
              </a:ext>
            </a:extLst>
          </p:cNvPr>
          <p:cNvSpPr>
            <a:spLocks noGrp="1"/>
          </p:cNvSpPr>
          <p:nvPr>
            <p:ph type="title"/>
          </p:nvPr>
        </p:nvSpPr>
        <p:spPr>
          <a:xfrm>
            <a:off x="1627632" y="252364"/>
            <a:ext cx="8997696" cy="914400"/>
          </a:xfrm>
        </p:spPr>
        <p:txBody>
          <a:bodyPr/>
          <a:lstStyle/>
          <a:p>
            <a:r>
              <a:rPr lang="en-US" dirty="0"/>
              <a:t>Coding – do a study on how changing input parameters in the algorithms changes the outputs?</a:t>
            </a:r>
          </a:p>
        </p:txBody>
      </p:sp>
      <p:sp>
        <p:nvSpPr>
          <p:cNvPr id="3" name="Date Placeholder 2">
            <a:extLst>
              <a:ext uri="{FF2B5EF4-FFF2-40B4-BE49-F238E27FC236}">
                <a16:creationId xmlns:a16="http://schemas.microsoft.com/office/drawing/2014/main" id="{B437D10D-4E88-4BAB-8EFD-E0C870D25D0D}"/>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49DF8C9D-4C14-425D-B520-A1C7AF13AC52}"/>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E53F0E2C-CD60-4BED-8A91-4E8A7C25550F}"/>
              </a:ext>
            </a:extLst>
          </p:cNvPr>
          <p:cNvSpPr>
            <a:spLocks noGrp="1"/>
          </p:cNvSpPr>
          <p:nvPr>
            <p:ph type="sldNum" sz="quarter" idx="12"/>
          </p:nvPr>
        </p:nvSpPr>
        <p:spPr/>
        <p:txBody>
          <a:bodyPr/>
          <a:lstStyle/>
          <a:p>
            <a:fld id="{00E6A5BD-C011-4A45-AA3A-201790FB7F2B}" type="slidenum">
              <a:rPr lang="en-CA" smtClean="0"/>
              <a:t>7</a:t>
            </a:fld>
            <a:endParaRPr lang="en-CA"/>
          </a:p>
        </p:txBody>
      </p:sp>
    </p:spTree>
    <p:extLst>
      <p:ext uri="{BB962C8B-B14F-4D97-AF65-F5344CB8AC3E}">
        <p14:creationId xmlns:p14="http://schemas.microsoft.com/office/powerpoint/2010/main" val="693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E9B4-CA74-455B-8118-C442DE9703E6}"/>
              </a:ext>
            </a:extLst>
          </p:cNvPr>
          <p:cNvSpPr>
            <a:spLocks noGrp="1"/>
          </p:cNvSpPr>
          <p:nvPr>
            <p:ph type="title"/>
          </p:nvPr>
        </p:nvSpPr>
        <p:spPr/>
        <p:txBody>
          <a:bodyPr/>
          <a:lstStyle/>
          <a:p>
            <a:r>
              <a:rPr lang="en-US" dirty="0"/>
              <a:t>Function timers</a:t>
            </a:r>
          </a:p>
        </p:txBody>
      </p:sp>
      <p:sp>
        <p:nvSpPr>
          <p:cNvPr id="3" name="Date Placeholder 2">
            <a:extLst>
              <a:ext uri="{FF2B5EF4-FFF2-40B4-BE49-F238E27FC236}">
                <a16:creationId xmlns:a16="http://schemas.microsoft.com/office/drawing/2014/main" id="{CD81B127-0108-4E34-8843-6C41F77971B2}"/>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A52276BF-457D-4678-A82D-C00B57994F78}"/>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607959CD-49D6-4277-AE74-B68049F17B0E}"/>
              </a:ext>
            </a:extLst>
          </p:cNvPr>
          <p:cNvSpPr>
            <a:spLocks noGrp="1"/>
          </p:cNvSpPr>
          <p:nvPr>
            <p:ph type="sldNum" sz="quarter" idx="12"/>
          </p:nvPr>
        </p:nvSpPr>
        <p:spPr/>
        <p:txBody>
          <a:bodyPr/>
          <a:lstStyle/>
          <a:p>
            <a:fld id="{00E6A5BD-C011-4A45-AA3A-201790FB7F2B}" type="slidenum">
              <a:rPr lang="en-CA" smtClean="0"/>
              <a:t>8</a:t>
            </a:fld>
            <a:endParaRPr lang="en-CA"/>
          </a:p>
        </p:txBody>
      </p:sp>
      <p:sp>
        <p:nvSpPr>
          <p:cNvPr id="7" name="TextBox 6">
            <a:extLst>
              <a:ext uri="{FF2B5EF4-FFF2-40B4-BE49-F238E27FC236}">
                <a16:creationId xmlns:a16="http://schemas.microsoft.com/office/drawing/2014/main" id="{C23CF4FC-A898-4E5E-BBB2-57CE91077D03}"/>
              </a:ext>
            </a:extLst>
          </p:cNvPr>
          <p:cNvSpPr txBox="1"/>
          <p:nvPr/>
        </p:nvSpPr>
        <p:spPr>
          <a:xfrm>
            <a:off x="1253515" y="1180848"/>
            <a:ext cx="9991788" cy="138499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Use of </a:t>
            </a:r>
            <a:r>
              <a:rPr lang="en-US" i="1" dirty="0">
                <a:solidFill>
                  <a:schemeClr val="accent2"/>
                </a:solidFill>
              </a:rPr>
              <a:t>timer</a:t>
            </a:r>
            <a:r>
              <a:rPr lang="en-US" dirty="0">
                <a:solidFill>
                  <a:schemeClr val="accent2"/>
                </a:solidFill>
              </a:rPr>
              <a:t> Python library to determine run time of each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Example of timer encapsulating circumference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endParaRPr lang="en-US" dirty="0">
              <a:solidFill>
                <a:schemeClr val="accent2"/>
              </a:solidFill>
            </a:endParaRPr>
          </a:p>
        </p:txBody>
      </p:sp>
      <p:sp>
        <p:nvSpPr>
          <p:cNvPr id="13" name="Rectangle 2">
            <a:extLst>
              <a:ext uri="{FF2B5EF4-FFF2-40B4-BE49-F238E27FC236}">
                <a16:creationId xmlns:a16="http://schemas.microsoft.com/office/drawing/2014/main" id="{BF561181-94AC-4C74-A74B-1CC34025F6B1}"/>
              </a:ext>
            </a:extLst>
          </p:cNvPr>
          <p:cNvSpPr>
            <a:spLocks noChangeArrowheads="1"/>
          </p:cNvSpPr>
          <p:nvPr/>
        </p:nvSpPr>
        <p:spPr bwMode="auto">
          <a:xfrm>
            <a:off x="1459891" y="1948797"/>
            <a:ext cx="6745487" cy="30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estimate_circ</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r,n,choice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t_calc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10 ** 6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print(f "Circumference approximated in {t_calc:0.4f} microseconds")</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5" name="Graphic 14" descr="Stopwatch outline">
            <a:extLst>
              <a:ext uri="{FF2B5EF4-FFF2-40B4-BE49-F238E27FC236}">
                <a16:creationId xmlns:a16="http://schemas.microsoft.com/office/drawing/2014/main" id="{1A4BFB00-1AF4-4328-BDC5-49B13411A7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0774" y="1873345"/>
            <a:ext cx="914400" cy="914400"/>
          </a:xfrm>
          <a:prstGeom prst="rect">
            <a:avLst/>
          </a:prstGeom>
        </p:spPr>
      </p:pic>
      <p:pic>
        <p:nvPicPr>
          <p:cNvPr id="17" name="Graphic 16" descr="Stopwatch 25% outline">
            <a:extLst>
              <a:ext uri="{FF2B5EF4-FFF2-40B4-BE49-F238E27FC236}">
                <a16:creationId xmlns:a16="http://schemas.microsoft.com/office/drawing/2014/main" id="{A1E23DC3-C184-41D5-9F00-5E2139682C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0774" y="3155856"/>
            <a:ext cx="914400" cy="914400"/>
          </a:xfrm>
          <a:prstGeom prst="rect">
            <a:avLst/>
          </a:prstGeom>
        </p:spPr>
      </p:pic>
      <p:sp>
        <p:nvSpPr>
          <p:cNvPr id="18" name="TextBox 17">
            <a:extLst>
              <a:ext uri="{FF2B5EF4-FFF2-40B4-BE49-F238E27FC236}">
                <a16:creationId xmlns:a16="http://schemas.microsoft.com/office/drawing/2014/main" id="{49DB4DAB-39E3-4071-8F59-2016E5B8BB00}"/>
              </a:ext>
            </a:extLst>
          </p:cNvPr>
          <p:cNvSpPr txBox="1"/>
          <p:nvPr/>
        </p:nvSpPr>
        <p:spPr>
          <a:xfrm>
            <a:off x="5106915" y="2214425"/>
            <a:ext cx="1949913" cy="276999"/>
          </a:xfrm>
          <a:prstGeom prst="rect">
            <a:avLst/>
          </a:prstGeom>
          <a:noFill/>
        </p:spPr>
        <p:txBody>
          <a:bodyPr wrap="square" lIns="0" tIns="0" rIns="0" bIns="0" rtlCol="0">
            <a:spAutoFit/>
          </a:bodyPr>
          <a:lstStyle/>
          <a:p>
            <a:r>
              <a:rPr lang="en-US" b="1" i="1" dirty="0">
                <a:solidFill>
                  <a:schemeClr val="accent6"/>
                </a:solidFill>
              </a:rPr>
              <a:t>Timer started</a:t>
            </a:r>
          </a:p>
        </p:txBody>
      </p:sp>
      <p:sp>
        <p:nvSpPr>
          <p:cNvPr id="19" name="TextBox 18">
            <a:extLst>
              <a:ext uri="{FF2B5EF4-FFF2-40B4-BE49-F238E27FC236}">
                <a16:creationId xmlns:a16="http://schemas.microsoft.com/office/drawing/2014/main" id="{21BCEC3A-2CF1-493C-A93D-09EA0A0AB043}"/>
              </a:ext>
            </a:extLst>
          </p:cNvPr>
          <p:cNvSpPr txBox="1"/>
          <p:nvPr/>
        </p:nvSpPr>
        <p:spPr>
          <a:xfrm>
            <a:off x="3951299" y="2842962"/>
            <a:ext cx="5186645" cy="276999"/>
          </a:xfrm>
          <a:prstGeom prst="rect">
            <a:avLst/>
          </a:prstGeom>
          <a:noFill/>
        </p:spPr>
        <p:txBody>
          <a:bodyPr wrap="square" lIns="0" tIns="0" rIns="0" bIns="0" rtlCol="0">
            <a:spAutoFit/>
          </a:bodyPr>
          <a:lstStyle/>
          <a:p>
            <a:r>
              <a:rPr lang="en-US" b="1" i="1" dirty="0">
                <a:solidFill>
                  <a:schemeClr val="accent2"/>
                </a:solidFill>
              </a:rPr>
              <a:t>Function call to circumference estimation</a:t>
            </a:r>
          </a:p>
        </p:txBody>
      </p:sp>
      <p:sp>
        <p:nvSpPr>
          <p:cNvPr id="21" name="TextBox 20">
            <a:extLst>
              <a:ext uri="{FF2B5EF4-FFF2-40B4-BE49-F238E27FC236}">
                <a16:creationId xmlns:a16="http://schemas.microsoft.com/office/drawing/2014/main" id="{A3BB3A13-FA8C-4E05-BA1D-6E3E722762D0}"/>
              </a:ext>
            </a:extLst>
          </p:cNvPr>
          <p:cNvSpPr txBox="1"/>
          <p:nvPr/>
        </p:nvSpPr>
        <p:spPr>
          <a:xfrm>
            <a:off x="5135174" y="3426117"/>
            <a:ext cx="1949913" cy="276999"/>
          </a:xfrm>
          <a:prstGeom prst="rect">
            <a:avLst/>
          </a:prstGeom>
          <a:noFill/>
        </p:spPr>
        <p:txBody>
          <a:bodyPr wrap="square" lIns="0" tIns="0" rIns="0" bIns="0" rtlCol="0">
            <a:spAutoFit/>
          </a:bodyPr>
          <a:lstStyle/>
          <a:p>
            <a:r>
              <a:rPr lang="en-US" b="1" i="1" dirty="0">
                <a:solidFill>
                  <a:schemeClr val="accent1">
                    <a:lumMod val="75000"/>
                  </a:schemeClr>
                </a:solidFill>
              </a:rPr>
              <a:t>Timer ended</a:t>
            </a:r>
          </a:p>
        </p:txBody>
      </p:sp>
      <p:sp>
        <p:nvSpPr>
          <p:cNvPr id="22" name="TextBox 21">
            <a:extLst>
              <a:ext uri="{FF2B5EF4-FFF2-40B4-BE49-F238E27FC236}">
                <a16:creationId xmlns:a16="http://schemas.microsoft.com/office/drawing/2014/main" id="{CE7811C2-6083-4728-B00B-7B4BA1C3B92C}"/>
              </a:ext>
            </a:extLst>
          </p:cNvPr>
          <p:cNvSpPr txBox="1"/>
          <p:nvPr/>
        </p:nvSpPr>
        <p:spPr>
          <a:xfrm>
            <a:off x="4942403" y="4070256"/>
            <a:ext cx="4122874" cy="276999"/>
          </a:xfrm>
          <a:prstGeom prst="rect">
            <a:avLst/>
          </a:prstGeom>
          <a:noFill/>
        </p:spPr>
        <p:txBody>
          <a:bodyPr wrap="square" lIns="0" tIns="0" rIns="0" bIns="0" rtlCol="0">
            <a:spAutoFit/>
          </a:bodyPr>
          <a:lstStyle/>
          <a:p>
            <a:r>
              <a:rPr lang="en-US" b="1" i="1" dirty="0">
                <a:solidFill>
                  <a:schemeClr val="accent2"/>
                </a:solidFill>
              </a:rPr>
              <a:t>Timer </a:t>
            </a:r>
            <a:r>
              <a:rPr lang="en-US" b="1" i="1" dirty="0">
                <a:solidFill>
                  <a:schemeClr val="accent6"/>
                </a:solidFill>
              </a:rPr>
              <a:t>Start</a:t>
            </a:r>
            <a:r>
              <a:rPr lang="en-US" b="1" i="1" dirty="0">
                <a:solidFill>
                  <a:schemeClr val="accent2"/>
                </a:solidFill>
              </a:rPr>
              <a:t> – </a:t>
            </a:r>
            <a:r>
              <a:rPr lang="en-US" b="1" i="1" dirty="0">
                <a:solidFill>
                  <a:schemeClr val="accent1">
                    <a:lumMod val="75000"/>
                  </a:schemeClr>
                </a:solidFill>
              </a:rPr>
              <a:t>Finish</a:t>
            </a:r>
            <a:r>
              <a:rPr lang="en-US" b="1" i="1" dirty="0">
                <a:solidFill>
                  <a:schemeClr val="accent2"/>
                </a:solidFill>
              </a:rPr>
              <a:t> (in microseconds)</a:t>
            </a:r>
          </a:p>
        </p:txBody>
      </p:sp>
      <p:sp>
        <p:nvSpPr>
          <p:cNvPr id="23" name="TextBox 22">
            <a:extLst>
              <a:ext uri="{FF2B5EF4-FFF2-40B4-BE49-F238E27FC236}">
                <a16:creationId xmlns:a16="http://schemas.microsoft.com/office/drawing/2014/main" id="{0AF7B826-8F00-4525-89EB-52607E8F7814}"/>
              </a:ext>
            </a:extLst>
          </p:cNvPr>
          <p:cNvSpPr txBox="1"/>
          <p:nvPr/>
        </p:nvSpPr>
        <p:spPr>
          <a:xfrm>
            <a:off x="7741113" y="4664283"/>
            <a:ext cx="4122874" cy="276999"/>
          </a:xfrm>
          <a:prstGeom prst="rect">
            <a:avLst/>
          </a:prstGeom>
          <a:noFill/>
        </p:spPr>
        <p:txBody>
          <a:bodyPr wrap="square" lIns="0" tIns="0" rIns="0" bIns="0" rtlCol="0">
            <a:spAutoFit/>
          </a:bodyPr>
          <a:lstStyle/>
          <a:p>
            <a:r>
              <a:rPr lang="en-US" b="1" i="1" dirty="0">
                <a:solidFill>
                  <a:schemeClr val="accent2"/>
                </a:solidFill>
              </a:rPr>
              <a:t>Print statement</a:t>
            </a:r>
          </a:p>
        </p:txBody>
      </p:sp>
      <p:sp>
        <p:nvSpPr>
          <p:cNvPr id="24" name="TextBox 23">
            <a:extLst>
              <a:ext uri="{FF2B5EF4-FFF2-40B4-BE49-F238E27FC236}">
                <a16:creationId xmlns:a16="http://schemas.microsoft.com/office/drawing/2014/main" id="{4760A60F-5F90-46A1-BFD7-46314F86FACF}"/>
              </a:ext>
            </a:extLst>
          </p:cNvPr>
          <p:cNvSpPr txBox="1"/>
          <p:nvPr/>
        </p:nvSpPr>
        <p:spPr>
          <a:xfrm>
            <a:off x="1513907" y="5502637"/>
            <a:ext cx="10179513" cy="369332"/>
          </a:xfrm>
          <a:prstGeom prst="rect">
            <a:avLst/>
          </a:prstGeom>
          <a:noFill/>
        </p:spPr>
        <p:txBody>
          <a:bodyPr wrap="square" lIns="0" tIns="0" rIns="0" bIns="0" rtlCol="0">
            <a:spAutoFit/>
          </a:bodyPr>
          <a:lstStyle/>
          <a:p>
            <a:pPr algn="ctr"/>
            <a:r>
              <a:rPr lang="en-US" sz="2400" b="1" i="1" dirty="0">
                <a:solidFill>
                  <a:schemeClr val="accent2"/>
                </a:solidFill>
              </a:rPr>
              <a:t>Same code used to encapsulate area estimation function</a:t>
            </a:r>
          </a:p>
        </p:txBody>
      </p:sp>
    </p:spTree>
    <p:extLst>
      <p:ext uri="{BB962C8B-B14F-4D97-AF65-F5344CB8AC3E}">
        <p14:creationId xmlns:p14="http://schemas.microsoft.com/office/powerpoint/2010/main" val="137063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FEA8-4E30-40AD-92EB-320FCAD023DA}"/>
              </a:ext>
            </a:extLst>
          </p:cNvPr>
          <p:cNvSpPr>
            <a:spLocks noGrp="1"/>
          </p:cNvSpPr>
          <p:nvPr>
            <p:ph type="title"/>
          </p:nvPr>
        </p:nvSpPr>
        <p:spPr/>
        <p:txBody>
          <a:bodyPr/>
          <a:lstStyle/>
          <a:p>
            <a:r>
              <a:rPr lang="en-US" dirty="0"/>
              <a:t>Sample plots from function output</a:t>
            </a:r>
          </a:p>
        </p:txBody>
      </p:sp>
      <p:sp>
        <p:nvSpPr>
          <p:cNvPr id="3" name="Date Placeholder 2">
            <a:extLst>
              <a:ext uri="{FF2B5EF4-FFF2-40B4-BE49-F238E27FC236}">
                <a16:creationId xmlns:a16="http://schemas.microsoft.com/office/drawing/2014/main" id="{D900F170-0D30-400A-8BE8-0791E8605B39}"/>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B7A92993-DBBD-47A6-81B4-E8DB54F4A23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ACF5D45-8760-437F-92DA-130365F9DC59}"/>
              </a:ext>
            </a:extLst>
          </p:cNvPr>
          <p:cNvSpPr>
            <a:spLocks noGrp="1"/>
          </p:cNvSpPr>
          <p:nvPr>
            <p:ph type="sldNum" sz="quarter" idx="12"/>
          </p:nvPr>
        </p:nvSpPr>
        <p:spPr/>
        <p:txBody>
          <a:bodyPr/>
          <a:lstStyle/>
          <a:p>
            <a:fld id="{00E6A5BD-C011-4A45-AA3A-201790FB7F2B}" type="slidenum">
              <a:rPr lang="en-CA" smtClean="0"/>
              <a:t>9</a:t>
            </a:fld>
            <a:endParaRPr lang="en-CA"/>
          </a:p>
        </p:txBody>
      </p:sp>
      <p:pic>
        <p:nvPicPr>
          <p:cNvPr id="7" name="Picture 6">
            <a:extLst>
              <a:ext uri="{FF2B5EF4-FFF2-40B4-BE49-F238E27FC236}">
                <a16:creationId xmlns:a16="http://schemas.microsoft.com/office/drawing/2014/main" id="{0E09BC20-B082-45DC-8BAD-265A73E595C3}"/>
              </a:ext>
            </a:extLst>
          </p:cNvPr>
          <p:cNvPicPr>
            <a:picLocks noChangeAspect="1"/>
          </p:cNvPicPr>
          <p:nvPr/>
        </p:nvPicPr>
        <p:blipFill>
          <a:blip r:embed="rId2"/>
          <a:stretch>
            <a:fillRect/>
          </a:stretch>
        </p:blipFill>
        <p:spPr>
          <a:xfrm>
            <a:off x="4227040" y="3858950"/>
            <a:ext cx="3657600" cy="2451580"/>
          </a:xfrm>
          <a:prstGeom prst="rect">
            <a:avLst/>
          </a:prstGeom>
        </p:spPr>
      </p:pic>
      <p:pic>
        <p:nvPicPr>
          <p:cNvPr id="9" name="Picture 8">
            <a:extLst>
              <a:ext uri="{FF2B5EF4-FFF2-40B4-BE49-F238E27FC236}">
                <a16:creationId xmlns:a16="http://schemas.microsoft.com/office/drawing/2014/main" id="{2366CAD9-04E2-467E-A177-4B840A5B365C}"/>
              </a:ext>
            </a:extLst>
          </p:cNvPr>
          <p:cNvPicPr>
            <a:picLocks noChangeAspect="1"/>
          </p:cNvPicPr>
          <p:nvPr/>
        </p:nvPicPr>
        <p:blipFill>
          <a:blip r:embed="rId3"/>
          <a:stretch>
            <a:fillRect/>
          </a:stretch>
        </p:blipFill>
        <p:spPr>
          <a:xfrm>
            <a:off x="207955" y="3858950"/>
            <a:ext cx="3657600" cy="2451580"/>
          </a:xfrm>
          <a:prstGeom prst="rect">
            <a:avLst/>
          </a:prstGeom>
        </p:spPr>
      </p:pic>
      <p:pic>
        <p:nvPicPr>
          <p:cNvPr id="11" name="Picture 10">
            <a:extLst>
              <a:ext uri="{FF2B5EF4-FFF2-40B4-BE49-F238E27FC236}">
                <a16:creationId xmlns:a16="http://schemas.microsoft.com/office/drawing/2014/main" id="{26C93002-B5A6-45D6-AB45-291C3DFDF49C}"/>
              </a:ext>
            </a:extLst>
          </p:cNvPr>
          <p:cNvPicPr>
            <a:picLocks noChangeAspect="1"/>
          </p:cNvPicPr>
          <p:nvPr/>
        </p:nvPicPr>
        <p:blipFill>
          <a:blip r:embed="rId4"/>
          <a:stretch>
            <a:fillRect/>
          </a:stretch>
        </p:blipFill>
        <p:spPr>
          <a:xfrm>
            <a:off x="8149236" y="3858950"/>
            <a:ext cx="3657600" cy="2451580"/>
          </a:xfrm>
          <a:prstGeom prst="rect">
            <a:avLst/>
          </a:prstGeom>
        </p:spPr>
      </p:pic>
      <p:pic>
        <p:nvPicPr>
          <p:cNvPr id="13" name="Picture 12">
            <a:extLst>
              <a:ext uri="{FF2B5EF4-FFF2-40B4-BE49-F238E27FC236}">
                <a16:creationId xmlns:a16="http://schemas.microsoft.com/office/drawing/2014/main" id="{A9FC15EB-C14C-4DF0-A296-98935890E5F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181412" y="1323880"/>
            <a:ext cx="3657600" cy="2451580"/>
          </a:xfrm>
          <a:prstGeom prst="rect">
            <a:avLst/>
          </a:prstGeom>
        </p:spPr>
      </p:pic>
      <p:pic>
        <p:nvPicPr>
          <p:cNvPr id="15" name="Picture 14">
            <a:extLst>
              <a:ext uri="{FF2B5EF4-FFF2-40B4-BE49-F238E27FC236}">
                <a16:creationId xmlns:a16="http://schemas.microsoft.com/office/drawing/2014/main" id="{423953B8-58A8-44C0-82BE-F67951547EC1}"/>
              </a:ext>
            </a:extLst>
          </p:cNvPr>
          <p:cNvPicPr>
            <a:picLocks noChangeAspect="1"/>
          </p:cNvPicPr>
          <p:nvPr/>
        </p:nvPicPr>
        <p:blipFill>
          <a:blip r:embed="rId6"/>
          <a:stretch>
            <a:fillRect/>
          </a:stretch>
        </p:blipFill>
        <p:spPr>
          <a:xfrm>
            <a:off x="6735247" y="1319345"/>
            <a:ext cx="3657600" cy="2451580"/>
          </a:xfrm>
          <a:prstGeom prst="rect">
            <a:avLst/>
          </a:prstGeom>
        </p:spPr>
      </p:pic>
      <p:sp>
        <p:nvSpPr>
          <p:cNvPr id="17" name="TextBox 16">
            <a:extLst>
              <a:ext uri="{FF2B5EF4-FFF2-40B4-BE49-F238E27FC236}">
                <a16:creationId xmlns:a16="http://schemas.microsoft.com/office/drawing/2014/main" id="{66C7559F-196D-4FD4-A2D0-45B0C6D22F5F}"/>
              </a:ext>
            </a:extLst>
          </p:cNvPr>
          <p:cNvSpPr txBox="1"/>
          <p:nvPr/>
        </p:nvSpPr>
        <p:spPr>
          <a:xfrm>
            <a:off x="3521559" y="2249367"/>
            <a:ext cx="1410961" cy="553998"/>
          </a:xfrm>
          <a:prstGeom prst="rect">
            <a:avLst/>
          </a:prstGeom>
          <a:noFill/>
        </p:spPr>
        <p:txBody>
          <a:bodyPr wrap="square" lIns="0" tIns="0" rIns="0" bIns="0" rtlCol="0">
            <a:spAutoFit/>
          </a:bodyPr>
          <a:lstStyle/>
          <a:p>
            <a:r>
              <a:rPr lang="en-US" i="1" dirty="0">
                <a:solidFill>
                  <a:schemeClr val="accent2"/>
                </a:solidFill>
              </a:rPr>
              <a:t>N = 20 points</a:t>
            </a:r>
          </a:p>
          <a:p>
            <a:pPr algn="ctr"/>
            <a:r>
              <a:rPr lang="en-US" i="1" dirty="0">
                <a:solidFill>
                  <a:schemeClr val="accent2"/>
                </a:solidFill>
              </a:rPr>
              <a:t>Eq. spacing</a:t>
            </a:r>
          </a:p>
        </p:txBody>
      </p:sp>
      <p:sp>
        <p:nvSpPr>
          <p:cNvPr id="18" name="TextBox 17">
            <a:extLst>
              <a:ext uri="{FF2B5EF4-FFF2-40B4-BE49-F238E27FC236}">
                <a16:creationId xmlns:a16="http://schemas.microsoft.com/office/drawing/2014/main" id="{55146BF3-9B7A-4E00-AFDB-386BA17E0FD7}"/>
              </a:ext>
            </a:extLst>
          </p:cNvPr>
          <p:cNvSpPr txBox="1"/>
          <p:nvPr/>
        </p:nvSpPr>
        <p:spPr>
          <a:xfrm>
            <a:off x="8082835" y="2246300"/>
            <a:ext cx="1671777" cy="553998"/>
          </a:xfrm>
          <a:prstGeom prst="rect">
            <a:avLst/>
          </a:prstGeom>
          <a:noFill/>
        </p:spPr>
        <p:txBody>
          <a:bodyPr wrap="square" lIns="0" tIns="0" rIns="0" bIns="0" rtlCol="0">
            <a:spAutoFit/>
          </a:bodyPr>
          <a:lstStyle/>
          <a:p>
            <a:r>
              <a:rPr lang="en-US" i="1" dirty="0">
                <a:solidFill>
                  <a:schemeClr val="accent2"/>
                </a:solidFill>
              </a:rPr>
              <a:t>N = 20 points</a:t>
            </a:r>
          </a:p>
          <a:p>
            <a:pPr algn="ctr"/>
            <a:r>
              <a:rPr lang="en-US" i="1" dirty="0">
                <a:solidFill>
                  <a:schemeClr val="accent2"/>
                </a:solidFill>
              </a:rPr>
              <a:t>Random spacing</a:t>
            </a:r>
          </a:p>
        </p:txBody>
      </p:sp>
      <p:sp>
        <p:nvSpPr>
          <p:cNvPr id="19" name="TextBox 18">
            <a:extLst>
              <a:ext uri="{FF2B5EF4-FFF2-40B4-BE49-F238E27FC236}">
                <a16:creationId xmlns:a16="http://schemas.microsoft.com/office/drawing/2014/main" id="{1779A3FA-9F9F-4D20-9EDB-439D9EBBB03B}"/>
              </a:ext>
            </a:extLst>
          </p:cNvPr>
          <p:cNvSpPr txBox="1"/>
          <p:nvPr/>
        </p:nvSpPr>
        <p:spPr>
          <a:xfrm>
            <a:off x="1345523" y="4742228"/>
            <a:ext cx="1671777" cy="553998"/>
          </a:xfrm>
          <a:prstGeom prst="rect">
            <a:avLst/>
          </a:prstGeom>
          <a:noFill/>
        </p:spPr>
        <p:txBody>
          <a:bodyPr wrap="square" lIns="0" tIns="0" rIns="0" bIns="0" rtlCol="0">
            <a:spAutoFit/>
          </a:bodyPr>
          <a:lstStyle/>
          <a:p>
            <a:r>
              <a:rPr lang="en-US" i="1" dirty="0">
                <a:solidFill>
                  <a:schemeClr val="accent2"/>
                </a:solidFill>
              </a:rPr>
              <a:t>N = 100 points</a:t>
            </a:r>
          </a:p>
          <a:p>
            <a:pPr algn="ctr"/>
            <a:r>
              <a:rPr lang="en-US" i="1" dirty="0">
                <a:solidFill>
                  <a:schemeClr val="accent2"/>
                </a:solidFill>
              </a:rPr>
              <a:t>Eq. spacing</a:t>
            </a:r>
          </a:p>
        </p:txBody>
      </p:sp>
      <p:sp>
        <p:nvSpPr>
          <p:cNvPr id="20" name="TextBox 19">
            <a:extLst>
              <a:ext uri="{FF2B5EF4-FFF2-40B4-BE49-F238E27FC236}">
                <a16:creationId xmlns:a16="http://schemas.microsoft.com/office/drawing/2014/main" id="{990D25C5-7504-49AC-9E22-BAD11633B1A6}"/>
              </a:ext>
            </a:extLst>
          </p:cNvPr>
          <p:cNvSpPr txBox="1"/>
          <p:nvPr/>
        </p:nvSpPr>
        <p:spPr>
          <a:xfrm>
            <a:off x="5431687" y="4742228"/>
            <a:ext cx="1671777" cy="553998"/>
          </a:xfrm>
          <a:prstGeom prst="rect">
            <a:avLst/>
          </a:prstGeom>
          <a:noFill/>
        </p:spPr>
        <p:txBody>
          <a:bodyPr wrap="square" lIns="0" tIns="0" rIns="0" bIns="0" rtlCol="0">
            <a:spAutoFit/>
          </a:bodyPr>
          <a:lstStyle/>
          <a:p>
            <a:r>
              <a:rPr lang="en-US" i="1" dirty="0">
                <a:solidFill>
                  <a:schemeClr val="accent2"/>
                </a:solidFill>
              </a:rPr>
              <a:t>N = 1000 points</a:t>
            </a:r>
          </a:p>
          <a:p>
            <a:pPr algn="ctr"/>
            <a:r>
              <a:rPr lang="en-US" i="1" dirty="0">
                <a:solidFill>
                  <a:schemeClr val="accent2"/>
                </a:solidFill>
              </a:rPr>
              <a:t>Eq. spacing</a:t>
            </a:r>
          </a:p>
        </p:txBody>
      </p:sp>
      <p:sp>
        <p:nvSpPr>
          <p:cNvPr id="21" name="TextBox 20">
            <a:extLst>
              <a:ext uri="{FF2B5EF4-FFF2-40B4-BE49-F238E27FC236}">
                <a16:creationId xmlns:a16="http://schemas.microsoft.com/office/drawing/2014/main" id="{5C781B61-7EBE-4121-85EE-3FA310C04A5E}"/>
              </a:ext>
            </a:extLst>
          </p:cNvPr>
          <p:cNvSpPr txBox="1"/>
          <p:nvPr/>
        </p:nvSpPr>
        <p:spPr>
          <a:xfrm>
            <a:off x="9399133" y="4736843"/>
            <a:ext cx="1671777" cy="553998"/>
          </a:xfrm>
          <a:prstGeom prst="rect">
            <a:avLst/>
          </a:prstGeom>
          <a:noFill/>
        </p:spPr>
        <p:txBody>
          <a:bodyPr wrap="square" lIns="0" tIns="0" rIns="0" bIns="0" rtlCol="0">
            <a:spAutoFit/>
          </a:bodyPr>
          <a:lstStyle/>
          <a:p>
            <a:r>
              <a:rPr lang="en-US" i="1" dirty="0">
                <a:solidFill>
                  <a:schemeClr val="accent2"/>
                </a:solidFill>
              </a:rPr>
              <a:t>N = 10000 points</a:t>
            </a:r>
          </a:p>
          <a:p>
            <a:pPr algn="ctr"/>
            <a:r>
              <a:rPr lang="en-US" i="1" dirty="0">
                <a:solidFill>
                  <a:schemeClr val="accent2"/>
                </a:solidFill>
              </a:rPr>
              <a:t>Eq. spacing</a:t>
            </a:r>
          </a:p>
        </p:txBody>
      </p:sp>
    </p:spTree>
    <p:extLst>
      <p:ext uri="{BB962C8B-B14F-4D97-AF65-F5344CB8AC3E}">
        <p14:creationId xmlns:p14="http://schemas.microsoft.com/office/powerpoint/2010/main" val="2054234993"/>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117</TotalTime>
  <Words>441</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Calibri</vt:lpstr>
      <vt:lpstr>GE Inspira Sans</vt:lpstr>
      <vt:lpstr>GE</vt:lpstr>
      <vt:lpstr>Sprint Review – Team A</vt:lpstr>
      <vt:lpstr>Goals of Sprint Review/Retro</vt:lpstr>
      <vt:lpstr>Problem Significance</vt:lpstr>
      <vt:lpstr>Algorithm – summarize main functions called and why</vt:lpstr>
      <vt:lpstr>Algorithm – explain in plain English why numerical methods are used</vt:lpstr>
      <vt:lpstr>Algorithm – explain in plain English how you would extend the algorithm to 3D, 4D, beyond</vt:lpstr>
      <vt:lpstr>Coding – do a study on how changing input parameters in the algorithms changes the outputs?</vt:lpstr>
      <vt:lpstr>Function timers</vt:lpstr>
      <vt:lpstr>Sample plots from function output</vt:lpstr>
      <vt:lpstr>Impact of Numerical Methods at GE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 Team A</dc:title>
  <dc:creator>Falanga, Grace (GE Research)</dc:creator>
  <dc:description>Version 1.08
Job 1437
August 25, 2016</dc:description>
  <cp:lastModifiedBy>Balaji, Suryanarayan (GE Research, US)</cp:lastModifiedBy>
  <cp:revision>7</cp:revision>
  <dcterms:created xsi:type="dcterms:W3CDTF">2022-12-01T18:03:49Z</dcterms:created>
  <dcterms:modified xsi:type="dcterms:W3CDTF">2022-12-06T00:13:30Z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9ce23d-b10a-46db-9941-323d4cdb1a52_Enabled">
    <vt:lpwstr>True</vt:lpwstr>
  </property>
  <property fmtid="{D5CDD505-2E9C-101B-9397-08002B2CF9AE}" pid="3" name="MSIP_Label_209ce23d-b10a-46db-9941-323d4cdb1a52_SiteId">
    <vt:lpwstr>Local</vt:lpwstr>
  </property>
  <property fmtid="{D5CDD505-2E9C-101B-9397-08002B2CF9AE}" pid="4" name="MSIP_Label_209ce23d-b10a-46db-9941-323d4cdb1a52_Owner">
    <vt:lpwstr>223074148@ge.com</vt:lpwstr>
  </property>
  <property fmtid="{D5CDD505-2E9C-101B-9397-08002B2CF9AE}" pid="5" name="MSIP_Label_209ce23d-b10a-46db-9941-323d4cdb1a52_SetDate">
    <vt:lpwstr>2022-12-01T18:03:54.6183062Z</vt:lpwstr>
  </property>
  <property fmtid="{D5CDD505-2E9C-101B-9397-08002B2CF9AE}" pid="6" name="MSIP_Label_209ce23d-b10a-46db-9941-323d4cdb1a52_Name">
    <vt:lpwstr>GE Non-Public</vt:lpwstr>
  </property>
  <property fmtid="{D5CDD505-2E9C-101B-9397-08002B2CF9AE}" pid="7" name="MSIP_Label_209ce23d-b10a-46db-9941-323d4cdb1a52_Application">
    <vt:lpwstr>Microsoft Azure Information Protection</vt:lpwstr>
  </property>
  <property fmtid="{D5CDD505-2E9C-101B-9397-08002B2CF9AE}" pid="8" name="MSIP_Label_209ce23d-b10a-46db-9941-323d4cdb1a52_Extended_MSFT_Method">
    <vt:lpwstr>Manual</vt:lpwstr>
  </property>
  <property fmtid="{D5CDD505-2E9C-101B-9397-08002B2CF9AE}" pid="9" name="Sensitivity">
    <vt:lpwstr>GE Non-Public</vt:lpwstr>
  </property>
</Properties>
</file>