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handoutMasterIdLst>
    <p:handoutMasterId r:id="rId14"/>
  </p:handoutMasterIdLst>
  <p:sldIdLst>
    <p:sldId id="268" r:id="rId2"/>
    <p:sldId id="276" r:id="rId3"/>
    <p:sldId id="269" r:id="rId4"/>
    <p:sldId id="270" r:id="rId5"/>
    <p:sldId id="278" r:id="rId6"/>
    <p:sldId id="271" r:id="rId7"/>
    <p:sldId id="272" r:id="rId8"/>
    <p:sldId id="273" r:id="rId9"/>
    <p:sldId id="277"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p:scale>
          <a:sx n="96" d="100"/>
          <a:sy n="96" d="100"/>
        </p:scale>
        <p:origin x="86" y="38"/>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2022-12-05</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5,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5,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5,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5,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Sample plots from function output</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10</a:t>
            </a:fld>
            <a:endParaRPr lang="en-CA"/>
          </a:p>
        </p:txBody>
      </p:sp>
      <p:grpSp>
        <p:nvGrpSpPr>
          <p:cNvPr id="26" name="Group 25">
            <a:extLst>
              <a:ext uri="{FF2B5EF4-FFF2-40B4-BE49-F238E27FC236}">
                <a16:creationId xmlns:a16="http://schemas.microsoft.com/office/drawing/2014/main" id="{C68F1E91-2F35-44F4-A0BC-3C68E0FAA379}"/>
              </a:ext>
            </a:extLst>
          </p:cNvPr>
          <p:cNvGrpSpPr/>
          <p:nvPr/>
        </p:nvGrpSpPr>
        <p:grpSpPr>
          <a:xfrm>
            <a:off x="1941841" y="1165611"/>
            <a:ext cx="3620500" cy="2715375"/>
            <a:chOff x="2354905" y="1165611"/>
            <a:chExt cx="3620500" cy="2715375"/>
          </a:xfrm>
        </p:grpSpPr>
        <p:pic>
          <p:nvPicPr>
            <p:cNvPr id="8" name="Picture 7">
              <a:extLst>
                <a:ext uri="{FF2B5EF4-FFF2-40B4-BE49-F238E27FC236}">
                  <a16:creationId xmlns:a16="http://schemas.microsoft.com/office/drawing/2014/main" id="{E5DE8E4B-1111-4E78-B43F-94E5F1FA4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905" y="1165611"/>
              <a:ext cx="3620500" cy="2715375"/>
            </a:xfrm>
            <a:prstGeom prst="rect">
              <a:avLst/>
            </a:prstGeom>
          </p:spPr>
        </p:pic>
        <p:sp>
          <p:nvSpPr>
            <p:cNvPr id="17" name="TextBox 16">
              <a:extLst>
                <a:ext uri="{FF2B5EF4-FFF2-40B4-BE49-F238E27FC236}">
                  <a16:creationId xmlns:a16="http://schemas.microsoft.com/office/drawing/2014/main" id="{66C7559F-196D-4FD4-A2D0-45B0C6D22F5F}"/>
                </a:ext>
              </a:extLst>
            </p:cNvPr>
            <p:cNvSpPr txBox="1"/>
            <p:nvPr/>
          </p:nvSpPr>
          <p:spPr>
            <a:xfrm>
              <a:off x="3521559" y="2249367"/>
              <a:ext cx="1410961"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Eq. spacing</a:t>
              </a:r>
            </a:p>
          </p:txBody>
        </p:sp>
      </p:grpSp>
      <p:grpSp>
        <p:nvGrpSpPr>
          <p:cNvPr id="27" name="Group 26">
            <a:extLst>
              <a:ext uri="{FF2B5EF4-FFF2-40B4-BE49-F238E27FC236}">
                <a16:creationId xmlns:a16="http://schemas.microsoft.com/office/drawing/2014/main" id="{E39334E8-D940-464C-A993-298FBA057D04}"/>
              </a:ext>
            </a:extLst>
          </p:cNvPr>
          <p:cNvGrpSpPr/>
          <p:nvPr/>
        </p:nvGrpSpPr>
        <p:grpSpPr>
          <a:xfrm>
            <a:off x="6629135" y="1165611"/>
            <a:ext cx="3621024" cy="2715768"/>
            <a:chOff x="7042199" y="1165611"/>
            <a:chExt cx="3621024" cy="2715768"/>
          </a:xfrm>
        </p:grpSpPr>
        <p:pic>
          <p:nvPicPr>
            <p:cNvPr id="12" name="Picture 11">
              <a:extLst>
                <a:ext uri="{FF2B5EF4-FFF2-40B4-BE49-F238E27FC236}">
                  <a16:creationId xmlns:a16="http://schemas.microsoft.com/office/drawing/2014/main" id="{0D7C4D04-6477-4E96-BD5B-5B4EE973A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199" y="1165611"/>
              <a:ext cx="3621024" cy="2715768"/>
            </a:xfrm>
            <a:prstGeom prst="rect">
              <a:avLst/>
            </a:prstGeom>
          </p:spPr>
        </p:pic>
        <p:sp>
          <p:nvSpPr>
            <p:cNvPr id="18" name="TextBox 17">
              <a:extLst>
                <a:ext uri="{FF2B5EF4-FFF2-40B4-BE49-F238E27FC236}">
                  <a16:creationId xmlns:a16="http://schemas.microsoft.com/office/drawing/2014/main" id="{55146BF3-9B7A-4E00-AFDB-386BA17E0FD7}"/>
                </a:ext>
              </a:extLst>
            </p:cNvPr>
            <p:cNvSpPr txBox="1"/>
            <p:nvPr/>
          </p:nvSpPr>
          <p:spPr>
            <a:xfrm>
              <a:off x="8082835" y="2246300"/>
              <a:ext cx="1671777"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Random spacing</a:t>
              </a:r>
            </a:p>
          </p:txBody>
        </p:sp>
      </p:grpSp>
      <p:grpSp>
        <p:nvGrpSpPr>
          <p:cNvPr id="29" name="Group 28">
            <a:extLst>
              <a:ext uri="{FF2B5EF4-FFF2-40B4-BE49-F238E27FC236}">
                <a16:creationId xmlns:a16="http://schemas.microsoft.com/office/drawing/2014/main" id="{1ADF9702-AE21-4923-B9CB-EF536A81696E}"/>
              </a:ext>
            </a:extLst>
          </p:cNvPr>
          <p:cNvGrpSpPr/>
          <p:nvPr/>
        </p:nvGrpSpPr>
        <p:grpSpPr>
          <a:xfrm>
            <a:off x="246437" y="3655958"/>
            <a:ext cx="3621024" cy="2715768"/>
            <a:chOff x="232330" y="3655958"/>
            <a:chExt cx="3621024" cy="2715768"/>
          </a:xfrm>
        </p:grpSpPr>
        <p:pic>
          <p:nvPicPr>
            <p:cNvPr id="23" name="Picture 22">
              <a:extLst>
                <a:ext uri="{FF2B5EF4-FFF2-40B4-BE49-F238E27FC236}">
                  <a16:creationId xmlns:a16="http://schemas.microsoft.com/office/drawing/2014/main" id="{E3238632-A2FF-4D00-B9C1-DBFAB0ACE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30" y="3655958"/>
              <a:ext cx="3621024" cy="2715768"/>
            </a:xfrm>
            <a:prstGeom prst="rect">
              <a:avLst/>
            </a:prstGeom>
          </p:spPr>
        </p:pic>
        <p:sp>
          <p:nvSpPr>
            <p:cNvPr id="19" name="TextBox 18">
              <a:extLst>
                <a:ext uri="{FF2B5EF4-FFF2-40B4-BE49-F238E27FC236}">
                  <a16:creationId xmlns:a16="http://schemas.microsoft.com/office/drawing/2014/main" id="{1779A3FA-9F9F-4D20-9EDB-439D9EBBB03B}"/>
                </a:ext>
              </a:extLst>
            </p:cNvPr>
            <p:cNvSpPr txBox="1"/>
            <p:nvPr/>
          </p:nvSpPr>
          <p:spPr>
            <a:xfrm>
              <a:off x="1345523" y="4742228"/>
              <a:ext cx="1671777" cy="553998"/>
            </a:xfrm>
            <a:prstGeom prst="rect">
              <a:avLst/>
            </a:prstGeom>
            <a:noFill/>
          </p:spPr>
          <p:txBody>
            <a:bodyPr wrap="square" lIns="0" tIns="0" rIns="0" bIns="0" rtlCol="0">
              <a:spAutoFit/>
            </a:bodyPr>
            <a:lstStyle/>
            <a:p>
              <a:r>
                <a:rPr lang="en-US" i="1" dirty="0">
                  <a:solidFill>
                    <a:schemeClr val="accent2"/>
                  </a:solidFill>
                </a:rPr>
                <a:t>N = 100 points</a:t>
              </a:r>
            </a:p>
            <a:p>
              <a:pPr algn="ctr"/>
              <a:r>
                <a:rPr lang="en-US" i="1" dirty="0">
                  <a:solidFill>
                    <a:schemeClr val="accent2"/>
                  </a:solidFill>
                </a:rPr>
                <a:t>Eq. spacing</a:t>
              </a:r>
            </a:p>
          </p:txBody>
        </p:sp>
      </p:grpSp>
      <p:grpSp>
        <p:nvGrpSpPr>
          <p:cNvPr id="28" name="Group 27">
            <a:extLst>
              <a:ext uri="{FF2B5EF4-FFF2-40B4-BE49-F238E27FC236}">
                <a16:creationId xmlns:a16="http://schemas.microsoft.com/office/drawing/2014/main" id="{6650B356-A0DA-4E32-A1A5-5025E618C9B2}"/>
              </a:ext>
            </a:extLst>
          </p:cNvPr>
          <p:cNvGrpSpPr/>
          <p:nvPr/>
        </p:nvGrpSpPr>
        <p:grpSpPr>
          <a:xfrm>
            <a:off x="4285488" y="3655958"/>
            <a:ext cx="3621024" cy="2715768"/>
            <a:chOff x="4315968" y="3655958"/>
            <a:chExt cx="3621024" cy="2715768"/>
          </a:xfrm>
        </p:grpSpPr>
        <p:pic>
          <p:nvPicPr>
            <p:cNvPr id="25" name="Picture 24">
              <a:extLst>
                <a:ext uri="{FF2B5EF4-FFF2-40B4-BE49-F238E27FC236}">
                  <a16:creationId xmlns:a16="http://schemas.microsoft.com/office/drawing/2014/main" id="{F7AE47D9-14E7-4769-9CB8-46200B4A2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5968" y="3655958"/>
              <a:ext cx="3621024" cy="2715768"/>
            </a:xfrm>
            <a:prstGeom prst="rect">
              <a:avLst/>
            </a:prstGeom>
          </p:spPr>
        </p:pic>
        <p:sp>
          <p:nvSpPr>
            <p:cNvPr id="20" name="TextBox 19">
              <a:extLst>
                <a:ext uri="{FF2B5EF4-FFF2-40B4-BE49-F238E27FC236}">
                  <a16:creationId xmlns:a16="http://schemas.microsoft.com/office/drawing/2014/main" id="{990D25C5-7504-49AC-9E22-BAD11633B1A6}"/>
                </a:ext>
              </a:extLst>
            </p:cNvPr>
            <p:cNvSpPr txBox="1"/>
            <p:nvPr/>
          </p:nvSpPr>
          <p:spPr>
            <a:xfrm>
              <a:off x="5431687" y="4742228"/>
              <a:ext cx="1671777" cy="553998"/>
            </a:xfrm>
            <a:prstGeom prst="rect">
              <a:avLst/>
            </a:prstGeom>
            <a:noFill/>
          </p:spPr>
          <p:txBody>
            <a:bodyPr wrap="square" lIns="0" tIns="0" rIns="0" bIns="0" rtlCol="0">
              <a:spAutoFit/>
            </a:bodyPr>
            <a:lstStyle/>
            <a:p>
              <a:r>
                <a:rPr lang="en-US" i="1" dirty="0">
                  <a:solidFill>
                    <a:schemeClr val="accent2"/>
                  </a:solidFill>
                </a:rPr>
                <a:t>N = 1000 points</a:t>
              </a:r>
            </a:p>
            <a:p>
              <a:pPr algn="ctr"/>
              <a:r>
                <a:rPr lang="en-US" i="1" dirty="0">
                  <a:solidFill>
                    <a:schemeClr val="accent2"/>
                  </a:solidFill>
                </a:rPr>
                <a:t>Eq. spacing</a:t>
              </a:r>
            </a:p>
          </p:txBody>
        </p:sp>
      </p:grpSp>
      <p:grpSp>
        <p:nvGrpSpPr>
          <p:cNvPr id="30" name="Group 29">
            <a:extLst>
              <a:ext uri="{FF2B5EF4-FFF2-40B4-BE49-F238E27FC236}">
                <a16:creationId xmlns:a16="http://schemas.microsoft.com/office/drawing/2014/main" id="{2A9737D4-BF89-4ACE-805D-29B033BEB491}"/>
              </a:ext>
            </a:extLst>
          </p:cNvPr>
          <p:cNvGrpSpPr/>
          <p:nvPr/>
        </p:nvGrpSpPr>
        <p:grpSpPr>
          <a:xfrm>
            <a:off x="8324539" y="3655958"/>
            <a:ext cx="3621024" cy="2715768"/>
            <a:chOff x="8310432" y="3655958"/>
            <a:chExt cx="3621024" cy="2715768"/>
          </a:xfrm>
        </p:grpSpPr>
        <p:pic>
          <p:nvPicPr>
            <p:cNvPr id="16" name="Picture 15">
              <a:extLst>
                <a:ext uri="{FF2B5EF4-FFF2-40B4-BE49-F238E27FC236}">
                  <a16:creationId xmlns:a16="http://schemas.microsoft.com/office/drawing/2014/main" id="{656021F5-5A4A-45BB-B5A9-52C08B0D7B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0432" y="3655958"/>
              <a:ext cx="3621024" cy="2715768"/>
            </a:xfrm>
            <a:prstGeom prst="rect">
              <a:avLst/>
            </a:prstGeom>
          </p:spPr>
        </p:pic>
        <p:sp>
          <p:nvSpPr>
            <p:cNvPr id="21" name="TextBox 20">
              <a:extLst>
                <a:ext uri="{FF2B5EF4-FFF2-40B4-BE49-F238E27FC236}">
                  <a16:creationId xmlns:a16="http://schemas.microsoft.com/office/drawing/2014/main" id="{5C781B61-7EBE-4121-85EE-3FA310C04A5E}"/>
                </a:ext>
              </a:extLst>
            </p:cNvPr>
            <p:cNvSpPr txBox="1"/>
            <p:nvPr/>
          </p:nvSpPr>
          <p:spPr>
            <a:xfrm>
              <a:off x="9399133" y="4736843"/>
              <a:ext cx="1671777" cy="553998"/>
            </a:xfrm>
            <a:prstGeom prst="rect">
              <a:avLst/>
            </a:prstGeom>
            <a:noFill/>
          </p:spPr>
          <p:txBody>
            <a:bodyPr wrap="square" lIns="0" tIns="0" rIns="0" bIns="0" rtlCol="0">
              <a:spAutoFit/>
            </a:bodyPr>
            <a:lstStyle/>
            <a:p>
              <a:r>
                <a:rPr lang="en-US" i="1" dirty="0">
                  <a:solidFill>
                    <a:schemeClr val="accent2"/>
                  </a:solidFill>
                </a:rPr>
                <a:t>N = 10000 points</a:t>
              </a:r>
            </a:p>
            <a:p>
              <a:pPr algn="ctr"/>
              <a:r>
                <a:rPr lang="en-US" i="1" dirty="0">
                  <a:solidFill>
                    <a:schemeClr val="accent2"/>
                  </a:solidFill>
                </a:rPr>
                <a:t>Eq. spacing</a:t>
              </a:r>
            </a:p>
          </p:txBody>
        </p:sp>
      </p:grpSp>
    </p:spTree>
    <p:extLst>
      <p:ext uri="{BB962C8B-B14F-4D97-AF65-F5344CB8AC3E}">
        <p14:creationId xmlns:p14="http://schemas.microsoft.com/office/powerpoint/2010/main" val="205423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Impact of Numerical Methods at GE Research</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11</a:t>
            </a:fld>
            <a:endParaRPr lang="en-CA"/>
          </a:p>
        </p:txBody>
      </p:sp>
      <p:sp>
        <p:nvSpPr>
          <p:cNvPr id="6" name="TextBox 5">
            <a:extLst>
              <a:ext uri="{FF2B5EF4-FFF2-40B4-BE49-F238E27FC236}">
                <a16:creationId xmlns:a16="http://schemas.microsoft.com/office/drawing/2014/main" id="{518D3583-38BF-410A-9088-94C60F23FACF}"/>
              </a:ext>
            </a:extLst>
          </p:cNvPr>
          <p:cNvSpPr txBox="1"/>
          <p:nvPr/>
        </p:nvSpPr>
        <p:spPr>
          <a:xfrm>
            <a:off x="1324901" y="1310006"/>
            <a:ext cx="10088679"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Numerical methods can support a variety of applications such as:</a:t>
            </a:r>
          </a:p>
          <a:p>
            <a:pPr marL="742950" lvl="1" indent="-285750">
              <a:buFont typeface="Arial" panose="020B0604020202020204" pitchFamily="34" charset="0"/>
              <a:buChar char="•"/>
            </a:pPr>
            <a:r>
              <a:rPr lang="en-US" dirty="0">
                <a:solidFill>
                  <a:schemeClr val="accent2"/>
                </a:solidFill>
              </a:rPr>
              <a:t>Data Processing</a:t>
            </a:r>
          </a:p>
          <a:p>
            <a:pPr marL="1200150" lvl="2" indent="-285750">
              <a:buFont typeface="Arial" panose="020B0604020202020204" pitchFamily="34" charset="0"/>
              <a:buChar char="•"/>
            </a:pPr>
            <a:r>
              <a:rPr lang="en-US" dirty="0">
                <a:solidFill>
                  <a:schemeClr val="accent2"/>
                </a:solidFill>
              </a:rPr>
              <a:t>Position, velocity, acceleration data (numerical integration)</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Modeling and Characterization</a:t>
            </a:r>
          </a:p>
          <a:p>
            <a:pPr marL="1200150" lvl="2" indent="-285750">
              <a:buFont typeface="Arial" panose="020B0604020202020204" pitchFamily="34" charset="0"/>
              <a:buChar char="•"/>
            </a:pPr>
            <a:r>
              <a:rPr lang="en-US" dirty="0">
                <a:solidFill>
                  <a:schemeClr val="accent2"/>
                </a:solidFill>
              </a:rPr>
              <a:t>Solving differential equations</a:t>
            </a:r>
          </a:p>
          <a:p>
            <a:pPr marL="1657350" lvl="3" indent="-285750">
              <a:buFont typeface="Arial" panose="020B0604020202020204" pitchFamily="34" charset="0"/>
              <a:buChar char="•"/>
            </a:pPr>
            <a:r>
              <a:rPr lang="en-US" dirty="0">
                <a:solidFill>
                  <a:schemeClr val="accent2"/>
                </a:solidFill>
              </a:rPr>
              <a:t>Navier Stokes, Reynolds Eqn. (etc.)</a:t>
            </a:r>
          </a:p>
          <a:p>
            <a:pPr marL="1200150" lvl="2" indent="-285750">
              <a:buFont typeface="Arial" panose="020B0604020202020204" pitchFamily="34" charset="0"/>
              <a:buChar char="•"/>
            </a:pPr>
            <a:r>
              <a:rPr lang="en-US" dirty="0">
                <a:solidFill>
                  <a:schemeClr val="accent2"/>
                </a:solidFill>
              </a:rPr>
              <a:t>Finite element analysis</a:t>
            </a:r>
          </a:p>
          <a:p>
            <a:pPr marL="1657350" lvl="3" indent="-285750">
              <a:buFont typeface="Arial" panose="020B0604020202020204" pitchFamily="34" charset="0"/>
              <a:buChar char="•"/>
            </a:pPr>
            <a:r>
              <a:rPr lang="en-US" dirty="0">
                <a:solidFill>
                  <a:schemeClr val="accent2"/>
                </a:solidFill>
              </a:rPr>
              <a:t>Newton Raphson schemes</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Forecasting and Projections</a:t>
            </a:r>
          </a:p>
          <a:p>
            <a:pPr marL="1200150" lvl="2" indent="-285750">
              <a:buFont typeface="Arial" panose="020B0604020202020204" pitchFamily="34" charset="0"/>
              <a:buChar char="•"/>
            </a:pPr>
            <a:r>
              <a:rPr lang="en-US" dirty="0">
                <a:solidFill>
                  <a:schemeClr val="accent2"/>
                </a:solidFill>
              </a:rPr>
              <a:t>Lifing of mechanical components</a:t>
            </a:r>
          </a:p>
          <a:p>
            <a:pPr marL="1200150" lvl="2" indent="-285750">
              <a:buFont typeface="Arial" panose="020B0604020202020204" pitchFamily="34" charset="0"/>
              <a:buChar char="•"/>
            </a:pPr>
            <a:endParaRPr lang="en-US" dirty="0">
              <a:solidFill>
                <a:schemeClr val="accent2"/>
              </a:solidFill>
            </a:endParaRPr>
          </a:p>
          <a:p>
            <a:pPr marL="742950" lvl="1" indent="-285750">
              <a:buFont typeface="Arial" panose="020B0604020202020204" pitchFamily="34" charset="0"/>
              <a:buChar char="•"/>
            </a:pPr>
            <a:endParaRPr lang="en-US" dirty="0">
              <a:solidFill>
                <a:schemeClr val="accent2"/>
              </a:solidFill>
            </a:endParaRPr>
          </a:p>
        </p:txBody>
      </p:sp>
      <p:pic>
        <p:nvPicPr>
          <p:cNvPr id="8" name="Graphic 7" descr="Research with solid fill">
            <a:extLst>
              <a:ext uri="{FF2B5EF4-FFF2-40B4-BE49-F238E27FC236}">
                <a16:creationId xmlns:a16="http://schemas.microsoft.com/office/drawing/2014/main" id="{5AF97E05-91A7-47B0-9B75-36C1AFC607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2733" y="1389890"/>
            <a:ext cx="914400" cy="914400"/>
          </a:xfrm>
          <a:prstGeom prst="rect">
            <a:avLst/>
          </a:prstGeom>
        </p:spPr>
      </p:pic>
      <p:pic>
        <p:nvPicPr>
          <p:cNvPr id="10" name="Graphic 9" descr="Bar chart with solid fill">
            <a:extLst>
              <a:ext uri="{FF2B5EF4-FFF2-40B4-BE49-F238E27FC236}">
                <a16:creationId xmlns:a16="http://schemas.microsoft.com/office/drawing/2014/main" id="{D8F6A86A-136F-46F2-A808-28494F0C6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1886" y="1389890"/>
            <a:ext cx="914400" cy="914400"/>
          </a:xfrm>
          <a:prstGeom prst="rect">
            <a:avLst/>
          </a:prstGeom>
        </p:spPr>
      </p:pic>
      <p:pic>
        <p:nvPicPr>
          <p:cNvPr id="12" name="Picture 11">
            <a:extLst>
              <a:ext uri="{FF2B5EF4-FFF2-40B4-BE49-F238E27FC236}">
                <a16:creationId xmlns:a16="http://schemas.microsoft.com/office/drawing/2014/main" id="{F31F450E-BE52-4A59-B13F-0D322189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359" y="2444644"/>
            <a:ext cx="1828800" cy="1301496"/>
          </a:xfrm>
          <a:prstGeom prst="rect">
            <a:avLst/>
          </a:prstGeom>
        </p:spPr>
      </p:pic>
      <p:sp>
        <p:nvSpPr>
          <p:cNvPr id="14" name="TextBox 13">
            <a:extLst>
              <a:ext uri="{FF2B5EF4-FFF2-40B4-BE49-F238E27FC236}">
                <a16:creationId xmlns:a16="http://schemas.microsoft.com/office/drawing/2014/main" id="{3C4C7602-CE7F-421E-B9A4-F9FA131C1193}"/>
              </a:ext>
            </a:extLst>
          </p:cNvPr>
          <p:cNvSpPr txBox="1"/>
          <p:nvPr/>
        </p:nvSpPr>
        <p:spPr>
          <a:xfrm>
            <a:off x="8203360" y="3746140"/>
            <a:ext cx="1828800" cy="338554"/>
          </a:xfrm>
          <a:prstGeom prst="rect">
            <a:avLst/>
          </a:prstGeom>
          <a:noFill/>
        </p:spPr>
        <p:txBody>
          <a:bodyPr wrap="square">
            <a:spAutoFit/>
          </a:bodyPr>
          <a:lstStyle/>
          <a:p>
            <a:r>
              <a:rPr lang="en-US" sz="400" dirty="0"/>
              <a:t>https://www.google.com/url?sa=i&amp;url=https%3A%2F%2Fwww.hindawi.com%2Fjournals%2Fisrn%2F2014%2F157615%2F&amp;psig=AOvVaw2aNwglBezJ0NB5fqZKnwo2&amp;ust=1670371193816000&amp;source=images&amp;cd=vfe&amp;ved=0CAwQjRxqFwoTCMD1-uDX4_sCFQAAAAAdAAAAABAD</a:t>
            </a:r>
          </a:p>
        </p:txBody>
      </p:sp>
      <p:sp>
        <p:nvSpPr>
          <p:cNvPr id="17" name="TextBox 16">
            <a:extLst>
              <a:ext uri="{FF2B5EF4-FFF2-40B4-BE49-F238E27FC236}">
                <a16:creationId xmlns:a16="http://schemas.microsoft.com/office/drawing/2014/main" id="{1E53E840-5380-4603-A3FF-70C09D8D5D5D}"/>
              </a:ext>
            </a:extLst>
          </p:cNvPr>
          <p:cNvSpPr txBox="1"/>
          <p:nvPr/>
        </p:nvSpPr>
        <p:spPr>
          <a:xfrm>
            <a:off x="1507852" y="5014061"/>
            <a:ext cx="9359247" cy="646331"/>
          </a:xfrm>
          <a:prstGeom prst="rect">
            <a:avLst/>
          </a:prstGeom>
          <a:noFill/>
        </p:spPr>
        <p:txBody>
          <a:bodyPr wrap="square" lIns="0" tIns="0" rIns="0" bIns="0" rtlCol="0">
            <a:spAutoFit/>
          </a:bodyPr>
          <a:lstStyle/>
          <a:p>
            <a:pPr algn="ctr"/>
            <a:r>
              <a:rPr lang="en-US" sz="2400" b="1" i="1" dirty="0">
                <a:solidFill>
                  <a:schemeClr val="accent2"/>
                </a:solidFill>
              </a:rPr>
              <a:t>Most teams at GRC are using some form of numerical methods!</a:t>
            </a:r>
          </a:p>
          <a:p>
            <a:pPr algn="ctr"/>
            <a:r>
              <a:rPr lang="en-US" i="1" dirty="0">
                <a:solidFill>
                  <a:schemeClr val="accent2"/>
                </a:solidFill>
              </a:rPr>
              <a:t>Above are just a few examples…</a:t>
            </a:r>
          </a:p>
        </p:txBody>
      </p:sp>
    </p:spTree>
    <p:extLst>
      <p:ext uri="{BB962C8B-B14F-4D97-AF65-F5344CB8AC3E}">
        <p14:creationId xmlns:p14="http://schemas.microsoft.com/office/powerpoint/2010/main" val="200826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751-6C4C-405B-BC0E-56FF0D7A6B8F}"/>
              </a:ext>
            </a:extLst>
          </p:cNvPr>
          <p:cNvSpPr>
            <a:spLocks noGrp="1"/>
          </p:cNvSpPr>
          <p:nvPr>
            <p:ph type="title"/>
          </p:nvPr>
        </p:nvSpPr>
        <p:spPr/>
        <p:txBody>
          <a:bodyPr/>
          <a:lstStyle/>
          <a:p>
            <a:r>
              <a:rPr lang="en-US" dirty="0"/>
              <a:t>Goals of Sprint Review/Retro</a:t>
            </a:r>
          </a:p>
        </p:txBody>
      </p:sp>
      <p:sp>
        <p:nvSpPr>
          <p:cNvPr id="3" name="Date Placeholder 2">
            <a:extLst>
              <a:ext uri="{FF2B5EF4-FFF2-40B4-BE49-F238E27FC236}">
                <a16:creationId xmlns:a16="http://schemas.microsoft.com/office/drawing/2014/main" id="{02EF9BE8-D659-4D3D-9915-762531D05A33}"/>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6D660630-3ACC-447C-B7B7-0A845C5208C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8094A15-9709-4D8E-B763-E5AF93A93B78}"/>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Box 5">
            <a:extLst>
              <a:ext uri="{FF2B5EF4-FFF2-40B4-BE49-F238E27FC236}">
                <a16:creationId xmlns:a16="http://schemas.microsoft.com/office/drawing/2014/main" id="{D71BCC7F-EB82-43AA-9F0D-D8FA31F6ABDA}"/>
              </a:ext>
            </a:extLst>
          </p:cNvPr>
          <p:cNvSpPr txBox="1"/>
          <p:nvPr/>
        </p:nvSpPr>
        <p:spPr>
          <a:xfrm>
            <a:off x="1224501" y="1796995"/>
            <a:ext cx="8488017"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Review: Demo each “story” (task/requirement) to product owner for acceptance</a:t>
            </a:r>
          </a:p>
          <a:p>
            <a:pPr marL="285750" indent="-285750">
              <a:buFont typeface="Arial" panose="020B0604020202020204" pitchFamily="34" charset="0"/>
              <a:buChar char="•"/>
            </a:pPr>
            <a:r>
              <a:rPr lang="en-US" dirty="0">
                <a:solidFill>
                  <a:schemeClr val="accent2"/>
                </a:solidFill>
              </a:rPr>
              <a:t>Retro: reflect on sprint, suggest changes for process improvement</a:t>
            </a:r>
          </a:p>
        </p:txBody>
      </p:sp>
    </p:spTree>
    <p:extLst>
      <p:ext uri="{BB962C8B-B14F-4D97-AF65-F5344CB8AC3E}">
        <p14:creationId xmlns:p14="http://schemas.microsoft.com/office/powerpoint/2010/main" val="778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Problem Significance</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TextBox 5">
            <a:extLst>
              <a:ext uri="{FF2B5EF4-FFF2-40B4-BE49-F238E27FC236}">
                <a16:creationId xmlns:a16="http://schemas.microsoft.com/office/drawing/2014/main" id="{74F88D33-475C-4F6D-B6A0-407D2E1AE71F}"/>
              </a:ext>
            </a:extLst>
          </p:cNvPr>
          <p:cNvSpPr txBox="1"/>
          <p:nvPr/>
        </p:nvSpPr>
        <p:spPr>
          <a:xfrm>
            <a:off x="1323703" y="1637211"/>
            <a:ext cx="9692640" cy="166199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Task: estimate the circumference and area of a circle without using Pi</a:t>
            </a:r>
          </a:p>
          <a:p>
            <a:pPr marL="742950" lvl="1"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Goals:</a:t>
            </a:r>
          </a:p>
          <a:p>
            <a:pPr marL="742950" lvl="1" indent="-285750">
              <a:buFont typeface="Arial" panose="020B0604020202020204" pitchFamily="34" charset="0"/>
              <a:buChar char="•"/>
            </a:pPr>
            <a:r>
              <a:rPr lang="en-US" dirty="0">
                <a:solidFill>
                  <a:schemeClr val="accent2"/>
                </a:solidFill>
              </a:rPr>
              <a:t>Accomplish task</a:t>
            </a:r>
          </a:p>
          <a:p>
            <a:pPr marL="742950" lvl="1" indent="-285750">
              <a:buFont typeface="Arial" panose="020B0604020202020204" pitchFamily="34" charset="0"/>
              <a:buChar char="•"/>
            </a:pPr>
            <a:r>
              <a:rPr lang="en-US" dirty="0">
                <a:solidFill>
                  <a:schemeClr val="accent2"/>
                </a:solidFill>
              </a:rPr>
              <a:t>Familiarize ourselves with GitHub and agile principles</a:t>
            </a:r>
          </a:p>
          <a:p>
            <a:pPr marL="742950" lvl="1" indent="-285750">
              <a:buFont typeface="Arial" panose="020B0604020202020204" pitchFamily="34" charset="0"/>
              <a:buChar char="•"/>
            </a:pPr>
            <a:r>
              <a:rPr lang="en-US" dirty="0">
                <a:solidFill>
                  <a:schemeClr val="accent2"/>
                </a:solidFill>
              </a:rPr>
              <a:t>Improve software development skills</a:t>
            </a:r>
          </a:p>
        </p:txBody>
      </p:sp>
    </p:spTree>
    <p:extLst>
      <p:ext uri="{BB962C8B-B14F-4D97-AF65-F5344CB8AC3E}">
        <p14:creationId xmlns:p14="http://schemas.microsoft.com/office/powerpoint/2010/main" val="8303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Functions</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4</a:t>
            </a:fld>
            <a:endParaRPr lang="en-CA"/>
          </a:p>
        </p:txBody>
      </p:sp>
      <p:sp>
        <p:nvSpPr>
          <p:cNvPr id="7" name="Content Placeholder 6">
            <a:extLst>
              <a:ext uri="{FF2B5EF4-FFF2-40B4-BE49-F238E27FC236}">
                <a16:creationId xmlns:a16="http://schemas.microsoft.com/office/drawing/2014/main" id="{EAC10EA5-DD1C-4111-968E-CF3F1D7D3647}"/>
              </a:ext>
            </a:extLst>
          </p:cNvPr>
          <p:cNvSpPr>
            <a:spLocks noGrp="1"/>
          </p:cNvSpPr>
          <p:nvPr>
            <p:ph sz="quarter" idx="14"/>
          </p:nvPr>
        </p:nvSpPr>
        <p:spPr/>
        <p:txBody>
          <a:bodyPr/>
          <a:lstStyle/>
          <a:p>
            <a:r>
              <a:rPr lang="en-US" b="1" dirty="0" err="1"/>
              <a:t>get_circle_inputs</a:t>
            </a:r>
            <a:r>
              <a:rPr lang="en-US" b="1" dirty="0"/>
              <a:t>()</a:t>
            </a:r>
            <a:r>
              <a:rPr lang="en-US" dirty="0"/>
              <a:t>:</a:t>
            </a:r>
            <a:r>
              <a:rPr lang="en-US" b="1" dirty="0"/>
              <a:t> </a:t>
            </a:r>
            <a:r>
              <a:rPr lang="en-US" dirty="0"/>
              <a:t>user enters values—if they are incorrect, an error message pops up and they repeat entry</a:t>
            </a:r>
          </a:p>
          <a:p>
            <a:r>
              <a:rPr lang="en-US" b="1" dirty="0" err="1"/>
              <a:t>estimate_circ</a:t>
            </a:r>
            <a:r>
              <a:rPr lang="en-US" b="1" dirty="0"/>
              <a:t>()</a:t>
            </a:r>
            <a:r>
              <a:rPr lang="en-US" dirty="0"/>
              <a:t>: circle circumference is approximated to be compared with actual circumference</a:t>
            </a:r>
          </a:p>
          <a:p>
            <a:r>
              <a:rPr lang="en-US" b="1" dirty="0" err="1"/>
              <a:t>estimate_area</a:t>
            </a:r>
            <a:r>
              <a:rPr lang="en-US" b="1" dirty="0"/>
              <a:t>()</a:t>
            </a:r>
            <a:r>
              <a:rPr lang="en-US" dirty="0"/>
              <a:t>: circle area is approximated to be compared with actual area</a:t>
            </a:r>
          </a:p>
          <a:p>
            <a:pPr lvl="1"/>
            <a:r>
              <a:rPr lang="en-US" dirty="0"/>
              <a:t>	</a:t>
            </a:r>
          </a:p>
        </p:txBody>
      </p:sp>
    </p:spTree>
    <p:extLst>
      <p:ext uri="{BB962C8B-B14F-4D97-AF65-F5344CB8AC3E}">
        <p14:creationId xmlns:p14="http://schemas.microsoft.com/office/powerpoint/2010/main" val="13795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7042-FE86-486E-8632-28308B2132FF}"/>
              </a:ext>
            </a:extLst>
          </p:cNvPr>
          <p:cNvSpPr>
            <a:spLocks noGrp="1"/>
          </p:cNvSpPr>
          <p:nvPr>
            <p:ph type="title"/>
          </p:nvPr>
        </p:nvSpPr>
        <p:spPr/>
        <p:txBody>
          <a:bodyPr/>
          <a:lstStyle/>
          <a:p>
            <a:r>
              <a:rPr lang="en-US" dirty="0"/>
              <a:t>User Inputs</a:t>
            </a:r>
          </a:p>
        </p:txBody>
      </p:sp>
      <p:sp>
        <p:nvSpPr>
          <p:cNvPr id="3" name="Date Placeholder 2">
            <a:extLst>
              <a:ext uri="{FF2B5EF4-FFF2-40B4-BE49-F238E27FC236}">
                <a16:creationId xmlns:a16="http://schemas.microsoft.com/office/drawing/2014/main" id="{D2B75781-9096-4A65-92FF-BF0F09ED31A1}"/>
              </a:ext>
            </a:extLst>
          </p:cNvPr>
          <p:cNvSpPr>
            <a:spLocks noGrp="1"/>
          </p:cNvSpPr>
          <p:nvPr>
            <p:ph type="dt" sz="half" idx="10"/>
          </p:nvPr>
        </p:nvSpPr>
        <p:spPr/>
        <p:txBody>
          <a:bodyPr/>
          <a:lstStyle/>
          <a:p>
            <a:fld id="{66CA7FD2-EEE1-4653-A3ED-EC06E26685F5}" type="datetime4">
              <a:rPr lang="en-US" smtClean="0"/>
              <a:t>December 5, 2022</a:t>
            </a:fld>
            <a:endParaRPr lang="en-CA"/>
          </a:p>
        </p:txBody>
      </p:sp>
      <p:sp>
        <p:nvSpPr>
          <p:cNvPr id="4" name="Footer Placeholder 3">
            <a:extLst>
              <a:ext uri="{FF2B5EF4-FFF2-40B4-BE49-F238E27FC236}">
                <a16:creationId xmlns:a16="http://schemas.microsoft.com/office/drawing/2014/main" id="{DC9674F5-9ABF-4829-A1B3-1C7391DD7B85}"/>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EB4F8BC-D821-4D31-A462-DD2631D6487D}"/>
              </a:ext>
            </a:extLst>
          </p:cNvPr>
          <p:cNvSpPr>
            <a:spLocks noGrp="1"/>
          </p:cNvSpPr>
          <p:nvPr>
            <p:ph type="sldNum" sz="quarter" idx="12"/>
          </p:nvPr>
        </p:nvSpPr>
        <p:spPr/>
        <p:txBody>
          <a:bodyPr/>
          <a:lstStyle/>
          <a:p>
            <a:fld id="{00E6A5BD-C011-4A45-AA3A-201790FB7F2B}" type="slidenum">
              <a:rPr lang="en-CA" smtClean="0"/>
              <a:t>5</a:t>
            </a:fld>
            <a:endParaRPr lang="en-CA"/>
          </a:p>
        </p:txBody>
      </p:sp>
      <p:sp>
        <p:nvSpPr>
          <p:cNvPr id="12" name="Content Placeholder 11">
            <a:extLst>
              <a:ext uri="{FF2B5EF4-FFF2-40B4-BE49-F238E27FC236}">
                <a16:creationId xmlns:a16="http://schemas.microsoft.com/office/drawing/2014/main" id="{EDA34F20-C1CD-4E2D-ABC7-DE2947A83986}"/>
              </a:ext>
            </a:extLst>
          </p:cNvPr>
          <p:cNvSpPr>
            <a:spLocks noGrp="1"/>
          </p:cNvSpPr>
          <p:nvPr>
            <p:ph sz="quarter" idx="14"/>
          </p:nvPr>
        </p:nvSpPr>
        <p:spPr/>
        <p:txBody>
          <a:bodyPr/>
          <a:lstStyle/>
          <a:p>
            <a:r>
              <a:rPr lang="en-US" dirty="0"/>
              <a:t>Try-except statements were used to catch user errors and make the user try again if the type of input is incorrect</a:t>
            </a:r>
          </a:p>
          <a:p>
            <a:r>
              <a:rPr lang="en-US" dirty="0"/>
              <a:t>After entering their inputs, the values are printed, and the user has the option to try again</a:t>
            </a:r>
          </a:p>
          <a:p>
            <a:endParaRPr lang="en-US" dirty="0"/>
          </a:p>
          <a:p>
            <a:endParaRPr lang="en-US" dirty="0"/>
          </a:p>
        </p:txBody>
      </p:sp>
      <p:pic>
        <p:nvPicPr>
          <p:cNvPr id="14" name="Picture 13">
            <a:extLst>
              <a:ext uri="{FF2B5EF4-FFF2-40B4-BE49-F238E27FC236}">
                <a16:creationId xmlns:a16="http://schemas.microsoft.com/office/drawing/2014/main" id="{DE6F4DB9-40AF-4CDC-B55A-DC7A69BE365C}"/>
              </a:ext>
            </a:extLst>
          </p:cNvPr>
          <p:cNvPicPr>
            <a:picLocks noChangeAspect="1"/>
          </p:cNvPicPr>
          <p:nvPr/>
        </p:nvPicPr>
        <p:blipFill rotWithShape="1">
          <a:blip r:embed="rId2"/>
          <a:srcRect r="54385"/>
          <a:stretch/>
        </p:blipFill>
        <p:spPr>
          <a:xfrm>
            <a:off x="1045599" y="4112119"/>
            <a:ext cx="4850294" cy="2323484"/>
          </a:xfrm>
          <a:prstGeom prst="rect">
            <a:avLst/>
          </a:prstGeom>
        </p:spPr>
      </p:pic>
      <p:pic>
        <p:nvPicPr>
          <p:cNvPr id="18" name="Picture 17">
            <a:extLst>
              <a:ext uri="{FF2B5EF4-FFF2-40B4-BE49-F238E27FC236}">
                <a16:creationId xmlns:a16="http://schemas.microsoft.com/office/drawing/2014/main" id="{502DF71B-B9E8-4387-92EB-C11EBED38BE2}"/>
              </a:ext>
            </a:extLst>
          </p:cNvPr>
          <p:cNvPicPr>
            <a:picLocks noChangeAspect="1"/>
          </p:cNvPicPr>
          <p:nvPr/>
        </p:nvPicPr>
        <p:blipFill>
          <a:blip r:embed="rId3"/>
          <a:stretch>
            <a:fillRect/>
          </a:stretch>
        </p:blipFill>
        <p:spPr>
          <a:xfrm>
            <a:off x="6429636" y="4148304"/>
            <a:ext cx="5347985" cy="2251114"/>
          </a:xfrm>
          <a:prstGeom prst="rect">
            <a:avLst/>
          </a:prstGeom>
        </p:spPr>
      </p:pic>
    </p:spTree>
    <p:extLst>
      <p:ext uri="{BB962C8B-B14F-4D97-AF65-F5344CB8AC3E}">
        <p14:creationId xmlns:p14="http://schemas.microsoft.com/office/powerpoint/2010/main" val="47382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p:txBody>
          <a:bodyPr/>
          <a:lstStyle/>
          <a:p>
            <a:r>
              <a:rPr lang="en-US" dirty="0"/>
              <a:t>Algorithm – explain in plain English why numerical methods are used</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6</a:t>
            </a:fld>
            <a:endParaRPr lang="en-CA"/>
          </a:p>
        </p:txBody>
      </p:sp>
      <p:sp>
        <p:nvSpPr>
          <p:cNvPr id="9" name="Content Placeholder 8">
            <a:extLst>
              <a:ext uri="{FF2B5EF4-FFF2-40B4-BE49-F238E27FC236}">
                <a16:creationId xmlns:a16="http://schemas.microsoft.com/office/drawing/2014/main" id="{99DD318E-F5AB-4088-8CA7-498F149AE46D}"/>
              </a:ext>
            </a:extLst>
          </p:cNvPr>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82077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Algorithm – explain in plain English how you would extend the algorithm to 3D, 4D, beyond</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164356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a:xfrm>
            <a:off x="1627632" y="252364"/>
            <a:ext cx="8997696" cy="914400"/>
          </a:xfrm>
        </p:spPr>
        <p:txBody>
          <a:bodyPr/>
          <a:lstStyle/>
          <a:p>
            <a:r>
              <a:rPr lang="en-US" dirty="0"/>
              <a:t>Coding – do a study on how changing input parameters in the algorithms changes the outputs?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8</a:t>
            </a:fld>
            <a:endParaRPr lang="en-CA"/>
          </a:p>
        </p:txBody>
      </p:sp>
    </p:spTree>
    <p:extLst>
      <p:ext uri="{BB962C8B-B14F-4D97-AF65-F5344CB8AC3E}">
        <p14:creationId xmlns:p14="http://schemas.microsoft.com/office/powerpoint/2010/main" val="693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E9B4-CA74-455B-8118-C442DE9703E6}"/>
              </a:ext>
            </a:extLst>
          </p:cNvPr>
          <p:cNvSpPr>
            <a:spLocks noGrp="1"/>
          </p:cNvSpPr>
          <p:nvPr>
            <p:ph type="title"/>
          </p:nvPr>
        </p:nvSpPr>
        <p:spPr/>
        <p:txBody>
          <a:bodyPr/>
          <a:lstStyle/>
          <a:p>
            <a:r>
              <a:rPr lang="en-US" dirty="0"/>
              <a:t>Function timers</a:t>
            </a:r>
          </a:p>
        </p:txBody>
      </p:sp>
      <p:sp>
        <p:nvSpPr>
          <p:cNvPr id="3" name="Date Placeholder 2">
            <a:extLst>
              <a:ext uri="{FF2B5EF4-FFF2-40B4-BE49-F238E27FC236}">
                <a16:creationId xmlns:a16="http://schemas.microsoft.com/office/drawing/2014/main" id="{CD81B127-0108-4E34-8843-6C41F77971B2}"/>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A52276BF-457D-4678-A82D-C00B57994F7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607959CD-49D6-4277-AE74-B68049F17B0E}"/>
              </a:ext>
            </a:extLst>
          </p:cNvPr>
          <p:cNvSpPr>
            <a:spLocks noGrp="1"/>
          </p:cNvSpPr>
          <p:nvPr>
            <p:ph type="sldNum" sz="quarter" idx="12"/>
          </p:nvPr>
        </p:nvSpPr>
        <p:spPr/>
        <p:txBody>
          <a:bodyPr/>
          <a:lstStyle/>
          <a:p>
            <a:fld id="{00E6A5BD-C011-4A45-AA3A-201790FB7F2B}" type="slidenum">
              <a:rPr lang="en-CA" smtClean="0"/>
              <a:t>9</a:t>
            </a:fld>
            <a:endParaRPr lang="en-CA"/>
          </a:p>
        </p:txBody>
      </p:sp>
      <p:sp>
        <p:nvSpPr>
          <p:cNvPr id="7" name="TextBox 6">
            <a:extLst>
              <a:ext uri="{FF2B5EF4-FFF2-40B4-BE49-F238E27FC236}">
                <a16:creationId xmlns:a16="http://schemas.microsoft.com/office/drawing/2014/main" id="{C23CF4FC-A898-4E5E-BBB2-57CE91077D03}"/>
              </a:ext>
            </a:extLst>
          </p:cNvPr>
          <p:cNvSpPr txBox="1"/>
          <p:nvPr/>
        </p:nvSpPr>
        <p:spPr>
          <a:xfrm>
            <a:off x="1253515" y="1180848"/>
            <a:ext cx="9991788" cy="138499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Use of </a:t>
            </a:r>
            <a:r>
              <a:rPr lang="en-US" i="1" dirty="0">
                <a:solidFill>
                  <a:schemeClr val="accent2"/>
                </a:solidFill>
              </a:rPr>
              <a:t>timer</a:t>
            </a:r>
            <a:r>
              <a:rPr lang="en-US" dirty="0">
                <a:solidFill>
                  <a:schemeClr val="accent2"/>
                </a:solidFill>
              </a:rPr>
              <a:t> Python library to determine run time of each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Example of timer encapsulating circumference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endParaRPr lang="en-US" dirty="0">
              <a:solidFill>
                <a:schemeClr val="accent2"/>
              </a:solidFill>
            </a:endParaRPr>
          </a:p>
        </p:txBody>
      </p:sp>
      <p:sp>
        <p:nvSpPr>
          <p:cNvPr id="13" name="Rectangle 2">
            <a:extLst>
              <a:ext uri="{FF2B5EF4-FFF2-40B4-BE49-F238E27FC236}">
                <a16:creationId xmlns:a16="http://schemas.microsoft.com/office/drawing/2014/main" id="{BF561181-94AC-4C74-A74B-1CC34025F6B1}"/>
              </a:ext>
            </a:extLst>
          </p:cNvPr>
          <p:cNvSpPr>
            <a:spLocks noChangeArrowheads="1"/>
          </p:cNvSpPr>
          <p:nvPr/>
        </p:nvSpPr>
        <p:spPr bwMode="auto">
          <a:xfrm>
            <a:off x="1459891" y="1948797"/>
            <a:ext cx="6745487" cy="30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estimate_circ</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r,n,choice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t_calc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10 ** 6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print(f "Circumference approximated in {t_calc:0.4f} microseconds")</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5" name="Graphic 14" descr="Stopwatch outline">
            <a:extLst>
              <a:ext uri="{FF2B5EF4-FFF2-40B4-BE49-F238E27FC236}">
                <a16:creationId xmlns:a16="http://schemas.microsoft.com/office/drawing/2014/main" id="{1A4BFB00-1AF4-4328-BDC5-49B13411A7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0774" y="1873345"/>
            <a:ext cx="914400" cy="914400"/>
          </a:xfrm>
          <a:prstGeom prst="rect">
            <a:avLst/>
          </a:prstGeom>
        </p:spPr>
      </p:pic>
      <p:pic>
        <p:nvPicPr>
          <p:cNvPr id="17" name="Graphic 16" descr="Stopwatch 25% outline">
            <a:extLst>
              <a:ext uri="{FF2B5EF4-FFF2-40B4-BE49-F238E27FC236}">
                <a16:creationId xmlns:a16="http://schemas.microsoft.com/office/drawing/2014/main" id="{A1E23DC3-C184-41D5-9F00-5E2139682C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0774" y="3155856"/>
            <a:ext cx="914400" cy="914400"/>
          </a:xfrm>
          <a:prstGeom prst="rect">
            <a:avLst/>
          </a:prstGeom>
        </p:spPr>
      </p:pic>
      <p:sp>
        <p:nvSpPr>
          <p:cNvPr id="18" name="TextBox 17">
            <a:extLst>
              <a:ext uri="{FF2B5EF4-FFF2-40B4-BE49-F238E27FC236}">
                <a16:creationId xmlns:a16="http://schemas.microsoft.com/office/drawing/2014/main" id="{49DB4DAB-39E3-4071-8F59-2016E5B8BB00}"/>
              </a:ext>
            </a:extLst>
          </p:cNvPr>
          <p:cNvSpPr txBox="1"/>
          <p:nvPr/>
        </p:nvSpPr>
        <p:spPr>
          <a:xfrm>
            <a:off x="5106915" y="2214425"/>
            <a:ext cx="1949913" cy="276999"/>
          </a:xfrm>
          <a:prstGeom prst="rect">
            <a:avLst/>
          </a:prstGeom>
          <a:noFill/>
        </p:spPr>
        <p:txBody>
          <a:bodyPr wrap="square" lIns="0" tIns="0" rIns="0" bIns="0" rtlCol="0">
            <a:spAutoFit/>
          </a:bodyPr>
          <a:lstStyle/>
          <a:p>
            <a:r>
              <a:rPr lang="en-US" b="1" i="1" dirty="0">
                <a:solidFill>
                  <a:schemeClr val="accent6"/>
                </a:solidFill>
              </a:rPr>
              <a:t>Timer started</a:t>
            </a:r>
          </a:p>
        </p:txBody>
      </p:sp>
      <p:sp>
        <p:nvSpPr>
          <p:cNvPr id="19" name="TextBox 18">
            <a:extLst>
              <a:ext uri="{FF2B5EF4-FFF2-40B4-BE49-F238E27FC236}">
                <a16:creationId xmlns:a16="http://schemas.microsoft.com/office/drawing/2014/main" id="{21BCEC3A-2CF1-493C-A93D-09EA0A0AB043}"/>
              </a:ext>
            </a:extLst>
          </p:cNvPr>
          <p:cNvSpPr txBox="1"/>
          <p:nvPr/>
        </p:nvSpPr>
        <p:spPr>
          <a:xfrm>
            <a:off x="3951299" y="2842962"/>
            <a:ext cx="5186645" cy="276999"/>
          </a:xfrm>
          <a:prstGeom prst="rect">
            <a:avLst/>
          </a:prstGeom>
          <a:noFill/>
        </p:spPr>
        <p:txBody>
          <a:bodyPr wrap="square" lIns="0" tIns="0" rIns="0" bIns="0" rtlCol="0">
            <a:spAutoFit/>
          </a:bodyPr>
          <a:lstStyle/>
          <a:p>
            <a:r>
              <a:rPr lang="en-US" b="1" i="1" dirty="0">
                <a:solidFill>
                  <a:schemeClr val="accent2"/>
                </a:solidFill>
              </a:rPr>
              <a:t>Function call to circumference estimation</a:t>
            </a:r>
          </a:p>
        </p:txBody>
      </p:sp>
      <p:sp>
        <p:nvSpPr>
          <p:cNvPr id="21" name="TextBox 20">
            <a:extLst>
              <a:ext uri="{FF2B5EF4-FFF2-40B4-BE49-F238E27FC236}">
                <a16:creationId xmlns:a16="http://schemas.microsoft.com/office/drawing/2014/main" id="{A3BB3A13-FA8C-4E05-BA1D-6E3E722762D0}"/>
              </a:ext>
            </a:extLst>
          </p:cNvPr>
          <p:cNvSpPr txBox="1"/>
          <p:nvPr/>
        </p:nvSpPr>
        <p:spPr>
          <a:xfrm>
            <a:off x="5135174" y="3426117"/>
            <a:ext cx="1949913" cy="276999"/>
          </a:xfrm>
          <a:prstGeom prst="rect">
            <a:avLst/>
          </a:prstGeom>
          <a:noFill/>
        </p:spPr>
        <p:txBody>
          <a:bodyPr wrap="square" lIns="0" tIns="0" rIns="0" bIns="0" rtlCol="0">
            <a:spAutoFit/>
          </a:bodyPr>
          <a:lstStyle/>
          <a:p>
            <a:r>
              <a:rPr lang="en-US" b="1" i="1" dirty="0">
                <a:solidFill>
                  <a:schemeClr val="accent1">
                    <a:lumMod val="75000"/>
                  </a:schemeClr>
                </a:solidFill>
              </a:rPr>
              <a:t>Timer ended</a:t>
            </a:r>
          </a:p>
        </p:txBody>
      </p:sp>
      <p:sp>
        <p:nvSpPr>
          <p:cNvPr id="22" name="TextBox 21">
            <a:extLst>
              <a:ext uri="{FF2B5EF4-FFF2-40B4-BE49-F238E27FC236}">
                <a16:creationId xmlns:a16="http://schemas.microsoft.com/office/drawing/2014/main" id="{CE7811C2-6083-4728-B00B-7B4BA1C3B92C}"/>
              </a:ext>
            </a:extLst>
          </p:cNvPr>
          <p:cNvSpPr txBox="1"/>
          <p:nvPr/>
        </p:nvSpPr>
        <p:spPr>
          <a:xfrm>
            <a:off x="4942403" y="4070256"/>
            <a:ext cx="4122874" cy="276999"/>
          </a:xfrm>
          <a:prstGeom prst="rect">
            <a:avLst/>
          </a:prstGeom>
          <a:noFill/>
        </p:spPr>
        <p:txBody>
          <a:bodyPr wrap="square" lIns="0" tIns="0" rIns="0" bIns="0" rtlCol="0">
            <a:spAutoFit/>
          </a:bodyPr>
          <a:lstStyle/>
          <a:p>
            <a:r>
              <a:rPr lang="en-US" b="1" i="1" dirty="0">
                <a:solidFill>
                  <a:schemeClr val="accent2"/>
                </a:solidFill>
              </a:rPr>
              <a:t>Timer </a:t>
            </a:r>
            <a:r>
              <a:rPr lang="en-US" b="1" i="1" dirty="0">
                <a:solidFill>
                  <a:schemeClr val="accent6"/>
                </a:solidFill>
              </a:rPr>
              <a:t>Start</a:t>
            </a:r>
            <a:r>
              <a:rPr lang="en-US" b="1" i="1" dirty="0">
                <a:solidFill>
                  <a:schemeClr val="accent2"/>
                </a:solidFill>
              </a:rPr>
              <a:t> – </a:t>
            </a:r>
            <a:r>
              <a:rPr lang="en-US" b="1" i="1" dirty="0">
                <a:solidFill>
                  <a:schemeClr val="accent1">
                    <a:lumMod val="75000"/>
                  </a:schemeClr>
                </a:solidFill>
              </a:rPr>
              <a:t>Finish</a:t>
            </a:r>
            <a:r>
              <a:rPr lang="en-US" b="1" i="1" dirty="0">
                <a:solidFill>
                  <a:schemeClr val="accent2"/>
                </a:solidFill>
              </a:rPr>
              <a:t> (in microseconds)</a:t>
            </a:r>
          </a:p>
        </p:txBody>
      </p:sp>
      <p:sp>
        <p:nvSpPr>
          <p:cNvPr id="23" name="TextBox 22">
            <a:extLst>
              <a:ext uri="{FF2B5EF4-FFF2-40B4-BE49-F238E27FC236}">
                <a16:creationId xmlns:a16="http://schemas.microsoft.com/office/drawing/2014/main" id="{0AF7B826-8F00-4525-89EB-52607E8F7814}"/>
              </a:ext>
            </a:extLst>
          </p:cNvPr>
          <p:cNvSpPr txBox="1"/>
          <p:nvPr/>
        </p:nvSpPr>
        <p:spPr>
          <a:xfrm>
            <a:off x="7741113" y="4664283"/>
            <a:ext cx="4122874" cy="276999"/>
          </a:xfrm>
          <a:prstGeom prst="rect">
            <a:avLst/>
          </a:prstGeom>
          <a:noFill/>
        </p:spPr>
        <p:txBody>
          <a:bodyPr wrap="square" lIns="0" tIns="0" rIns="0" bIns="0" rtlCol="0">
            <a:spAutoFit/>
          </a:bodyPr>
          <a:lstStyle/>
          <a:p>
            <a:r>
              <a:rPr lang="en-US" b="1" i="1" dirty="0">
                <a:solidFill>
                  <a:schemeClr val="accent2"/>
                </a:solidFill>
              </a:rPr>
              <a:t>Print statement</a:t>
            </a:r>
          </a:p>
        </p:txBody>
      </p:sp>
      <p:sp>
        <p:nvSpPr>
          <p:cNvPr id="24" name="TextBox 23">
            <a:extLst>
              <a:ext uri="{FF2B5EF4-FFF2-40B4-BE49-F238E27FC236}">
                <a16:creationId xmlns:a16="http://schemas.microsoft.com/office/drawing/2014/main" id="{4760A60F-5F90-46A1-BFD7-46314F86FACF}"/>
              </a:ext>
            </a:extLst>
          </p:cNvPr>
          <p:cNvSpPr txBox="1"/>
          <p:nvPr/>
        </p:nvSpPr>
        <p:spPr>
          <a:xfrm>
            <a:off x="1513907" y="5502637"/>
            <a:ext cx="10179513" cy="369332"/>
          </a:xfrm>
          <a:prstGeom prst="rect">
            <a:avLst/>
          </a:prstGeom>
          <a:noFill/>
        </p:spPr>
        <p:txBody>
          <a:bodyPr wrap="square" lIns="0" tIns="0" rIns="0" bIns="0" rtlCol="0">
            <a:spAutoFit/>
          </a:bodyPr>
          <a:lstStyle/>
          <a:p>
            <a:pPr algn="ctr"/>
            <a:r>
              <a:rPr lang="en-US" sz="2400" b="1" i="1" dirty="0">
                <a:solidFill>
                  <a:schemeClr val="accent2"/>
                </a:solidFill>
              </a:rPr>
              <a:t>Same code used to encapsulate area estimation function</a:t>
            </a:r>
          </a:p>
        </p:txBody>
      </p:sp>
    </p:spTree>
    <p:extLst>
      <p:ext uri="{BB962C8B-B14F-4D97-AF65-F5344CB8AC3E}">
        <p14:creationId xmlns:p14="http://schemas.microsoft.com/office/powerpoint/2010/main" val="137063491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141</TotalTime>
  <Words>534</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Unicode MS</vt:lpstr>
      <vt:lpstr>Calibri</vt:lpstr>
      <vt:lpstr>GE Inspira Sans</vt:lpstr>
      <vt:lpstr>GE</vt:lpstr>
      <vt:lpstr>Sprint Review – Team A</vt:lpstr>
      <vt:lpstr>Goals of Sprint Review/Retro</vt:lpstr>
      <vt:lpstr>Problem Significance</vt:lpstr>
      <vt:lpstr>Algorithm Functions</vt:lpstr>
      <vt:lpstr>User Inputs</vt:lpstr>
      <vt:lpstr>Algorithm – explain in plain English why numerical methods are used</vt:lpstr>
      <vt:lpstr>Algorithm – explain in plain English how you would extend the algorithm to 3D, 4D, beyond</vt:lpstr>
      <vt:lpstr>Coding – do a study on how changing input parameters in the algorithms changes the outputs?</vt:lpstr>
      <vt:lpstr>Function timers</vt:lpstr>
      <vt:lpstr>Sample plots from function output</vt:lpstr>
      <vt:lpstr>Impact of Numerical Methods at GE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Talbot, Spencer (GE Research)</cp:lastModifiedBy>
  <cp:revision>9</cp:revision>
  <dcterms:created xsi:type="dcterms:W3CDTF">2022-12-01T18:03:49Z</dcterms:created>
  <dcterms:modified xsi:type="dcterms:W3CDTF">2022-12-06T02:55:27Z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