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handoutMasterIdLst>
    <p:handoutMasterId r:id="rId14"/>
  </p:handoutMasterIdLst>
  <p:sldIdLst>
    <p:sldId id="268" r:id="rId2"/>
    <p:sldId id="276" r:id="rId3"/>
    <p:sldId id="269" r:id="rId4"/>
    <p:sldId id="270" r:id="rId5"/>
    <p:sldId id="278" r:id="rId6"/>
    <p:sldId id="271" r:id="rId7"/>
    <p:sldId id="272" r:id="rId8"/>
    <p:sldId id="273" r:id="rId9"/>
    <p:sldId id="277" r:id="rId10"/>
    <p:sldId id="274"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howGuides="1">
      <p:cViewPr>
        <p:scale>
          <a:sx n="100" d="100"/>
          <a:sy n="100" d="100"/>
        </p:scale>
        <p:origin x="114" y="180"/>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8058"/>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2022-12-06</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2022-12-06</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December 6, 2022</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 name="Rectangle 7">
            <a:extLst>
              <a:ext uri="{FF2B5EF4-FFF2-40B4-BE49-F238E27FC236}">
                <a16:creationId xmlns:a16="http://schemas.microsoft.com/office/drawing/2014/main" id="{0325036F-BF1D-44AF-891D-786237A0A871}"/>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6,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560F844-BF21-4AD2-9D1A-2E8D2D3063D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016954F2-A168-429F-B267-8625DABCA019}" type="datetime4">
              <a:rPr lang="en-US" smtClean="0"/>
              <a:t>December 6, 2022</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02852ED-406E-459C-BE67-4C16A8EDF77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6,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29AABF5-27F6-4C39-9BD7-EE6B28E0DA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6,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F764254-1C0E-4631-8670-4457B3F238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6,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792A8861-7B2B-4F59-8942-06CC4EB6631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578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6,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9DBD8263-5B28-4762-ACE3-B95B8B9B513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226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6,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cxnSp>
        <p:nvCxnSpPr>
          <p:cNvPr id="11" name="Straight Connector 10">
            <a:extLst>
              <a:ext uri="{FF2B5EF4-FFF2-40B4-BE49-F238E27FC236}">
                <a16:creationId xmlns:a16="http://schemas.microsoft.com/office/drawing/2014/main" id="{36D50BBA-27BE-46B1-9DA2-142911E7558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95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F5C60C1E-BE52-444A-B903-D3D3A7A6ABD9}" type="datetime4">
              <a:rPr lang="en-US" smtClean="0"/>
              <a:t>December 6, 2022</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cxnSp>
        <p:nvCxnSpPr>
          <p:cNvPr id="12" name="Straight Connector 11">
            <a:extLst>
              <a:ext uri="{FF2B5EF4-FFF2-40B4-BE49-F238E27FC236}">
                <a16:creationId xmlns:a16="http://schemas.microsoft.com/office/drawing/2014/main" id="{2A6DB393-5CAF-4A0C-A21B-CCB84603D4F4}"/>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678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CDBE93D9-1E7C-4963-AD25-D0E8D4EECEE5}" type="datetime4">
              <a:rPr lang="en-US" smtClean="0"/>
              <a:t>December 6, 2022</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cxnSp>
        <p:nvCxnSpPr>
          <p:cNvPr id="9" name="Straight Connector 8">
            <a:extLst>
              <a:ext uri="{FF2B5EF4-FFF2-40B4-BE49-F238E27FC236}">
                <a16:creationId xmlns:a16="http://schemas.microsoft.com/office/drawing/2014/main" id="{96362DC7-B2FA-4948-A940-1119B33F03E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2483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11A10271-0286-4BA7-AF61-91EDADC7C7D8}" type="datetime4">
              <a:rPr lang="en-US" smtClean="0"/>
              <a:t>December 6, 2022</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343701"/>
          </a:xfrm>
          <a:prstGeom prst="rect">
            <a:avLst/>
          </a:prstGeom>
          <a:noFill/>
        </p:spPr>
        <p:txBody>
          <a:bodyPr wrap="square" lIns="0" tIns="0" rIns="0" bIns="0" rtlCol="0">
            <a:spAutoFit/>
          </a:bodyPr>
          <a:lstStyle/>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Rectangle 8">
            <a:extLst>
              <a:ext uri="{FF2B5EF4-FFF2-40B4-BE49-F238E27FC236}">
                <a16:creationId xmlns:a16="http://schemas.microsoft.com/office/drawing/2014/main" id="{E01D49B6-0C3E-4BF8-B6B3-B817B17F28DF}"/>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9AC9EBFE-5BA1-460F-BE92-8CF5579A714B}" type="datetime4">
              <a:rPr lang="en-US" smtClean="0"/>
              <a:t>December 6, 2022</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cxnSp>
        <p:nvCxnSpPr>
          <p:cNvPr id="6" name="Straight Connector 5">
            <a:extLst>
              <a:ext uri="{FF2B5EF4-FFF2-40B4-BE49-F238E27FC236}">
                <a16:creationId xmlns:a16="http://schemas.microsoft.com/office/drawing/2014/main" id="{166DF8EC-6E18-499F-B24E-A023426EF11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296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146A8-A192-4F5D-A963-F694E58B90FD}" type="datetime4">
              <a:rPr lang="en-US" smtClean="0"/>
              <a:t>December 6, 2022</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cxnSp>
        <p:nvCxnSpPr>
          <p:cNvPr id="5" name="Straight Connector 4">
            <a:extLst>
              <a:ext uri="{FF2B5EF4-FFF2-40B4-BE49-F238E27FC236}">
                <a16:creationId xmlns:a16="http://schemas.microsoft.com/office/drawing/2014/main" id="{DD1951AB-6913-438B-B13F-24675A9B7175}"/>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46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D36516F6-A097-4E38-8A59-185C4D2E3785}" type="datetime4">
              <a:rPr lang="en-US" smtClean="0"/>
              <a:t>December 6, 2022</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December 6, 2022</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8" name="Straight Connector 7">
            <a:extLst>
              <a:ext uri="{FF2B5EF4-FFF2-40B4-BE49-F238E27FC236}">
                <a16:creationId xmlns:a16="http://schemas.microsoft.com/office/drawing/2014/main" id="{26B91ED5-5431-4880-AEFC-BDEAD3C071DA}"/>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87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December 6, 2022</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910200-1FDA-45B7-8617-DD2A8D1CF6BD}"/>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59AD7A44-F5B9-48AC-81DD-DBE0808B6C3A}" type="datetime4">
              <a:rPr lang="en-US" smtClean="0"/>
              <a:t>December 6, 2022</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sp>
        <p:nvSpPr>
          <p:cNvPr id="7" name="MSIPCMContentMarking" descr="{&quot;HashCode&quot;:503517542,&quot;Placement&quot;:&quot;Footer&quot;}">
            <a:extLst>
              <a:ext uri="{FF2B5EF4-FFF2-40B4-BE49-F238E27FC236}">
                <a16:creationId xmlns:a16="http://schemas.microsoft.com/office/drawing/2014/main" id="{E3881CBE-E143-46F3-9CC6-DAB9AA8CF978}"/>
              </a:ext>
            </a:extLst>
          </p:cNvPr>
          <p:cNvSpPr txBox="1"/>
          <p:nvPr userDrawn="1"/>
        </p:nvSpPr>
        <p:spPr>
          <a:xfrm>
            <a:off x="5499595" y="6595656"/>
            <a:ext cx="1192809"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-GE NON-PUBLIC-</a:t>
            </a:r>
            <a:endParaRPr lang="en-US" sz="1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95" r:id="rId3"/>
    <p:sldLayoutId id="2147483696"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7" r:id="rId19"/>
    <p:sldLayoutId id="2147483698" r:id="rId20"/>
    <p:sldLayoutId id="2147483699" r:id="rId21"/>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jpeg"/><Relationship Id="rId5" Type="http://schemas.openxmlformats.org/officeDocument/2006/relationships/image" Target="../media/image30.sv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1.sv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ctrTitle"/>
          </p:nvPr>
        </p:nvSpPr>
        <p:spPr/>
        <p:txBody>
          <a:bodyPr/>
          <a:lstStyle/>
          <a:p>
            <a:r>
              <a:rPr lang="en-US" dirty="0"/>
              <a:t>Sprint Review – Team A</a:t>
            </a:r>
          </a:p>
        </p:txBody>
      </p:sp>
      <p:sp>
        <p:nvSpPr>
          <p:cNvPr id="3" name="Date Placeholder 2">
            <a:extLst>
              <a:ext uri="{FF2B5EF4-FFF2-40B4-BE49-F238E27FC236}">
                <a16:creationId xmlns:a16="http://schemas.microsoft.com/office/drawing/2014/main" id="{CA40EC4F-2C66-4152-BCC9-5F620F62F447}"/>
              </a:ext>
            </a:extLst>
          </p:cNvPr>
          <p:cNvSpPr>
            <a:spLocks noGrp="1"/>
          </p:cNvSpPr>
          <p:nvPr>
            <p:ph type="dt" sz="half" idx="10"/>
          </p:nvPr>
        </p:nvSpPr>
        <p:spPr/>
        <p:txBody>
          <a:bodyPr/>
          <a:lstStyle/>
          <a:p>
            <a:fld id="{5BE6D354-99C5-404C-B6A2-01FFCCA0E449}" type="datetime4">
              <a:rPr lang="en-US" smtClean="0"/>
              <a:t>December 6, 2022</a:t>
            </a:fld>
            <a:endParaRPr lang="en-CA" dirty="0"/>
          </a:p>
        </p:txBody>
      </p:sp>
    </p:spTree>
    <p:extLst>
      <p:ext uri="{BB962C8B-B14F-4D97-AF65-F5344CB8AC3E}">
        <p14:creationId xmlns:p14="http://schemas.microsoft.com/office/powerpoint/2010/main" val="505918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84A8546C-D059-498A-822B-74187498B3CF}"/>
              </a:ext>
            </a:extLst>
          </p:cNvPr>
          <p:cNvPicPr>
            <a:picLocks noChangeAspect="1"/>
          </p:cNvPicPr>
          <p:nvPr/>
        </p:nvPicPr>
        <p:blipFill>
          <a:blip r:embed="rId2"/>
          <a:stretch>
            <a:fillRect/>
          </a:stretch>
        </p:blipFill>
        <p:spPr>
          <a:xfrm>
            <a:off x="8427077" y="3792003"/>
            <a:ext cx="3411163" cy="2567279"/>
          </a:xfrm>
          <a:prstGeom prst="rect">
            <a:avLst/>
          </a:prstGeom>
        </p:spPr>
      </p:pic>
      <p:pic>
        <p:nvPicPr>
          <p:cNvPr id="15" name="Picture 14">
            <a:extLst>
              <a:ext uri="{FF2B5EF4-FFF2-40B4-BE49-F238E27FC236}">
                <a16:creationId xmlns:a16="http://schemas.microsoft.com/office/drawing/2014/main" id="{5C95B084-94EF-495A-B258-972D11F4BA94}"/>
              </a:ext>
            </a:extLst>
          </p:cNvPr>
          <p:cNvPicPr>
            <a:picLocks noChangeAspect="1"/>
          </p:cNvPicPr>
          <p:nvPr/>
        </p:nvPicPr>
        <p:blipFill>
          <a:blip r:embed="rId3"/>
          <a:stretch>
            <a:fillRect/>
          </a:stretch>
        </p:blipFill>
        <p:spPr>
          <a:xfrm>
            <a:off x="4369025" y="3792167"/>
            <a:ext cx="3411163" cy="2601773"/>
          </a:xfrm>
          <a:prstGeom prst="rect">
            <a:avLst/>
          </a:prstGeom>
        </p:spPr>
      </p:pic>
      <p:pic>
        <p:nvPicPr>
          <p:cNvPr id="13" name="Picture 12">
            <a:extLst>
              <a:ext uri="{FF2B5EF4-FFF2-40B4-BE49-F238E27FC236}">
                <a16:creationId xmlns:a16="http://schemas.microsoft.com/office/drawing/2014/main" id="{B6291C6D-D993-440A-B360-DE3FE0AEED54}"/>
              </a:ext>
            </a:extLst>
          </p:cNvPr>
          <p:cNvPicPr>
            <a:picLocks noChangeAspect="1"/>
          </p:cNvPicPr>
          <p:nvPr/>
        </p:nvPicPr>
        <p:blipFill>
          <a:blip r:embed="rId4"/>
          <a:stretch>
            <a:fillRect/>
          </a:stretch>
        </p:blipFill>
        <p:spPr>
          <a:xfrm>
            <a:off x="324364" y="3776928"/>
            <a:ext cx="3334084" cy="2597431"/>
          </a:xfrm>
          <a:prstGeom prst="rect">
            <a:avLst/>
          </a:prstGeom>
        </p:spPr>
      </p:pic>
      <p:pic>
        <p:nvPicPr>
          <p:cNvPr id="7" name="Picture 6">
            <a:extLst>
              <a:ext uri="{FF2B5EF4-FFF2-40B4-BE49-F238E27FC236}">
                <a16:creationId xmlns:a16="http://schemas.microsoft.com/office/drawing/2014/main" id="{C027FC18-6EC1-4ED1-95C4-E15563BD41F1}"/>
              </a:ext>
            </a:extLst>
          </p:cNvPr>
          <p:cNvPicPr>
            <a:picLocks noChangeAspect="1"/>
          </p:cNvPicPr>
          <p:nvPr/>
        </p:nvPicPr>
        <p:blipFill>
          <a:blip r:embed="rId5"/>
          <a:stretch>
            <a:fillRect/>
          </a:stretch>
        </p:blipFill>
        <p:spPr>
          <a:xfrm>
            <a:off x="2032709" y="1165611"/>
            <a:ext cx="3411163" cy="2597431"/>
          </a:xfrm>
          <a:prstGeom prst="rect">
            <a:avLst/>
          </a:prstGeom>
        </p:spPr>
      </p:pic>
      <p:sp>
        <p:nvSpPr>
          <p:cNvPr id="2" name="Title 1">
            <a:extLst>
              <a:ext uri="{FF2B5EF4-FFF2-40B4-BE49-F238E27FC236}">
                <a16:creationId xmlns:a16="http://schemas.microsoft.com/office/drawing/2014/main" id="{14D1FEA8-4E30-40AD-92EB-320FCAD023DA}"/>
              </a:ext>
            </a:extLst>
          </p:cNvPr>
          <p:cNvSpPr>
            <a:spLocks noGrp="1"/>
          </p:cNvSpPr>
          <p:nvPr>
            <p:ph type="title"/>
          </p:nvPr>
        </p:nvSpPr>
        <p:spPr/>
        <p:txBody>
          <a:bodyPr/>
          <a:lstStyle/>
          <a:p>
            <a:r>
              <a:rPr lang="en-US" dirty="0"/>
              <a:t>Sample plots from function output</a:t>
            </a:r>
          </a:p>
        </p:txBody>
      </p:sp>
      <p:sp>
        <p:nvSpPr>
          <p:cNvPr id="3" name="Date Placeholder 2">
            <a:extLst>
              <a:ext uri="{FF2B5EF4-FFF2-40B4-BE49-F238E27FC236}">
                <a16:creationId xmlns:a16="http://schemas.microsoft.com/office/drawing/2014/main" id="{D900F170-0D30-400A-8BE8-0791E8605B39}"/>
              </a:ext>
            </a:extLst>
          </p:cNvPr>
          <p:cNvSpPr>
            <a:spLocks noGrp="1"/>
          </p:cNvSpPr>
          <p:nvPr>
            <p:ph type="dt" sz="half" idx="10"/>
          </p:nvPr>
        </p:nvSpPr>
        <p:spPr/>
        <p:txBody>
          <a:bodyPr/>
          <a:lstStyle/>
          <a:p>
            <a:fld id="{9AC9EBFE-5BA1-460F-BE92-8CF5579A714B}" type="datetime4">
              <a:rPr lang="en-US" smtClean="0"/>
              <a:t>December 6, 2022</a:t>
            </a:fld>
            <a:endParaRPr lang="en-CA"/>
          </a:p>
        </p:txBody>
      </p:sp>
      <p:sp>
        <p:nvSpPr>
          <p:cNvPr id="4" name="Footer Placeholder 3">
            <a:extLst>
              <a:ext uri="{FF2B5EF4-FFF2-40B4-BE49-F238E27FC236}">
                <a16:creationId xmlns:a16="http://schemas.microsoft.com/office/drawing/2014/main" id="{B7A92993-DBBD-47A6-81B4-E8DB54F4A23E}"/>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1ACF5D45-8760-437F-92DA-130365F9DC59}"/>
              </a:ext>
            </a:extLst>
          </p:cNvPr>
          <p:cNvSpPr>
            <a:spLocks noGrp="1"/>
          </p:cNvSpPr>
          <p:nvPr>
            <p:ph type="sldNum" sz="quarter" idx="12"/>
          </p:nvPr>
        </p:nvSpPr>
        <p:spPr/>
        <p:txBody>
          <a:bodyPr/>
          <a:lstStyle/>
          <a:p>
            <a:fld id="{00E6A5BD-C011-4A45-AA3A-201790FB7F2B}" type="slidenum">
              <a:rPr lang="en-CA" smtClean="0"/>
              <a:t>10</a:t>
            </a:fld>
            <a:endParaRPr lang="en-CA"/>
          </a:p>
        </p:txBody>
      </p:sp>
      <p:sp>
        <p:nvSpPr>
          <p:cNvPr id="17" name="TextBox 16">
            <a:extLst>
              <a:ext uri="{FF2B5EF4-FFF2-40B4-BE49-F238E27FC236}">
                <a16:creationId xmlns:a16="http://schemas.microsoft.com/office/drawing/2014/main" id="{66C7559F-196D-4FD4-A2D0-45B0C6D22F5F}"/>
              </a:ext>
            </a:extLst>
          </p:cNvPr>
          <p:cNvSpPr txBox="1"/>
          <p:nvPr/>
        </p:nvSpPr>
        <p:spPr>
          <a:xfrm>
            <a:off x="3108495" y="2249367"/>
            <a:ext cx="1410961" cy="553998"/>
          </a:xfrm>
          <a:prstGeom prst="rect">
            <a:avLst/>
          </a:prstGeom>
          <a:noFill/>
        </p:spPr>
        <p:txBody>
          <a:bodyPr wrap="square" lIns="0" tIns="0" rIns="0" bIns="0" rtlCol="0">
            <a:spAutoFit/>
          </a:bodyPr>
          <a:lstStyle/>
          <a:p>
            <a:r>
              <a:rPr lang="en-US" i="1" dirty="0">
                <a:solidFill>
                  <a:schemeClr val="accent2"/>
                </a:solidFill>
              </a:rPr>
              <a:t>N = 20 points</a:t>
            </a:r>
          </a:p>
          <a:p>
            <a:pPr algn="ctr"/>
            <a:r>
              <a:rPr lang="en-US" i="1" dirty="0">
                <a:solidFill>
                  <a:schemeClr val="accent2"/>
                </a:solidFill>
              </a:rPr>
              <a:t>Eq. spacing</a:t>
            </a:r>
          </a:p>
        </p:txBody>
      </p:sp>
      <p:grpSp>
        <p:nvGrpSpPr>
          <p:cNvPr id="31" name="Group 30">
            <a:extLst>
              <a:ext uri="{FF2B5EF4-FFF2-40B4-BE49-F238E27FC236}">
                <a16:creationId xmlns:a16="http://schemas.microsoft.com/office/drawing/2014/main" id="{041B0009-93BB-43A1-83CC-04A10E41AF4F}"/>
              </a:ext>
            </a:extLst>
          </p:cNvPr>
          <p:cNvGrpSpPr/>
          <p:nvPr/>
        </p:nvGrpSpPr>
        <p:grpSpPr>
          <a:xfrm>
            <a:off x="6719103" y="1329260"/>
            <a:ext cx="3415948" cy="2433782"/>
            <a:chOff x="6719103" y="1329260"/>
            <a:chExt cx="3415948" cy="2433782"/>
          </a:xfrm>
        </p:grpSpPr>
        <p:pic>
          <p:nvPicPr>
            <p:cNvPr id="10" name="Picture 9">
              <a:extLst>
                <a:ext uri="{FF2B5EF4-FFF2-40B4-BE49-F238E27FC236}">
                  <a16:creationId xmlns:a16="http://schemas.microsoft.com/office/drawing/2014/main" id="{5E106F6A-1BFA-4BAA-AE58-25B44F7CB441}"/>
                </a:ext>
              </a:extLst>
            </p:cNvPr>
            <p:cNvPicPr>
              <a:picLocks noChangeAspect="1"/>
            </p:cNvPicPr>
            <p:nvPr/>
          </p:nvPicPr>
          <p:blipFill>
            <a:blip r:embed="rId6"/>
            <a:stretch>
              <a:fillRect/>
            </a:stretch>
          </p:blipFill>
          <p:spPr>
            <a:xfrm>
              <a:off x="6719103" y="1329260"/>
              <a:ext cx="3415948" cy="2433782"/>
            </a:xfrm>
            <a:prstGeom prst="rect">
              <a:avLst/>
            </a:prstGeom>
          </p:spPr>
        </p:pic>
        <p:sp>
          <p:nvSpPr>
            <p:cNvPr id="18" name="TextBox 17">
              <a:extLst>
                <a:ext uri="{FF2B5EF4-FFF2-40B4-BE49-F238E27FC236}">
                  <a16:creationId xmlns:a16="http://schemas.microsoft.com/office/drawing/2014/main" id="{55146BF3-9B7A-4E00-AFDB-386BA17E0FD7}"/>
                </a:ext>
              </a:extLst>
            </p:cNvPr>
            <p:cNvSpPr txBox="1"/>
            <p:nvPr/>
          </p:nvSpPr>
          <p:spPr>
            <a:xfrm>
              <a:off x="7669771" y="2246300"/>
              <a:ext cx="1671777" cy="553998"/>
            </a:xfrm>
            <a:prstGeom prst="rect">
              <a:avLst/>
            </a:prstGeom>
            <a:noFill/>
          </p:spPr>
          <p:txBody>
            <a:bodyPr wrap="square" lIns="0" tIns="0" rIns="0" bIns="0" rtlCol="0">
              <a:spAutoFit/>
            </a:bodyPr>
            <a:lstStyle/>
            <a:p>
              <a:r>
                <a:rPr lang="en-US" i="1" dirty="0">
                  <a:solidFill>
                    <a:schemeClr val="accent2"/>
                  </a:solidFill>
                </a:rPr>
                <a:t>N = 20 points</a:t>
              </a:r>
            </a:p>
            <a:p>
              <a:pPr algn="ctr"/>
              <a:r>
                <a:rPr lang="en-US" i="1" dirty="0">
                  <a:solidFill>
                    <a:schemeClr val="accent2"/>
                  </a:solidFill>
                </a:rPr>
                <a:t>Random spacing</a:t>
              </a:r>
            </a:p>
          </p:txBody>
        </p:sp>
      </p:grpSp>
      <p:sp>
        <p:nvSpPr>
          <p:cNvPr id="19" name="TextBox 18">
            <a:extLst>
              <a:ext uri="{FF2B5EF4-FFF2-40B4-BE49-F238E27FC236}">
                <a16:creationId xmlns:a16="http://schemas.microsoft.com/office/drawing/2014/main" id="{1779A3FA-9F9F-4D20-9EDB-439D9EBBB03B}"/>
              </a:ext>
            </a:extLst>
          </p:cNvPr>
          <p:cNvSpPr txBox="1"/>
          <p:nvPr/>
        </p:nvSpPr>
        <p:spPr>
          <a:xfrm>
            <a:off x="1359630" y="4742228"/>
            <a:ext cx="1671777" cy="553998"/>
          </a:xfrm>
          <a:prstGeom prst="rect">
            <a:avLst/>
          </a:prstGeom>
          <a:noFill/>
        </p:spPr>
        <p:txBody>
          <a:bodyPr wrap="square" lIns="0" tIns="0" rIns="0" bIns="0" rtlCol="0">
            <a:spAutoFit/>
          </a:bodyPr>
          <a:lstStyle/>
          <a:p>
            <a:r>
              <a:rPr lang="en-US" i="1" dirty="0">
                <a:solidFill>
                  <a:schemeClr val="accent2"/>
                </a:solidFill>
              </a:rPr>
              <a:t>N = 100 points</a:t>
            </a:r>
          </a:p>
          <a:p>
            <a:pPr algn="ctr"/>
            <a:r>
              <a:rPr lang="en-US" i="1" dirty="0">
                <a:solidFill>
                  <a:schemeClr val="accent2"/>
                </a:solidFill>
              </a:rPr>
              <a:t>Eq. spacing</a:t>
            </a:r>
          </a:p>
        </p:txBody>
      </p:sp>
      <p:sp>
        <p:nvSpPr>
          <p:cNvPr id="20" name="TextBox 19">
            <a:extLst>
              <a:ext uri="{FF2B5EF4-FFF2-40B4-BE49-F238E27FC236}">
                <a16:creationId xmlns:a16="http://schemas.microsoft.com/office/drawing/2014/main" id="{990D25C5-7504-49AC-9E22-BAD11633B1A6}"/>
              </a:ext>
            </a:extLst>
          </p:cNvPr>
          <p:cNvSpPr txBox="1"/>
          <p:nvPr/>
        </p:nvSpPr>
        <p:spPr>
          <a:xfrm>
            <a:off x="5401207" y="4742228"/>
            <a:ext cx="1671777" cy="553998"/>
          </a:xfrm>
          <a:prstGeom prst="rect">
            <a:avLst/>
          </a:prstGeom>
          <a:noFill/>
        </p:spPr>
        <p:txBody>
          <a:bodyPr wrap="square" lIns="0" tIns="0" rIns="0" bIns="0" rtlCol="0">
            <a:spAutoFit/>
          </a:bodyPr>
          <a:lstStyle/>
          <a:p>
            <a:r>
              <a:rPr lang="en-US" i="1" dirty="0">
                <a:solidFill>
                  <a:schemeClr val="accent2"/>
                </a:solidFill>
              </a:rPr>
              <a:t>N = 1000 points</a:t>
            </a:r>
          </a:p>
          <a:p>
            <a:pPr algn="ctr"/>
            <a:r>
              <a:rPr lang="en-US" i="1" dirty="0">
                <a:solidFill>
                  <a:schemeClr val="accent2"/>
                </a:solidFill>
              </a:rPr>
              <a:t>Eq. spacing</a:t>
            </a:r>
          </a:p>
        </p:txBody>
      </p:sp>
      <p:sp>
        <p:nvSpPr>
          <p:cNvPr id="21" name="TextBox 20">
            <a:extLst>
              <a:ext uri="{FF2B5EF4-FFF2-40B4-BE49-F238E27FC236}">
                <a16:creationId xmlns:a16="http://schemas.microsoft.com/office/drawing/2014/main" id="{5C781B61-7EBE-4121-85EE-3FA310C04A5E}"/>
              </a:ext>
            </a:extLst>
          </p:cNvPr>
          <p:cNvSpPr txBox="1"/>
          <p:nvPr/>
        </p:nvSpPr>
        <p:spPr>
          <a:xfrm>
            <a:off x="9413240" y="4736843"/>
            <a:ext cx="1671777" cy="553998"/>
          </a:xfrm>
          <a:prstGeom prst="rect">
            <a:avLst/>
          </a:prstGeom>
          <a:noFill/>
        </p:spPr>
        <p:txBody>
          <a:bodyPr wrap="square" lIns="0" tIns="0" rIns="0" bIns="0" rtlCol="0">
            <a:spAutoFit/>
          </a:bodyPr>
          <a:lstStyle/>
          <a:p>
            <a:r>
              <a:rPr lang="en-US" i="1" dirty="0">
                <a:solidFill>
                  <a:schemeClr val="accent2"/>
                </a:solidFill>
              </a:rPr>
              <a:t>N = 10000 points</a:t>
            </a:r>
          </a:p>
          <a:p>
            <a:pPr algn="ctr"/>
            <a:r>
              <a:rPr lang="en-US" i="1" dirty="0">
                <a:solidFill>
                  <a:schemeClr val="accent2"/>
                </a:solidFill>
              </a:rPr>
              <a:t>Random spacing</a:t>
            </a:r>
          </a:p>
        </p:txBody>
      </p:sp>
    </p:spTree>
    <p:extLst>
      <p:ext uri="{BB962C8B-B14F-4D97-AF65-F5344CB8AC3E}">
        <p14:creationId xmlns:p14="http://schemas.microsoft.com/office/powerpoint/2010/main" val="2054234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4898-D631-4C74-84A1-69957732BEA5}"/>
              </a:ext>
            </a:extLst>
          </p:cNvPr>
          <p:cNvSpPr>
            <a:spLocks noGrp="1"/>
          </p:cNvSpPr>
          <p:nvPr>
            <p:ph type="title"/>
          </p:nvPr>
        </p:nvSpPr>
        <p:spPr/>
        <p:txBody>
          <a:bodyPr/>
          <a:lstStyle/>
          <a:p>
            <a:r>
              <a:rPr lang="en-US" dirty="0"/>
              <a:t>Impact of Numerical Methods at GE Research</a:t>
            </a:r>
          </a:p>
        </p:txBody>
      </p:sp>
      <p:sp>
        <p:nvSpPr>
          <p:cNvPr id="3" name="Date Placeholder 2">
            <a:extLst>
              <a:ext uri="{FF2B5EF4-FFF2-40B4-BE49-F238E27FC236}">
                <a16:creationId xmlns:a16="http://schemas.microsoft.com/office/drawing/2014/main" id="{9FDB3C70-0541-4626-9DF3-B7935ECFFF76}"/>
              </a:ext>
            </a:extLst>
          </p:cNvPr>
          <p:cNvSpPr>
            <a:spLocks noGrp="1"/>
          </p:cNvSpPr>
          <p:nvPr>
            <p:ph type="dt" sz="half" idx="10"/>
          </p:nvPr>
        </p:nvSpPr>
        <p:spPr/>
        <p:txBody>
          <a:bodyPr/>
          <a:lstStyle/>
          <a:p>
            <a:fld id="{9AC9EBFE-5BA1-460F-BE92-8CF5579A714B}" type="datetime4">
              <a:rPr lang="en-US" smtClean="0"/>
              <a:t>December 6, 2022</a:t>
            </a:fld>
            <a:endParaRPr lang="en-CA"/>
          </a:p>
        </p:txBody>
      </p:sp>
      <p:sp>
        <p:nvSpPr>
          <p:cNvPr id="4" name="Footer Placeholder 3">
            <a:extLst>
              <a:ext uri="{FF2B5EF4-FFF2-40B4-BE49-F238E27FC236}">
                <a16:creationId xmlns:a16="http://schemas.microsoft.com/office/drawing/2014/main" id="{EE95C2A9-4FAB-434C-AD19-0CBC470CD444}"/>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98C73070-B4B6-4677-93F1-04BEBC6549BF}"/>
              </a:ext>
            </a:extLst>
          </p:cNvPr>
          <p:cNvSpPr>
            <a:spLocks noGrp="1"/>
          </p:cNvSpPr>
          <p:nvPr>
            <p:ph type="sldNum" sz="quarter" idx="12"/>
          </p:nvPr>
        </p:nvSpPr>
        <p:spPr/>
        <p:txBody>
          <a:bodyPr/>
          <a:lstStyle/>
          <a:p>
            <a:fld id="{00E6A5BD-C011-4A45-AA3A-201790FB7F2B}" type="slidenum">
              <a:rPr lang="en-CA" smtClean="0"/>
              <a:t>11</a:t>
            </a:fld>
            <a:endParaRPr lang="en-CA"/>
          </a:p>
        </p:txBody>
      </p:sp>
      <p:sp>
        <p:nvSpPr>
          <p:cNvPr id="6" name="TextBox 5">
            <a:extLst>
              <a:ext uri="{FF2B5EF4-FFF2-40B4-BE49-F238E27FC236}">
                <a16:creationId xmlns:a16="http://schemas.microsoft.com/office/drawing/2014/main" id="{518D3583-38BF-410A-9088-94C60F23FACF}"/>
              </a:ext>
            </a:extLst>
          </p:cNvPr>
          <p:cNvSpPr txBox="1"/>
          <p:nvPr/>
        </p:nvSpPr>
        <p:spPr>
          <a:xfrm>
            <a:off x="1324901" y="1310006"/>
            <a:ext cx="10088679" cy="3877985"/>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solidFill>
              </a:rPr>
              <a:t>Numerical methods can support a variety of applications such as:</a:t>
            </a:r>
          </a:p>
          <a:p>
            <a:pPr marL="742950" lvl="1" indent="-285750">
              <a:buFont typeface="Arial" panose="020B0604020202020204" pitchFamily="34" charset="0"/>
              <a:buChar char="•"/>
            </a:pPr>
            <a:r>
              <a:rPr lang="en-US" dirty="0">
                <a:solidFill>
                  <a:schemeClr val="accent2"/>
                </a:solidFill>
              </a:rPr>
              <a:t>Data Processing</a:t>
            </a:r>
          </a:p>
          <a:p>
            <a:pPr marL="1200150" lvl="2" indent="-285750">
              <a:buFont typeface="Arial" panose="020B0604020202020204" pitchFamily="34" charset="0"/>
              <a:buChar char="•"/>
            </a:pPr>
            <a:r>
              <a:rPr lang="en-US" dirty="0">
                <a:solidFill>
                  <a:schemeClr val="accent2"/>
                </a:solidFill>
              </a:rPr>
              <a:t>Position, velocity, acceleration data (numerical integration)</a:t>
            </a:r>
          </a:p>
          <a:p>
            <a:pPr lvl="2"/>
            <a:endParaRPr lang="en-US" dirty="0">
              <a:solidFill>
                <a:schemeClr val="accent2"/>
              </a:solidFill>
            </a:endParaRPr>
          </a:p>
          <a:p>
            <a:pPr marL="742950" lvl="1" indent="-285750">
              <a:buFont typeface="Arial" panose="020B0604020202020204" pitchFamily="34" charset="0"/>
              <a:buChar char="•"/>
            </a:pPr>
            <a:r>
              <a:rPr lang="en-US" dirty="0">
                <a:solidFill>
                  <a:schemeClr val="accent2"/>
                </a:solidFill>
              </a:rPr>
              <a:t>Modeling and Characterization</a:t>
            </a:r>
          </a:p>
          <a:p>
            <a:pPr marL="1200150" lvl="2" indent="-285750">
              <a:buFont typeface="Arial" panose="020B0604020202020204" pitchFamily="34" charset="0"/>
              <a:buChar char="•"/>
            </a:pPr>
            <a:r>
              <a:rPr lang="en-US" dirty="0">
                <a:solidFill>
                  <a:schemeClr val="accent2"/>
                </a:solidFill>
              </a:rPr>
              <a:t>Solving differential equations</a:t>
            </a:r>
          </a:p>
          <a:p>
            <a:pPr marL="1657350" lvl="3" indent="-285750">
              <a:buFont typeface="Arial" panose="020B0604020202020204" pitchFamily="34" charset="0"/>
              <a:buChar char="•"/>
            </a:pPr>
            <a:r>
              <a:rPr lang="en-US" dirty="0">
                <a:solidFill>
                  <a:schemeClr val="accent2"/>
                </a:solidFill>
              </a:rPr>
              <a:t>Navier Stokes, Reynolds Eqn. (etc.)</a:t>
            </a:r>
          </a:p>
          <a:p>
            <a:pPr marL="1200150" lvl="2" indent="-285750">
              <a:buFont typeface="Arial" panose="020B0604020202020204" pitchFamily="34" charset="0"/>
              <a:buChar char="•"/>
            </a:pPr>
            <a:r>
              <a:rPr lang="en-US" dirty="0">
                <a:solidFill>
                  <a:schemeClr val="accent2"/>
                </a:solidFill>
              </a:rPr>
              <a:t>Finite element analysis</a:t>
            </a:r>
          </a:p>
          <a:p>
            <a:pPr marL="1657350" lvl="3" indent="-285750">
              <a:buFont typeface="Arial" panose="020B0604020202020204" pitchFamily="34" charset="0"/>
              <a:buChar char="•"/>
            </a:pPr>
            <a:r>
              <a:rPr lang="en-US" dirty="0">
                <a:solidFill>
                  <a:schemeClr val="accent2"/>
                </a:solidFill>
              </a:rPr>
              <a:t>Newton Raphson schemes</a:t>
            </a:r>
          </a:p>
          <a:p>
            <a:pPr lvl="2"/>
            <a:endParaRPr lang="en-US" dirty="0">
              <a:solidFill>
                <a:schemeClr val="accent2"/>
              </a:solidFill>
            </a:endParaRPr>
          </a:p>
          <a:p>
            <a:pPr marL="742950" lvl="1" indent="-285750">
              <a:buFont typeface="Arial" panose="020B0604020202020204" pitchFamily="34" charset="0"/>
              <a:buChar char="•"/>
            </a:pPr>
            <a:r>
              <a:rPr lang="en-US" dirty="0">
                <a:solidFill>
                  <a:schemeClr val="accent2"/>
                </a:solidFill>
              </a:rPr>
              <a:t>Forecasting and Projections</a:t>
            </a:r>
          </a:p>
          <a:p>
            <a:pPr marL="1200150" lvl="2" indent="-285750">
              <a:buFont typeface="Arial" panose="020B0604020202020204" pitchFamily="34" charset="0"/>
              <a:buChar char="•"/>
            </a:pPr>
            <a:r>
              <a:rPr lang="en-US" dirty="0">
                <a:solidFill>
                  <a:schemeClr val="accent2"/>
                </a:solidFill>
              </a:rPr>
              <a:t>Lifing of mechanical components</a:t>
            </a:r>
          </a:p>
          <a:p>
            <a:pPr marL="1200150" lvl="2" indent="-285750">
              <a:buFont typeface="Arial" panose="020B0604020202020204" pitchFamily="34" charset="0"/>
              <a:buChar char="•"/>
            </a:pPr>
            <a:endParaRPr lang="en-US" dirty="0">
              <a:solidFill>
                <a:schemeClr val="accent2"/>
              </a:solidFill>
            </a:endParaRPr>
          </a:p>
          <a:p>
            <a:pPr marL="742950" lvl="1" indent="-285750">
              <a:buFont typeface="Arial" panose="020B0604020202020204" pitchFamily="34" charset="0"/>
              <a:buChar char="•"/>
            </a:pPr>
            <a:endParaRPr lang="en-US" dirty="0">
              <a:solidFill>
                <a:schemeClr val="accent2"/>
              </a:solidFill>
            </a:endParaRPr>
          </a:p>
        </p:txBody>
      </p:sp>
      <p:pic>
        <p:nvPicPr>
          <p:cNvPr id="8" name="Graphic 7" descr="Research with solid fill">
            <a:extLst>
              <a:ext uri="{FF2B5EF4-FFF2-40B4-BE49-F238E27FC236}">
                <a16:creationId xmlns:a16="http://schemas.microsoft.com/office/drawing/2014/main" id="{5AF97E05-91A7-47B0-9B75-36C1AFC607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32733" y="1389890"/>
            <a:ext cx="914400" cy="914400"/>
          </a:xfrm>
          <a:prstGeom prst="rect">
            <a:avLst/>
          </a:prstGeom>
        </p:spPr>
      </p:pic>
      <p:pic>
        <p:nvPicPr>
          <p:cNvPr id="10" name="Graphic 9" descr="Bar chart with solid fill">
            <a:extLst>
              <a:ext uri="{FF2B5EF4-FFF2-40B4-BE49-F238E27FC236}">
                <a16:creationId xmlns:a16="http://schemas.microsoft.com/office/drawing/2014/main" id="{D8F6A86A-136F-46F2-A808-28494F0C66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01886" y="1389890"/>
            <a:ext cx="914400" cy="914400"/>
          </a:xfrm>
          <a:prstGeom prst="rect">
            <a:avLst/>
          </a:prstGeom>
        </p:spPr>
      </p:pic>
      <p:pic>
        <p:nvPicPr>
          <p:cNvPr id="12" name="Picture 11">
            <a:extLst>
              <a:ext uri="{FF2B5EF4-FFF2-40B4-BE49-F238E27FC236}">
                <a16:creationId xmlns:a16="http://schemas.microsoft.com/office/drawing/2014/main" id="{F31F450E-BE52-4A59-B13F-0D32218986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03359" y="2444644"/>
            <a:ext cx="1828800" cy="1301496"/>
          </a:xfrm>
          <a:prstGeom prst="rect">
            <a:avLst/>
          </a:prstGeom>
        </p:spPr>
      </p:pic>
      <p:sp>
        <p:nvSpPr>
          <p:cNvPr id="14" name="TextBox 13">
            <a:extLst>
              <a:ext uri="{FF2B5EF4-FFF2-40B4-BE49-F238E27FC236}">
                <a16:creationId xmlns:a16="http://schemas.microsoft.com/office/drawing/2014/main" id="{3C4C7602-CE7F-421E-B9A4-F9FA131C1193}"/>
              </a:ext>
            </a:extLst>
          </p:cNvPr>
          <p:cNvSpPr txBox="1"/>
          <p:nvPr/>
        </p:nvSpPr>
        <p:spPr>
          <a:xfrm>
            <a:off x="8203360" y="3746140"/>
            <a:ext cx="1828800" cy="338554"/>
          </a:xfrm>
          <a:prstGeom prst="rect">
            <a:avLst/>
          </a:prstGeom>
          <a:noFill/>
        </p:spPr>
        <p:txBody>
          <a:bodyPr wrap="square">
            <a:spAutoFit/>
          </a:bodyPr>
          <a:lstStyle/>
          <a:p>
            <a:r>
              <a:rPr lang="en-US" sz="400" dirty="0"/>
              <a:t>https://www.google.com/url?sa=i&amp;url=https%3A%2F%2Fwww.hindawi.com%2Fjournals%2Fisrn%2F2014%2F157615%2F&amp;psig=AOvVaw2aNwglBezJ0NB5fqZKnwo2&amp;ust=1670371193816000&amp;source=images&amp;cd=vfe&amp;ved=0CAwQjRxqFwoTCMD1-uDX4_sCFQAAAAAdAAAAABAD</a:t>
            </a:r>
          </a:p>
        </p:txBody>
      </p:sp>
      <p:sp>
        <p:nvSpPr>
          <p:cNvPr id="17" name="TextBox 16">
            <a:extLst>
              <a:ext uri="{FF2B5EF4-FFF2-40B4-BE49-F238E27FC236}">
                <a16:creationId xmlns:a16="http://schemas.microsoft.com/office/drawing/2014/main" id="{1E53E840-5380-4603-A3FF-70C09D8D5D5D}"/>
              </a:ext>
            </a:extLst>
          </p:cNvPr>
          <p:cNvSpPr txBox="1"/>
          <p:nvPr/>
        </p:nvSpPr>
        <p:spPr>
          <a:xfrm>
            <a:off x="1507852" y="5014061"/>
            <a:ext cx="9359247" cy="646331"/>
          </a:xfrm>
          <a:prstGeom prst="rect">
            <a:avLst/>
          </a:prstGeom>
          <a:noFill/>
        </p:spPr>
        <p:txBody>
          <a:bodyPr wrap="square" lIns="0" tIns="0" rIns="0" bIns="0" rtlCol="0">
            <a:spAutoFit/>
          </a:bodyPr>
          <a:lstStyle/>
          <a:p>
            <a:pPr algn="ctr"/>
            <a:r>
              <a:rPr lang="en-US" sz="2400" b="1" i="1" dirty="0">
                <a:solidFill>
                  <a:schemeClr val="accent2"/>
                </a:solidFill>
              </a:rPr>
              <a:t>Most teams at GRC are using some form of numerical methods!</a:t>
            </a:r>
          </a:p>
          <a:p>
            <a:pPr algn="ctr"/>
            <a:r>
              <a:rPr lang="en-US" i="1" dirty="0">
                <a:solidFill>
                  <a:schemeClr val="accent2"/>
                </a:solidFill>
              </a:rPr>
              <a:t>Above are just a few examples…</a:t>
            </a:r>
          </a:p>
        </p:txBody>
      </p:sp>
    </p:spTree>
    <p:extLst>
      <p:ext uri="{BB962C8B-B14F-4D97-AF65-F5344CB8AC3E}">
        <p14:creationId xmlns:p14="http://schemas.microsoft.com/office/powerpoint/2010/main" val="2008268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751-6C4C-405B-BC0E-56FF0D7A6B8F}"/>
              </a:ext>
            </a:extLst>
          </p:cNvPr>
          <p:cNvSpPr>
            <a:spLocks noGrp="1"/>
          </p:cNvSpPr>
          <p:nvPr>
            <p:ph type="title"/>
          </p:nvPr>
        </p:nvSpPr>
        <p:spPr/>
        <p:txBody>
          <a:bodyPr/>
          <a:lstStyle/>
          <a:p>
            <a:r>
              <a:rPr lang="en-US" dirty="0"/>
              <a:t>Goals of Sprint Review/Retro</a:t>
            </a:r>
          </a:p>
        </p:txBody>
      </p:sp>
      <p:sp>
        <p:nvSpPr>
          <p:cNvPr id="3" name="Date Placeholder 2">
            <a:extLst>
              <a:ext uri="{FF2B5EF4-FFF2-40B4-BE49-F238E27FC236}">
                <a16:creationId xmlns:a16="http://schemas.microsoft.com/office/drawing/2014/main" id="{02EF9BE8-D659-4D3D-9915-762531D05A33}"/>
              </a:ext>
            </a:extLst>
          </p:cNvPr>
          <p:cNvSpPr>
            <a:spLocks noGrp="1"/>
          </p:cNvSpPr>
          <p:nvPr>
            <p:ph type="dt" sz="half" idx="10"/>
          </p:nvPr>
        </p:nvSpPr>
        <p:spPr/>
        <p:txBody>
          <a:bodyPr/>
          <a:lstStyle/>
          <a:p>
            <a:fld id="{9AC9EBFE-5BA1-460F-BE92-8CF5579A714B}" type="datetime4">
              <a:rPr lang="en-US" smtClean="0"/>
              <a:t>December 6, 2022</a:t>
            </a:fld>
            <a:endParaRPr lang="en-CA"/>
          </a:p>
        </p:txBody>
      </p:sp>
      <p:sp>
        <p:nvSpPr>
          <p:cNvPr id="4" name="Footer Placeholder 3">
            <a:extLst>
              <a:ext uri="{FF2B5EF4-FFF2-40B4-BE49-F238E27FC236}">
                <a16:creationId xmlns:a16="http://schemas.microsoft.com/office/drawing/2014/main" id="{6D660630-3ACC-447C-B7B7-0A845C5208C0}"/>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A8094A15-9709-4D8E-B763-E5AF93A93B78}"/>
              </a:ext>
            </a:extLst>
          </p:cNvPr>
          <p:cNvSpPr>
            <a:spLocks noGrp="1"/>
          </p:cNvSpPr>
          <p:nvPr>
            <p:ph type="sldNum" sz="quarter" idx="12"/>
          </p:nvPr>
        </p:nvSpPr>
        <p:spPr/>
        <p:txBody>
          <a:bodyPr/>
          <a:lstStyle/>
          <a:p>
            <a:fld id="{00E6A5BD-C011-4A45-AA3A-201790FB7F2B}" type="slidenum">
              <a:rPr lang="en-CA" smtClean="0"/>
              <a:t>2</a:t>
            </a:fld>
            <a:endParaRPr lang="en-CA"/>
          </a:p>
        </p:txBody>
      </p:sp>
      <p:sp>
        <p:nvSpPr>
          <p:cNvPr id="6" name="TextBox 5">
            <a:extLst>
              <a:ext uri="{FF2B5EF4-FFF2-40B4-BE49-F238E27FC236}">
                <a16:creationId xmlns:a16="http://schemas.microsoft.com/office/drawing/2014/main" id="{D71BCC7F-EB82-43AA-9F0D-D8FA31F6ABDA}"/>
              </a:ext>
            </a:extLst>
          </p:cNvPr>
          <p:cNvSpPr txBox="1"/>
          <p:nvPr/>
        </p:nvSpPr>
        <p:spPr>
          <a:xfrm>
            <a:off x="1224501" y="1796995"/>
            <a:ext cx="8488017" cy="553998"/>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solidFill>
              </a:rPr>
              <a:t>Review: Demo each “story” (task/requirement) to product owner for acceptance</a:t>
            </a:r>
          </a:p>
          <a:p>
            <a:pPr marL="285750" indent="-285750">
              <a:buFont typeface="Arial" panose="020B0604020202020204" pitchFamily="34" charset="0"/>
              <a:buChar char="•"/>
            </a:pPr>
            <a:r>
              <a:rPr lang="en-US" dirty="0">
                <a:solidFill>
                  <a:schemeClr val="accent2"/>
                </a:solidFill>
              </a:rPr>
              <a:t>Retro: reflect on sprint, suggest changes for process improvement</a:t>
            </a:r>
          </a:p>
        </p:txBody>
      </p:sp>
    </p:spTree>
    <p:extLst>
      <p:ext uri="{BB962C8B-B14F-4D97-AF65-F5344CB8AC3E}">
        <p14:creationId xmlns:p14="http://schemas.microsoft.com/office/powerpoint/2010/main" val="77835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C8B4-33FB-47EA-9C83-1C729E353A06}"/>
              </a:ext>
            </a:extLst>
          </p:cNvPr>
          <p:cNvSpPr>
            <a:spLocks noGrp="1"/>
          </p:cNvSpPr>
          <p:nvPr>
            <p:ph type="title"/>
          </p:nvPr>
        </p:nvSpPr>
        <p:spPr/>
        <p:txBody>
          <a:bodyPr/>
          <a:lstStyle/>
          <a:p>
            <a:r>
              <a:rPr lang="en-US" dirty="0"/>
              <a:t>Problem Significance</a:t>
            </a:r>
          </a:p>
        </p:txBody>
      </p:sp>
      <p:sp>
        <p:nvSpPr>
          <p:cNvPr id="3" name="Date Placeholder 2">
            <a:extLst>
              <a:ext uri="{FF2B5EF4-FFF2-40B4-BE49-F238E27FC236}">
                <a16:creationId xmlns:a16="http://schemas.microsoft.com/office/drawing/2014/main" id="{A170A8BF-17BD-43E8-8677-915FFEEA9D32}"/>
              </a:ext>
            </a:extLst>
          </p:cNvPr>
          <p:cNvSpPr>
            <a:spLocks noGrp="1"/>
          </p:cNvSpPr>
          <p:nvPr>
            <p:ph type="dt" sz="half" idx="10"/>
          </p:nvPr>
        </p:nvSpPr>
        <p:spPr/>
        <p:txBody>
          <a:bodyPr/>
          <a:lstStyle/>
          <a:p>
            <a:fld id="{9AC9EBFE-5BA1-460F-BE92-8CF5579A714B}" type="datetime4">
              <a:rPr lang="en-US" smtClean="0"/>
              <a:t>December 6, 2022</a:t>
            </a:fld>
            <a:endParaRPr lang="en-CA"/>
          </a:p>
        </p:txBody>
      </p:sp>
      <p:sp>
        <p:nvSpPr>
          <p:cNvPr id="4" name="Footer Placeholder 3">
            <a:extLst>
              <a:ext uri="{FF2B5EF4-FFF2-40B4-BE49-F238E27FC236}">
                <a16:creationId xmlns:a16="http://schemas.microsoft.com/office/drawing/2014/main" id="{D96C21D1-2429-4BFE-9695-EC1F9D109A67}"/>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F03954BC-1A31-4DCA-9832-4F44C24D4174}"/>
              </a:ext>
            </a:extLst>
          </p:cNvPr>
          <p:cNvSpPr>
            <a:spLocks noGrp="1"/>
          </p:cNvSpPr>
          <p:nvPr>
            <p:ph type="sldNum" sz="quarter" idx="12"/>
          </p:nvPr>
        </p:nvSpPr>
        <p:spPr/>
        <p:txBody>
          <a:bodyPr/>
          <a:lstStyle/>
          <a:p>
            <a:fld id="{00E6A5BD-C011-4A45-AA3A-201790FB7F2B}" type="slidenum">
              <a:rPr lang="en-CA" smtClean="0"/>
              <a:t>3</a:t>
            </a:fld>
            <a:endParaRPr lang="en-CA"/>
          </a:p>
        </p:txBody>
      </p:sp>
      <p:sp>
        <p:nvSpPr>
          <p:cNvPr id="6" name="TextBox 5">
            <a:extLst>
              <a:ext uri="{FF2B5EF4-FFF2-40B4-BE49-F238E27FC236}">
                <a16:creationId xmlns:a16="http://schemas.microsoft.com/office/drawing/2014/main" id="{74F88D33-475C-4F6D-B6A0-407D2E1AE71F}"/>
              </a:ext>
            </a:extLst>
          </p:cNvPr>
          <p:cNvSpPr txBox="1"/>
          <p:nvPr/>
        </p:nvSpPr>
        <p:spPr>
          <a:xfrm>
            <a:off x="1361803" y="2018211"/>
            <a:ext cx="9692640" cy="166199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solidFill>
              </a:rPr>
              <a:t>Task: estimate the circumference and area of a circle without using Pi</a:t>
            </a:r>
          </a:p>
          <a:p>
            <a:pPr marL="742950" lvl="1" indent="-285750">
              <a:buFont typeface="Arial" panose="020B0604020202020204" pitchFamily="34" charset="0"/>
              <a:buChar char="•"/>
            </a:pPr>
            <a:endParaRPr lang="en-US" dirty="0">
              <a:solidFill>
                <a:schemeClr val="accent2"/>
              </a:solidFill>
            </a:endParaRPr>
          </a:p>
          <a:p>
            <a:pPr marL="285750" indent="-285750">
              <a:buFont typeface="Arial" panose="020B0604020202020204" pitchFamily="34" charset="0"/>
              <a:buChar char="•"/>
            </a:pPr>
            <a:r>
              <a:rPr lang="en-US" dirty="0">
                <a:solidFill>
                  <a:schemeClr val="accent2"/>
                </a:solidFill>
              </a:rPr>
              <a:t>Goals:</a:t>
            </a:r>
          </a:p>
          <a:p>
            <a:pPr marL="742950" lvl="1" indent="-285750">
              <a:buFont typeface="Arial" panose="020B0604020202020204" pitchFamily="34" charset="0"/>
              <a:buChar char="•"/>
            </a:pPr>
            <a:r>
              <a:rPr lang="en-US" dirty="0">
                <a:solidFill>
                  <a:schemeClr val="accent2"/>
                </a:solidFill>
              </a:rPr>
              <a:t>Accomplish task</a:t>
            </a:r>
          </a:p>
          <a:p>
            <a:pPr marL="742950" lvl="1" indent="-285750">
              <a:buFont typeface="Arial" panose="020B0604020202020204" pitchFamily="34" charset="0"/>
              <a:buChar char="•"/>
            </a:pPr>
            <a:r>
              <a:rPr lang="en-US" dirty="0">
                <a:solidFill>
                  <a:schemeClr val="accent2"/>
                </a:solidFill>
              </a:rPr>
              <a:t>Familiarize ourselves with GitHub and agile principles</a:t>
            </a:r>
          </a:p>
          <a:p>
            <a:pPr marL="742950" lvl="1" indent="-285750">
              <a:buFont typeface="Arial" panose="020B0604020202020204" pitchFamily="34" charset="0"/>
              <a:buChar char="•"/>
            </a:pPr>
            <a:r>
              <a:rPr lang="en-US" dirty="0">
                <a:solidFill>
                  <a:schemeClr val="accent2"/>
                </a:solidFill>
              </a:rPr>
              <a:t>Improve software development skills</a:t>
            </a:r>
          </a:p>
        </p:txBody>
      </p:sp>
    </p:spTree>
    <p:extLst>
      <p:ext uri="{BB962C8B-B14F-4D97-AF65-F5344CB8AC3E}">
        <p14:creationId xmlns:p14="http://schemas.microsoft.com/office/powerpoint/2010/main" val="830380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D7FC9-B451-4F69-AA62-39D438720CFC}"/>
              </a:ext>
            </a:extLst>
          </p:cNvPr>
          <p:cNvSpPr>
            <a:spLocks noGrp="1"/>
          </p:cNvSpPr>
          <p:nvPr>
            <p:ph type="title"/>
          </p:nvPr>
        </p:nvSpPr>
        <p:spPr/>
        <p:txBody>
          <a:bodyPr/>
          <a:lstStyle/>
          <a:p>
            <a:r>
              <a:rPr lang="en-US" dirty="0"/>
              <a:t>Algorithm Functions</a:t>
            </a:r>
          </a:p>
        </p:txBody>
      </p:sp>
      <p:sp>
        <p:nvSpPr>
          <p:cNvPr id="3" name="Date Placeholder 2">
            <a:extLst>
              <a:ext uri="{FF2B5EF4-FFF2-40B4-BE49-F238E27FC236}">
                <a16:creationId xmlns:a16="http://schemas.microsoft.com/office/drawing/2014/main" id="{DD30271C-8863-4410-8731-AB7247FB9F9F}"/>
              </a:ext>
            </a:extLst>
          </p:cNvPr>
          <p:cNvSpPr>
            <a:spLocks noGrp="1"/>
          </p:cNvSpPr>
          <p:nvPr>
            <p:ph type="dt" sz="half" idx="10"/>
          </p:nvPr>
        </p:nvSpPr>
        <p:spPr/>
        <p:txBody>
          <a:bodyPr/>
          <a:lstStyle/>
          <a:p>
            <a:fld id="{9AC9EBFE-5BA1-460F-BE92-8CF5579A714B}" type="datetime4">
              <a:rPr lang="en-US" smtClean="0"/>
              <a:t>December 6, 2022</a:t>
            </a:fld>
            <a:endParaRPr lang="en-CA"/>
          </a:p>
        </p:txBody>
      </p:sp>
      <p:sp>
        <p:nvSpPr>
          <p:cNvPr id="4" name="Footer Placeholder 3">
            <a:extLst>
              <a:ext uri="{FF2B5EF4-FFF2-40B4-BE49-F238E27FC236}">
                <a16:creationId xmlns:a16="http://schemas.microsoft.com/office/drawing/2014/main" id="{E704B8F3-FC59-4A2E-B52C-C8694B5AF5EE}"/>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978E9D5B-59A4-458D-8F94-17387B144187}"/>
              </a:ext>
            </a:extLst>
          </p:cNvPr>
          <p:cNvSpPr>
            <a:spLocks noGrp="1"/>
          </p:cNvSpPr>
          <p:nvPr>
            <p:ph type="sldNum" sz="quarter" idx="12"/>
          </p:nvPr>
        </p:nvSpPr>
        <p:spPr/>
        <p:txBody>
          <a:bodyPr/>
          <a:lstStyle/>
          <a:p>
            <a:fld id="{00E6A5BD-C011-4A45-AA3A-201790FB7F2B}" type="slidenum">
              <a:rPr lang="en-CA" smtClean="0"/>
              <a:t>4</a:t>
            </a:fld>
            <a:endParaRPr lang="en-CA"/>
          </a:p>
        </p:txBody>
      </p:sp>
      <p:sp>
        <p:nvSpPr>
          <p:cNvPr id="7" name="Content Placeholder 6">
            <a:extLst>
              <a:ext uri="{FF2B5EF4-FFF2-40B4-BE49-F238E27FC236}">
                <a16:creationId xmlns:a16="http://schemas.microsoft.com/office/drawing/2014/main" id="{EAC10EA5-DD1C-4111-968E-CF3F1D7D3647}"/>
              </a:ext>
            </a:extLst>
          </p:cNvPr>
          <p:cNvSpPr>
            <a:spLocks noGrp="1"/>
          </p:cNvSpPr>
          <p:nvPr>
            <p:ph sz="quarter" idx="14"/>
          </p:nvPr>
        </p:nvSpPr>
        <p:spPr/>
        <p:txBody>
          <a:bodyPr/>
          <a:lstStyle/>
          <a:p>
            <a:r>
              <a:rPr lang="en-US" b="1" dirty="0" err="1"/>
              <a:t>get_circle_inputs</a:t>
            </a:r>
            <a:r>
              <a:rPr lang="en-US" b="1" dirty="0"/>
              <a:t>()</a:t>
            </a:r>
            <a:r>
              <a:rPr lang="en-US" dirty="0"/>
              <a:t>:</a:t>
            </a:r>
            <a:r>
              <a:rPr lang="en-US" b="1" dirty="0"/>
              <a:t> </a:t>
            </a:r>
            <a:r>
              <a:rPr lang="en-US" dirty="0"/>
              <a:t>user enters values—if they are incorrect, an error message pops up and they repeat entry</a:t>
            </a:r>
          </a:p>
          <a:p>
            <a:r>
              <a:rPr lang="en-US" b="1" dirty="0" err="1"/>
              <a:t>estimate_circ</a:t>
            </a:r>
            <a:r>
              <a:rPr lang="en-US" b="1" dirty="0"/>
              <a:t>()</a:t>
            </a:r>
            <a:r>
              <a:rPr lang="en-US" dirty="0"/>
              <a:t>: circle circumference is approximated to be compared with actual circumference</a:t>
            </a:r>
          </a:p>
          <a:p>
            <a:r>
              <a:rPr lang="en-US" b="1" dirty="0" err="1"/>
              <a:t>estimate_area</a:t>
            </a:r>
            <a:r>
              <a:rPr lang="en-US" b="1" dirty="0"/>
              <a:t>()</a:t>
            </a:r>
            <a:r>
              <a:rPr lang="en-US" dirty="0"/>
              <a:t>: circle area is approximated to be compared with actual area</a:t>
            </a:r>
          </a:p>
          <a:p>
            <a:pPr lvl="1"/>
            <a:r>
              <a:rPr lang="en-US" dirty="0"/>
              <a:t>	</a:t>
            </a:r>
          </a:p>
        </p:txBody>
      </p:sp>
    </p:spTree>
    <p:extLst>
      <p:ext uri="{BB962C8B-B14F-4D97-AF65-F5344CB8AC3E}">
        <p14:creationId xmlns:p14="http://schemas.microsoft.com/office/powerpoint/2010/main" val="1379553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7042-FE86-486E-8632-28308B2132FF}"/>
              </a:ext>
            </a:extLst>
          </p:cNvPr>
          <p:cNvSpPr>
            <a:spLocks noGrp="1"/>
          </p:cNvSpPr>
          <p:nvPr>
            <p:ph type="title"/>
          </p:nvPr>
        </p:nvSpPr>
        <p:spPr/>
        <p:txBody>
          <a:bodyPr/>
          <a:lstStyle/>
          <a:p>
            <a:r>
              <a:rPr lang="en-US" dirty="0"/>
              <a:t>User Inputs</a:t>
            </a:r>
          </a:p>
        </p:txBody>
      </p:sp>
      <p:sp>
        <p:nvSpPr>
          <p:cNvPr id="3" name="Date Placeholder 2">
            <a:extLst>
              <a:ext uri="{FF2B5EF4-FFF2-40B4-BE49-F238E27FC236}">
                <a16:creationId xmlns:a16="http://schemas.microsoft.com/office/drawing/2014/main" id="{D2B75781-9096-4A65-92FF-BF0F09ED31A1}"/>
              </a:ext>
            </a:extLst>
          </p:cNvPr>
          <p:cNvSpPr>
            <a:spLocks noGrp="1"/>
          </p:cNvSpPr>
          <p:nvPr>
            <p:ph type="dt" sz="half" idx="10"/>
          </p:nvPr>
        </p:nvSpPr>
        <p:spPr/>
        <p:txBody>
          <a:bodyPr/>
          <a:lstStyle/>
          <a:p>
            <a:fld id="{66CA7FD2-EEE1-4653-A3ED-EC06E26685F5}" type="datetime4">
              <a:rPr lang="en-US" smtClean="0"/>
              <a:t>December 6, 2022</a:t>
            </a:fld>
            <a:endParaRPr lang="en-CA"/>
          </a:p>
        </p:txBody>
      </p:sp>
      <p:sp>
        <p:nvSpPr>
          <p:cNvPr id="4" name="Footer Placeholder 3">
            <a:extLst>
              <a:ext uri="{FF2B5EF4-FFF2-40B4-BE49-F238E27FC236}">
                <a16:creationId xmlns:a16="http://schemas.microsoft.com/office/drawing/2014/main" id="{DC9674F5-9ABF-4829-A1B3-1C7391DD7B85}"/>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1EB4F8BC-D821-4D31-A462-DD2631D6487D}"/>
              </a:ext>
            </a:extLst>
          </p:cNvPr>
          <p:cNvSpPr>
            <a:spLocks noGrp="1"/>
          </p:cNvSpPr>
          <p:nvPr>
            <p:ph type="sldNum" sz="quarter" idx="12"/>
          </p:nvPr>
        </p:nvSpPr>
        <p:spPr/>
        <p:txBody>
          <a:bodyPr/>
          <a:lstStyle/>
          <a:p>
            <a:fld id="{00E6A5BD-C011-4A45-AA3A-201790FB7F2B}" type="slidenum">
              <a:rPr lang="en-CA" smtClean="0"/>
              <a:t>5</a:t>
            </a:fld>
            <a:endParaRPr lang="en-CA"/>
          </a:p>
        </p:txBody>
      </p:sp>
      <p:sp>
        <p:nvSpPr>
          <p:cNvPr id="12" name="Content Placeholder 11">
            <a:extLst>
              <a:ext uri="{FF2B5EF4-FFF2-40B4-BE49-F238E27FC236}">
                <a16:creationId xmlns:a16="http://schemas.microsoft.com/office/drawing/2014/main" id="{EDA34F20-C1CD-4E2D-ABC7-DE2947A83986}"/>
              </a:ext>
            </a:extLst>
          </p:cNvPr>
          <p:cNvSpPr>
            <a:spLocks noGrp="1"/>
          </p:cNvSpPr>
          <p:nvPr>
            <p:ph sz="quarter" idx="4294967295"/>
          </p:nvPr>
        </p:nvSpPr>
        <p:spPr>
          <a:xfrm>
            <a:off x="1260215" y="1590675"/>
            <a:ext cx="9004300" cy="4343400"/>
          </a:xfrm>
        </p:spPr>
        <p:txBody>
          <a:bodyPr/>
          <a:lstStyle/>
          <a:p>
            <a:r>
              <a:rPr lang="en-US" dirty="0"/>
              <a:t>Try-except statements were used to catch user errors and make the user try again if the type of input is incorrect</a:t>
            </a:r>
          </a:p>
          <a:p>
            <a:r>
              <a:rPr lang="en-US" dirty="0"/>
              <a:t>After entering their inputs, the values are printed, and the user has the option to try again</a:t>
            </a:r>
          </a:p>
          <a:p>
            <a:endParaRPr lang="en-US" dirty="0"/>
          </a:p>
          <a:p>
            <a:endParaRPr lang="en-US" dirty="0"/>
          </a:p>
        </p:txBody>
      </p:sp>
      <p:pic>
        <p:nvPicPr>
          <p:cNvPr id="14" name="Picture 13">
            <a:extLst>
              <a:ext uri="{FF2B5EF4-FFF2-40B4-BE49-F238E27FC236}">
                <a16:creationId xmlns:a16="http://schemas.microsoft.com/office/drawing/2014/main" id="{DE6F4DB9-40AF-4CDC-B55A-DC7A69BE365C}"/>
              </a:ext>
            </a:extLst>
          </p:cNvPr>
          <p:cNvPicPr>
            <a:picLocks noChangeAspect="1"/>
          </p:cNvPicPr>
          <p:nvPr/>
        </p:nvPicPr>
        <p:blipFill rotWithShape="1">
          <a:blip r:embed="rId2"/>
          <a:srcRect r="54385"/>
          <a:stretch/>
        </p:blipFill>
        <p:spPr>
          <a:xfrm>
            <a:off x="1045599" y="4112119"/>
            <a:ext cx="4850294" cy="2323484"/>
          </a:xfrm>
          <a:prstGeom prst="rect">
            <a:avLst/>
          </a:prstGeom>
        </p:spPr>
      </p:pic>
      <p:pic>
        <p:nvPicPr>
          <p:cNvPr id="18" name="Picture 17">
            <a:extLst>
              <a:ext uri="{FF2B5EF4-FFF2-40B4-BE49-F238E27FC236}">
                <a16:creationId xmlns:a16="http://schemas.microsoft.com/office/drawing/2014/main" id="{502DF71B-B9E8-4387-92EB-C11EBED38BE2}"/>
              </a:ext>
            </a:extLst>
          </p:cNvPr>
          <p:cNvPicPr>
            <a:picLocks noChangeAspect="1"/>
          </p:cNvPicPr>
          <p:nvPr/>
        </p:nvPicPr>
        <p:blipFill>
          <a:blip r:embed="rId3"/>
          <a:stretch>
            <a:fillRect/>
          </a:stretch>
        </p:blipFill>
        <p:spPr>
          <a:xfrm>
            <a:off x="6429636" y="4148304"/>
            <a:ext cx="5347985" cy="2251114"/>
          </a:xfrm>
          <a:prstGeom prst="rect">
            <a:avLst/>
          </a:prstGeom>
        </p:spPr>
      </p:pic>
    </p:spTree>
    <p:extLst>
      <p:ext uri="{BB962C8B-B14F-4D97-AF65-F5344CB8AC3E}">
        <p14:creationId xmlns:p14="http://schemas.microsoft.com/office/powerpoint/2010/main" val="473823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Octagon 140">
            <a:extLst>
              <a:ext uri="{FF2B5EF4-FFF2-40B4-BE49-F238E27FC236}">
                <a16:creationId xmlns:a16="http://schemas.microsoft.com/office/drawing/2014/main" id="{653CB1D7-3865-4476-BDBA-BDDF244309A5}"/>
              </a:ext>
            </a:extLst>
          </p:cNvPr>
          <p:cNvSpPr/>
          <p:nvPr/>
        </p:nvSpPr>
        <p:spPr>
          <a:xfrm rot="401188">
            <a:off x="8474598" y="2091620"/>
            <a:ext cx="1992712" cy="1992712"/>
          </a:xfrm>
          <a:prstGeom prst="octagon">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E911B1-7AD6-47B4-A8A0-4C2073FBD774}"/>
              </a:ext>
            </a:extLst>
          </p:cNvPr>
          <p:cNvSpPr>
            <a:spLocks noGrp="1"/>
          </p:cNvSpPr>
          <p:nvPr>
            <p:ph type="title"/>
          </p:nvPr>
        </p:nvSpPr>
        <p:spPr>
          <a:xfrm>
            <a:off x="1362700" y="593120"/>
            <a:ext cx="8997696" cy="914400"/>
          </a:xfrm>
        </p:spPr>
        <p:txBody>
          <a:bodyPr/>
          <a:lstStyle/>
          <a:p>
            <a:r>
              <a:rPr lang="en-US" dirty="0"/>
              <a:t>Numerical Methods</a:t>
            </a:r>
          </a:p>
        </p:txBody>
      </p:sp>
      <p:sp>
        <p:nvSpPr>
          <p:cNvPr id="3" name="Date Placeholder 2">
            <a:extLst>
              <a:ext uri="{FF2B5EF4-FFF2-40B4-BE49-F238E27FC236}">
                <a16:creationId xmlns:a16="http://schemas.microsoft.com/office/drawing/2014/main" id="{F6872657-6815-4C3D-90E7-929F7C1F4E48}"/>
              </a:ext>
            </a:extLst>
          </p:cNvPr>
          <p:cNvSpPr>
            <a:spLocks noGrp="1"/>
          </p:cNvSpPr>
          <p:nvPr>
            <p:ph type="dt" sz="half" idx="10"/>
          </p:nvPr>
        </p:nvSpPr>
        <p:spPr/>
        <p:txBody>
          <a:bodyPr/>
          <a:lstStyle/>
          <a:p>
            <a:fld id="{9AC9EBFE-5BA1-460F-BE92-8CF5579A714B}" type="datetime4">
              <a:rPr lang="en-US" smtClean="0"/>
              <a:t>December 6, 2022</a:t>
            </a:fld>
            <a:endParaRPr lang="en-CA"/>
          </a:p>
        </p:txBody>
      </p:sp>
      <p:sp>
        <p:nvSpPr>
          <p:cNvPr id="4" name="Footer Placeholder 3">
            <a:extLst>
              <a:ext uri="{FF2B5EF4-FFF2-40B4-BE49-F238E27FC236}">
                <a16:creationId xmlns:a16="http://schemas.microsoft.com/office/drawing/2014/main" id="{3A0B9964-B6E5-4169-ADCE-6B237E7B9AE4}"/>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AA862143-3D06-4F54-AEA9-E6E6F56F9390}"/>
              </a:ext>
            </a:extLst>
          </p:cNvPr>
          <p:cNvSpPr>
            <a:spLocks noGrp="1"/>
          </p:cNvSpPr>
          <p:nvPr>
            <p:ph type="sldNum" sz="quarter" idx="12"/>
          </p:nvPr>
        </p:nvSpPr>
        <p:spPr/>
        <p:txBody>
          <a:bodyPr/>
          <a:lstStyle/>
          <a:p>
            <a:fld id="{00E6A5BD-C011-4A45-AA3A-201790FB7F2B}" type="slidenum">
              <a:rPr lang="en-CA" smtClean="0"/>
              <a:t>6</a:t>
            </a:fld>
            <a:endParaRPr lang="en-CA"/>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1177C6AF-AA00-4415-A917-D28659F0407C}"/>
                  </a:ext>
                </a:extLst>
              </p:cNvPr>
              <p:cNvSpPr txBox="1"/>
              <p:nvPr/>
            </p:nvSpPr>
            <p:spPr>
              <a:xfrm>
                <a:off x="636521" y="4561342"/>
                <a:ext cx="5075577" cy="1166410"/>
              </a:xfrm>
              <a:prstGeom prst="rect">
                <a:avLst/>
              </a:prstGeom>
              <a:noFill/>
            </p:spPr>
            <p:txBody>
              <a:bodyPr wrap="square" lIns="0" tIns="0" rIns="0" bIns="0" rtlCol="0">
                <a:spAutoFit/>
              </a:bodyPr>
              <a:lstStyle/>
              <a:p>
                <a:r>
                  <a:rPr lang="en-US" i="1" dirty="0">
                    <a:solidFill>
                      <a:schemeClr val="accent2"/>
                    </a:solidFill>
                  </a:rPr>
                  <a:t>Law of Cosines:</a:t>
                </a:r>
              </a:p>
              <a:p>
                <a14:m>
                  <m:oMath xmlns:m="http://schemas.openxmlformats.org/officeDocument/2006/math">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𝑐</m:t>
                        </m:r>
                      </m:e>
                      <m:sup>
                        <m:r>
                          <a:rPr lang="en-US" b="0" i="1" smtClean="0">
                            <a:solidFill>
                              <a:schemeClr val="accent2"/>
                            </a:solidFill>
                            <a:latin typeface="Cambria Math" panose="02040503050406030204" pitchFamily="18" charset="0"/>
                          </a:rPr>
                          <m:t>2</m:t>
                        </m:r>
                      </m:sup>
                    </m:sSup>
                    <m:r>
                      <a:rPr lang="en-US" b="0" i="1" smtClean="0">
                        <a:solidFill>
                          <a:schemeClr val="accent2"/>
                        </a:solidFill>
                        <a:latin typeface="Cambria Math" panose="02040503050406030204" pitchFamily="18" charset="0"/>
                      </a:rPr>
                      <m:t>=</m:t>
                    </m:r>
                    <m:sSup>
                      <m:sSupPr>
                        <m:ctrlPr>
                          <a:rPr lang="en-US" i="1">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𝑎</m:t>
                        </m:r>
                      </m:e>
                      <m:sup>
                        <m:r>
                          <a:rPr lang="en-US" i="1">
                            <a:solidFill>
                              <a:schemeClr val="accent2"/>
                            </a:solidFill>
                            <a:latin typeface="Cambria Math" panose="02040503050406030204" pitchFamily="18" charset="0"/>
                          </a:rPr>
                          <m:t>2</m:t>
                        </m:r>
                      </m:sup>
                    </m:sSup>
                    <m:r>
                      <a:rPr lang="en-US" b="0" i="1" smtClean="0">
                        <a:solidFill>
                          <a:schemeClr val="accent2"/>
                        </a:solidFill>
                        <a:latin typeface="Cambria Math" panose="02040503050406030204" pitchFamily="18" charset="0"/>
                      </a:rPr>
                      <m:t>+</m:t>
                    </m:r>
                    <m:sSup>
                      <m:sSupPr>
                        <m:ctrlPr>
                          <a:rPr lang="en-US" i="1">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𝑏</m:t>
                        </m:r>
                      </m:e>
                      <m:sup>
                        <m:r>
                          <a:rPr lang="en-US" i="1">
                            <a:solidFill>
                              <a:schemeClr val="accent2"/>
                            </a:solidFill>
                            <a:latin typeface="Cambria Math" panose="02040503050406030204" pitchFamily="18" charset="0"/>
                          </a:rPr>
                          <m:t>2</m:t>
                        </m:r>
                      </m:sup>
                    </m:sSup>
                    <m:r>
                      <a:rPr lang="en-US" b="0" i="1" smtClean="0">
                        <a:solidFill>
                          <a:schemeClr val="accent2"/>
                        </a:solidFill>
                        <a:latin typeface="Cambria Math" panose="02040503050406030204" pitchFamily="18" charset="0"/>
                      </a:rPr>
                      <m:t>−2</m:t>
                    </m:r>
                    <m:r>
                      <a:rPr lang="en-US" b="0" i="1" smtClean="0">
                        <a:solidFill>
                          <a:schemeClr val="accent2"/>
                        </a:solidFill>
                        <a:latin typeface="Cambria Math" panose="02040503050406030204" pitchFamily="18" charset="0"/>
                      </a:rPr>
                      <m:t>𝑎𝑏</m:t>
                    </m:r>
                    <m:func>
                      <m:funcPr>
                        <m:ctrlPr>
                          <a:rPr lang="en-US" b="0" i="1" smtClean="0">
                            <a:solidFill>
                              <a:schemeClr val="accent2"/>
                            </a:solidFill>
                            <a:latin typeface="Cambria Math" panose="02040503050406030204" pitchFamily="18" charset="0"/>
                          </a:rPr>
                        </m:ctrlPr>
                      </m:funcPr>
                      <m:fName>
                        <m:r>
                          <m:rPr>
                            <m:sty m:val="p"/>
                          </m:rPr>
                          <a:rPr lang="en-US" b="0" i="0" smtClean="0">
                            <a:solidFill>
                              <a:schemeClr val="accent2"/>
                            </a:solidFill>
                            <a:latin typeface="Cambria Math" panose="02040503050406030204" pitchFamily="18" charset="0"/>
                          </a:rPr>
                          <m:t>cos</m:t>
                        </m:r>
                      </m:fName>
                      <m:e>
                        <m:r>
                          <a:rPr lang="en-US" b="0" i="1" smtClean="0">
                            <a:solidFill>
                              <a:schemeClr val="accent2"/>
                            </a:solidFill>
                            <a:latin typeface="Cambria Math" panose="02040503050406030204" pitchFamily="18" charset="0"/>
                            <a:ea typeface="Cambria Math" panose="02040503050406030204" pitchFamily="18" charset="0"/>
                          </a:rPr>
                          <m:t>𝜃</m:t>
                        </m:r>
                      </m:e>
                    </m:func>
                  </m:oMath>
                </a14:m>
                <a:r>
                  <a:rPr lang="en-US" dirty="0">
                    <a:solidFill>
                      <a:schemeClr val="accent2"/>
                    </a:solidFill>
                  </a:rPr>
                  <a:t> </a:t>
                </a:r>
              </a:p>
              <a:p>
                <a14:m>
                  <m:oMath xmlns:m="http://schemas.openxmlformats.org/officeDocument/2006/math">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𝑑</m:t>
                        </m:r>
                      </m:e>
                      <m:sup>
                        <m:r>
                          <a:rPr lang="en-US" b="0" i="1" smtClean="0">
                            <a:solidFill>
                              <a:schemeClr val="accent2"/>
                            </a:solidFill>
                            <a:latin typeface="Cambria Math" panose="02040503050406030204" pitchFamily="18" charset="0"/>
                          </a:rPr>
                          <m:t>2</m:t>
                        </m:r>
                      </m:sup>
                    </m:sSup>
                    <m:r>
                      <a:rPr lang="en-US" b="0" i="1" smtClean="0">
                        <a:solidFill>
                          <a:schemeClr val="accent2"/>
                        </a:solidFill>
                        <a:latin typeface="Cambria Math" panose="02040503050406030204" pitchFamily="18" charset="0"/>
                      </a:rPr>
                      <m:t>=</m:t>
                    </m:r>
                    <m:sSup>
                      <m:sSupPr>
                        <m:ctrlPr>
                          <a:rPr lang="en-US" i="1">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𝑟</m:t>
                        </m:r>
                      </m:e>
                      <m:sup>
                        <m:r>
                          <a:rPr lang="en-US" i="1">
                            <a:solidFill>
                              <a:schemeClr val="accent2"/>
                            </a:solidFill>
                            <a:latin typeface="Cambria Math" panose="02040503050406030204" pitchFamily="18" charset="0"/>
                          </a:rPr>
                          <m:t>2</m:t>
                        </m:r>
                      </m:sup>
                    </m:sSup>
                    <m:r>
                      <a:rPr lang="en-US" b="0" i="0" smtClean="0">
                        <a:solidFill>
                          <a:schemeClr val="accent2"/>
                        </a:solidFill>
                        <a:latin typeface="Cambria Math" panose="02040503050406030204" pitchFamily="18" charset="0"/>
                      </a:rPr>
                      <m:t>+</m:t>
                    </m:r>
                    <m:sSup>
                      <m:sSupPr>
                        <m:ctrlPr>
                          <a:rPr lang="en-US"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𝑟</m:t>
                        </m:r>
                      </m:e>
                      <m:sup>
                        <m:r>
                          <a:rPr lang="en-US" i="1">
                            <a:solidFill>
                              <a:schemeClr val="accent2"/>
                            </a:solidFill>
                            <a:latin typeface="Cambria Math" panose="02040503050406030204" pitchFamily="18" charset="0"/>
                          </a:rPr>
                          <m:t>2</m:t>
                        </m:r>
                      </m:sup>
                    </m:sSup>
                    <m:r>
                      <a:rPr lang="en-US" b="0" i="1" smtClean="0">
                        <a:solidFill>
                          <a:schemeClr val="accent2"/>
                        </a:solidFill>
                        <a:latin typeface="Cambria Math" panose="02040503050406030204" pitchFamily="18" charset="0"/>
                      </a:rPr>
                      <m:t>−2</m:t>
                    </m:r>
                    <m:sSup>
                      <m:sSupPr>
                        <m:ctrlPr>
                          <a:rPr lang="en-US" i="1">
                            <a:solidFill>
                              <a:schemeClr val="accent2"/>
                            </a:solidFill>
                            <a:latin typeface="Cambria Math" panose="02040503050406030204" pitchFamily="18" charset="0"/>
                          </a:rPr>
                        </m:ctrlPr>
                      </m:sSupPr>
                      <m:e>
                        <m:r>
                          <a:rPr lang="en-US" i="1">
                            <a:solidFill>
                              <a:schemeClr val="accent2"/>
                            </a:solidFill>
                            <a:latin typeface="Cambria Math" panose="02040503050406030204" pitchFamily="18" charset="0"/>
                          </a:rPr>
                          <m:t>𝑟</m:t>
                        </m:r>
                      </m:e>
                      <m:sup>
                        <m:r>
                          <a:rPr lang="en-US" i="1">
                            <a:solidFill>
                              <a:schemeClr val="accent2"/>
                            </a:solidFill>
                            <a:latin typeface="Cambria Math" panose="02040503050406030204" pitchFamily="18" charset="0"/>
                          </a:rPr>
                          <m:t>2</m:t>
                        </m:r>
                      </m:sup>
                    </m:sSup>
                    <m:func>
                      <m:funcPr>
                        <m:ctrlPr>
                          <a:rPr lang="en-US" b="0" i="1" smtClean="0">
                            <a:solidFill>
                              <a:schemeClr val="accent2"/>
                            </a:solidFill>
                            <a:latin typeface="Cambria Math" panose="02040503050406030204" pitchFamily="18" charset="0"/>
                          </a:rPr>
                        </m:ctrlPr>
                      </m:funcPr>
                      <m:fName>
                        <m:r>
                          <m:rPr>
                            <m:sty m:val="p"/>
                          </m:rPr>
                          <a:rPr lang="en-US" b="0" i="0" smtClean="0">
                            <a:solidFill>
                              <a:schemeClr val="accent2"/>
                            </a:solidFill>
                            <a:latin typeface="Cambria Math" panose="02040503050406030204" pitchFamily="18" charset="0"/>
                          </a:rPr>
                          <m:t>cos</m:t>
                        </m:r>
                      </m:fName>
                      <m:e>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𝜃</m:t>
                            </m:r>
                          </m:e>
                          <m:sub>
                            <m:r>
                              <a:rPr lang="en-US" b="0" i="1" smtClean="0">
                                <a:solidFill>
                                  <a:schemeClr val="accent2"/>
                                </a:solidFill>
                                <a:latin typeface="Cambria Math" panose="02040503050406030204" pitchFamily="18" charset="0"/>
                              </a:rPr>
                              <m:t>1</m:t>
                            </m:r>
                          </m:sub>
                        </m:sSub>
                        <m:r>
                          <a:rPr lang="en-US" b="0" i="1" smtClean="0">
                            <a:solidFill>
                              <a:schemeClr val="accent2"/>
                            </a:solidFill>
                            <a:latin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𝜃</m:t>
                            </m:r>
                          </m:e>
                          <m:sub>
                            <m:r>
                              <a:rPr lang="en-US" b="0" i="1" smtClean="0">
                                <a:solidFill>
                                  <a:schemeClr val="accent2"/>
                                </a:solidFill>
                                <a:latin typeface="Cambria Math" panose="02040503050406030204" pitchFamily="18" charset="0"/>
                                <a:ea typeface="Cambria Math" panose="02040503050406030204" pitchFamily="18" charset="0"/>
                              </a:rPr>
                              <m:t>2</m:t>
                            </m:r>
                          </m:sub>
                        </m:sSub>
                        <m:r>
                          <a:rPr lang="en-US" b="0" i="1" smtClean="0">
                            <a:solidFill>
                              <a:schemeClr val="accent2"/>
                            </a:solidFill>
                            <a:latin typeface="Cambria Math" panose="02040503050406030204" pitchFamily="18" charset="0"/>
                          </a:rPr>
                          <m:t>)</m:t>
                        </m:r>
                      </m:e>
                    </m:func>
                  </m:oMath>
                </a14:m>
                <a:r>
                  <a:rPr lang="en-US" dirty="0">
                    <a:solidFill>
                      <a:schemeClr val="accent2"/>
                    </a:solidFill>
                  </a:rPr>
                  <a:t> </a:t>
                </a:r>
              </a:p>
              <a:p>
                <a14:m>
                  <m:oMath xmlns:m="http://schemas.openxmlformats.org/officeDocument/2006/math">
                    <m:r>
                      <a:rPr lang="en-US" b="0" i="1" smtClean="0">
                        <a:solidFill>
                          <a:schemeClr val="accent2"/>
                        </a:solidFill>
                        <a:latin typeface="Cambria Math" panose="02040503050406030204" pitchFamily="18" charset="0"/>
                      </a:rPr>
                      <m:t>𝑑</m:t>
                    </m:r>
                    <m:r>
                      <a:rPr lang="en-US" b="0" i="1" smtClean="0">
                        <a:solidFill>
                          <a:schemeClr val="accent2"/>
                        </a:solidFill>
                        <a:latin typeface="Cambria Math" panose="02040503050406030204" pitchFamily="18" charset="0"/>
                      </a:rPr>
                      <m:t>=</m:t>
                    </m:r>
                    <m:rad>
                      <m:radPr>
                        <m:degHide m:val="on"/>
                        <m:ctrlPr>
                          <a:rPr lang="en-US" i="1">
                            <a:solidFill>
                              <a:schemeClr val="accent2"/>
                            </a:solidFill>
                            <a:latin typeface="Cambria Math" panose="02040503050406030204" pitchFamily="18" charset="0"/>
                          </a:rPr>
                        </m:ctrlPr>
                      </m:radPr>
                      <m:deg/>
                      <m:e>
                        <m:r>
                          <a:rPr lang="en-US" i="1">
                            <a:solidFill>
                              <a:schemeClr val="accent2"/>
                            </a:solidFill>
                            <a:latin typeface="Cambria Math" panose="02040503050406030204" pitchFamily="18" charset="0"/>
                          </a:rPr>
                          <m:t>2</m:t>
                        </m:r>
                        <m:sSup>
                          <m:sSupPr>
                            <m:ctrlPr>
                              <a:rPr lang="en-US" i="1">
                                <a:solidFill>
                                  <a:schemeClr val="accent2"/>
                                </a:solidFill>
                                <a:latin typeface="Cambria Math" panose="02040503050406030204" pitchFamily="18" charset="0"/>
                              </a:rPr>
                            </m:ctrlPr>
                          </m:sSupPr>
                          <m:e>
                            <m:r>
                              <a:rPr lang="en-US" i="1">
                                <a:solidFill>
                                  <a:schemeClr val="accent2"/>
                                </a:solidFill>
                                <a:latin typeface="Cambria Math" panose="02040503050406030204" pitchFamily="18" charset="0"/>
                              </a:rPr>
                              <m:t>𝑟</m:t>
                            </m:r>
                          </m:e>
                          <m:sup>
                            <m:r>
                              <a:rPr lang="en-US" i="1">
                                <a:solidFill>
                                  <a:schemeClr val="accent2"/>
                                </a:solidFill>
                                <a:latin typeface="Cambria Math" panose="02040503050406030204" pitchFamily="18" charset="0"/>
                              </a:rPr>
                              <m:t>2</m:t>
                            </m:r>
                          </m:sup>
                        </m:sSup>
                        <m:r>
                          <a:rPr lang="en-US" i="1">
                            <a:solidFill>
                              <a:schemeClr val="accent2"/>
                            </a:solidFill>
                            <a:latin typeface="Cambria Math" panose="02040503050406030204" pitchFamily="18" charset="0"/>
                          </a:rPr>
                          <m:t>(1−</m:t>
                        </m:r>
                        <m:func>
                          <m:funcPr>
                            <m:ctrlPr>
                              <a:rPr lang="en-US" i="1">
                                <a:solidFill>
                                  <a:schemeClr val="accent2"/>
                                </a:solidFill>
                                <a:latin typeface="Cambria Math" panose="02040503050406030204" pitchFamily="18" charset="0"/>
                              </a:rPr>
                            </m:ctrlPr>
                          </m:funcPr>
                          <m:fName>
                            <m:r>
                              <m:rPr>
                                <m:sty m:val="p"/>
                              </m:rPr>
                              <a:rPr lang="en-US">
                                <a:solidFill>
                                  <a:schemeClr val="accent2"/>
                                </a:solidFill>
                                <a:latin typeface="Cambria Math" panose="02040503050406030204" pitchFamily="18" charset="0"/>
                              </a:rPr>
                              <m:t>cos</m:t>
                            </m:r>
                          </m:fName>
                          <m:e>
                            <m:d>
                              <m:dPr>
                                <m:ctrlPr>
                                  <a:rPr lang="en-US" i="1">
                                    <a:solidFill>
                                      <a:schemeClr val="accent2"/>
                                    </a:solidFill>
                                    <a:latin typeface="Cambria Math" panose="02040503050406030204" pitchFamily="18" charset="0"/>
                                  </a:rPr>
                                </m:ctrlPr>
                              </m:dPr>
                              <m:e>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𝜃</m:t>
                                    </m:r>
                                  </m:e>
                                  <m:sub>
                                    <m:r>
                                      <a:rPr lang="en-US" i="1">
                                        <a:solidFill>
                                          <a:schemeClr val="accent2"/>
                                        </a:solidFill>
                                        <a:latin typeface="Cambria Math" panose="02040503050406030204" pitchFamily="18" charset="0"/>
                                      </a:rPr>
                                      <m:t>1</m:t>
                                    </m:r>
                                  </m:sub>
                                </m:sSub>
                                <m:r>
                                  <a:rPr lang="en-US" i="1">
                                    <a:solidFill>
                                      <a:schemeClr val="accent2"/>
                                    </a:solidFill>
                                    <a:latin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𝜃</m:t>
                                    </m:r>
                                  </m:e>
                                  <m:sub>
                                    <m:r>
                                      <a:rPr lang="en-US" i="1">
                                        <a:solidFill>
                                          <a:schemeClr val="accent2"/>
                                        </a:solidFill>
                                        <a:latin typeface="Cambria Math" panose="02040503050406030204" pitchFamily="18" charset="0"/>
                                        <a:ea typeface="Cambria Math" panose="02040503050406030204" pitchFamily="18" charset="0"/>
                                      </a:rPr>
                                      <m:t>2</m:t>
                                    </m:r>
                                  </m:sub>
                                </m:sSub>
                              </m:e>
                            </m:d>
                          </m:e>
                        </m:func>
                      </m:e>
                    </m:rad>
                  </m:oMath>
                </a14:m>
                <a:r>
                  <a:rPr lang="en-US" dirty="0">
                    <a:solidFill>
                      <a:schemeClr val="accent2"/>
                    </a:solidFill>
                  </a:rPr>
                  <a:t> </a:t>
                </a:r>
              </a:p>
            </p:txBody>
          </p:sp>
        </mc:Choice>
        <mc:Fallback>
          <p:sp>
            <p:nvSpPr>
              <p:cNvPr id="17" name="TextBox 16">
                <a:extLst>
                  <a:ext uri="{FF2B5EF4-FFF2-40B4-BE49-F238E27FC236}">
                    <a16:creationId xmlns:a16="http://schemas.microsoft.com/office/drawing/2014/main" id="{1177C6AF-AA00-4415-A917-D28659F0407C}"/>
                  </a:ext>
                </a:extLst>
              </p:cNvPr>
              <p:cNvSpPr txBox="1">
                <a:spLocks noRot="1" noChangeAspect="1" noMove="1" noResize="1" noEditPoints="1" noAdjustHandles="1" noChangeArrowheads="1" noChangeShapeType="1" noTextEdit="1"/>
              </p:cNvSpPr>
              <p:nvPr/>
            </p:nvSpPr>
            <p:spPr>
              <a:xfrm>
                <a:off x="636521" y="4561342"/>
                <a:ext cx="5075577" cy="1166410"/>
              </a:xfrm>
              <a:prstGeom prst="rect">
                <a:avLst/>
              </a:prstGeom>
              <a:blipFill>
                <a:blip r:embed="rId2"/>
                <a:stretch>
                  <a:fillRect l="-2761" t="-6771" b="-6771"/>
                </a:stretch>
              </a:blipFill>
            </p:spPr>
            <p:txBody>
              <a:bodyPr/>
              <a:lstStyle/>
              <a:p>
                <a:r>
                  <a:rPr lang="en-US">
                    <a:noFill/>
                  </a:rPr>
                  <a:t> </a:t>
                </a:r>
              </a:p>
            </p:txBody>
          </p:sp>
        </mc:Fallback>
      </mc:AlternateContent>
      <p:grpSp>
        <p:nvGrpSpPr>
          <p:cNvPr id="53" name="Group 52">
            <a:extLst>
              <a:ext uri="{FF2B5EF4-FFF2-40B4-BE49-F238E27FC236}">
                <a16:creationId xmlns:a16="http://schemas.microsoft.com/office/drawing/2014/main" id="{22D95237-101C-48E5-9229-20FED6009B4D}"/>
              </a:ext>
            </a:extLst>
          </p:cNvPr>
          <p:cNvGrpSpPr/>
          <p:nvPr/>
        </p:nvGrpSpPr>
        <p:grpSpPr>
          <a:xfrm>
            <a:off x="622822" y="1840782"/>
            <a:ext cx="2868708" cy="2401390"/>
            <a:chOff x="412325" y="1664296"/>
            <a:chExt cx="2868708" cy="2401390"/>
          </a:xfrm>
        </p:grpSpPr>
        <p:cxnSp>
          <p:nvCxnSpPr>
            <p:cNvPr id="12" name="Straight Connector 11">
              <a:extLst>
                <a:ext uri="{FF2B5EF4-FFF2-40B4-BE49-F238E27FC236}">
                  <a16:creationId xmlns:a16="http://schemas.microsoft.com/office/drawing/2014/main" id="{1E650DCC-A8E4-494D-8F59-B256EF335618}"/>
                </a:ext>
              </a:extLst>
            </p:cNvPr>
            <p:cNvCxnSpPr>
              <a:cxnSpLocks/>
              <a:stCxn id="10" idx="0"/>
              <a:endCxn id="10" idx="4"/>
            </p:cNvCxnSpPr>
            <p:nvPr/>
          </p:nvCxnSpPr>
          <p:spPr>
            <a:xfrm flipH="1">
              <a:off x="452649" y="2682074"/>
              <a:ext cx="2099134" cy="587442"/>
            </a:xfrm>
            <a:prstGeom prst="line">
              <a:avLst/>
            </a:prstGeom>
            <a:ln w="19050">
              <a:headEnd type="oval"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14" name="Straight Connector 13">
              <a:extLst>
                <a:ext uri="{FF2B5EF4-FFF2-40B4-BE49-F238E27FC236}">
                  <a16:creationId xmlns:a16="http://schemas.microsoft.com/office/drawing/2014/main" id="{BD001C18-2916-4807-9F62-1D3257D140A4}"/>
                </a:ext>
              </a:extLst>
            </p:cNvPr>
            <p:cNvCxnSpPr>
              <a:stCxn id="10" idx="1"/>
              <a:endCxn id="10" idx="5"/>
            </p:cNvCxnSpPr>
            <p:nvPr/>
          </p:nvCxnSpPr>
          <p:spPr>
            <a:xfrm flipH="1">
              <a:off x="967752" y="2025948"/>
              <a:ext cx="1068928" cy="1899694"/>
            </a:xfrm>
            <a:prstGeom prst="line">
              <a:avLst/>
            </a:prstGeom>
            <a:ln w="19050">
              <a:headEnd type="oval" w="med" len="med"/>
              <a:tailEnd type="none" w="med" len="med"/>
            </a:ln>
          </p:spPr>
          <p:style>
            <a:lnRef idx="1">
              <a:schemeClr val="accent5"/>
            </a:lnRef>
            <a:fillRef idx="0">
              <a:schemeClr val="accent5"/>
            </a:fillRef>
            <a:effectRef idx="0">
              <a:schemeClr val="accent5"/>
            </a:effectRef>
            <a:fontRef idx="minor">
              <a:schemeClr val="tx1"/>
            </a:fontRef>
          </p:style>
        </p:cxnSp>
        <p:grpSp>
          <p:nvGrpSpPr>
            <p:cNvPr id="32" name="Group 31">
              <a:extLst>
                <a:ext uri="{FF2B5EF4-FFF2-40B4-BE49-F238E27FC236}">
                  <a16:creationId xmlns:a16="http://schemas.microsoft.com/office/drawing/2014/main" id="{7EB66280-62E7-44F0-B648-353E0E1E4E7B}"/>
                </a:ext>
              </a:extLst>
            </p:cNvPr>
            <p:cNvGrpSpPr/>
            <p:nvPr/>
          </p:nvGrpSpPr>
          <p:grpSpPr>
            <a:xfrm>
              <a:off x="412325" y="1885904"/>
              <a:ext cx="2179782" cy="2179782"/>
              <a:chOff x="433591" y="1946886"/>
              <a:chExt cx="2179782" cy="2179782"/>
            </a:xfrm>
          </p:grpSpPr>
          <p:grpSp>
            <p:nvGrpSpPr>
              <p:cNvPr id="30" name="Group 29">
                <a:extLst>
                  <a:ext uri="{FF2B5EF4-FFF2-40B4-BE49-F238E27FC236}">
                    <a16:creationId xmlns:a16="http://schemas.microsoft.com/office/drawing/2014/main" id="{532C35F1-D103-46E7-9FC6-933E18AA6FE5}"/>
                  </a:ext>
                </a:extLst>
              </p:cNvPr>
              <p:cNvGrpSpPr/>
              <p:nvPr/>
            </p:nvGrpSpPr>
            <p:grpSpPr>
              <a:xfrm>
                <a:off x="433591" y="1946886"/>
                <a:ext cx="2179782" cy="2179782"/>
                <a:chOff x="434108" y="1946886"/>
                <a:chExt cx="2179782" cy="2179782"/>
              </a:xfrm>
            </p:grpSpPr>
            <p:sp>
              <p:nvSpPr>
                <p:cNvPr id="27" name="Rectangle 26">
                  <a:extLst>
                    <a:ext uri="{FF2B5EF4-FFF2-40B4-BE49-F238E27FC236}">
                      <a16:creationId xmlns:a16="http://schemas.microsoft.com/office/drawing/2014/main" id="{F5584B98-0DC1-4153-BF13-33444A28DB7D}"/>
                    </a:ext>
                  </a:extLst>
                </p:cNvPr>
                <p:cNvSpPr/>
                <p:nvPr/>
              </p:nvSpPr>
              <p:spPr>
                <a:xfrm rot="19285179">
                  <a:off x="681691" y="2883275"/>
                  <a:ext cx="944205" cy="9338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0B447F93-C49D-4150-93B5-A60D61774AE9}"/>
                    </a:ext>
                  </a:extLst>
                </p:cNvPr>
                <p:cNvGrpSpPr/>
                <p:nvPr/>
              </p:nvGrpSpPr>
              <p:grpSpPr>
                <a:xfrm>
                  <a:off x="434108" y="1946886"/>
                  <a:ext cx="2179782" cy="2179782"/>
                  <a:chOff x="434108" y="1946886"/>
                  <a:chExt cx="2179782" cy="2179782"/>
                </a:xfrm>
              </p:grpSpPr>
              <p:sp>
                <p:nvSpPr>
                  <p:cNvPr id="10" name="Oval 9">
                    <a:extLst>
                      <a:ext uri="{FF2B5EF4-FFF2-40B4-BE49-F238E27FC236}">
                        <a16:creationId xmlns:a16="http://schemas.microsoft.com/office/drawing/2014/main" id="{E483851A-EB64-4B32-9273-200EF6825D3A}"/>
                      </a:ext>
                    </a:extLst>
                  </p:cNvPr>
                  <p:cNvSpPr/>
                  <p:nvPr/>
                </p:nvSpPr>
                <p:spPr>
                  <a:xfrm rot="4461945">
                    <a:off x="434108" y="1946886"/>
                    <a:ext cx="2179782" cy="2179782"/>
                  </a:xfrm>
                  <a:prstGeom prst="ellipse">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28" name="Right Triangle 27">
                    <a:extLst>
                      <a:ext uri="{FF2B5EF4-FFF2-40B4-BE49-F238E27FC236}">
                        <a16:creationId xmlns:a16="http://schemas.microsoft.com/office/drawing/2014/main" id="{1AC784F7-DBD2-45FC-933E-3FDBF21359B2}"/>
                      </a:ext>
                    </a:extLst>
                  </p:cNvPr>
                  <p:cNvSpPr/>
                  <p:nvPr/>
                </p:nvSpPr>
                <p:spPr>
                  <a:xfrm rot="10243851">
                    <a:off x="925196" y="3900657"/>
                    <a:ext cx="128680" cy="106029"/>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1" name="Right Triangle 30">
                <a:extLst>
                  <a:ext uri="{FF2B5EF4-FFF2-40B4-BE49-F238E27FC236}">
                    <a16:creationId xmlns:a16="http://schemas.microsoft.com/office/drawing/2014/main" id="{6DE2BFD9-481F-4691-A43C-95E6F890DF32}"/>
                  </a:ext>
                </a:extLst>
              </p:cNvPr>
              <p:cNvSpPr/>
              <p:nvPr/>
            </p:nvSpPr>
            <p:spPr>
              <a:xfrm rot="12439702">
                <a:off x="449461" y="3277225"/>
                <a:ext cx="88158" cy="90567"/>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4" name="Straight Connector 33">
              <a:extLst>
                <a:ext uri="{FF2B5EF4-FFF2-40B4-BE49-F238E27FC236}">
                  <a16:creationId xmlns:a16="http://schemas.microsoft.com/office/drawing/2014/main" id="{51E27293-73C4-49EE-88DD-4069B3359946}"/>
                </a:ext>
              </a:extLst>
            </p:cNvPr>
            <p:cNvCxnSpPr>
              <a:cxnSpLocks/>
              <a:stCxn id="10" idx="1"/>
              <a:endCxn id="10" idx="0"/>
            </p:cNvCxnSpPr>
            <p:nvPr/>
          </p:nvCxnSpPr>
          <p:spPr>
            <a:xfrm>
              <a:off x="2036680" y="2025948"/>
              <a:ext cx="515103" cy="656126"/>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36" name="TextBox 35">
              <a:extLst>
                <a:ext uri="{FF2B5EF4-FFF2-40B4-BE49-F238E27FC236}">
                  <a16:creationId xmlns:a16="http://schemas.microsoft.com/office/drawing/2014/main" id="{E555980B-8D3B-41BD-8A2A-0ECA6038CB96}"/>
                </a:ext>
              </a:extLst>
            </p:cNvPr>
            <p:cNvSpPr txBox="1"/>
            <p:nvPr/>
          </p:nvSpPr>
          <p:spPr>
            <a:xfrm>
              <a:off x="1609582" y="2274931"/>
              <a:ext cx="176010" cy="276999"/>
            </a:xfrm>
            <a:prstGeom prst="rect">
              <a:avLst/>
            </a:prstGeom>
            <a:noFill/>
          </p:spPr>
          <p:txBody>
            <a:bodyPr wrap="square" lIns="0" tIns="0" rIns="0" bIns="0" rtlCol="0">
              <a:spAutoFit/>
            </a:bodyPr>
            <a:lstStyle/>
            <a:p>
              <a:r>
                <a:rPr lang="en-US" dirty="0">
                  <a:solidFill>
                    <a:schemeClr val="accent2"/>
                  </a:solidFill>
                </a:rPr>
                <a:t>r</a:t>
              </a:r>
            </a:p>
          </p:txBody>
        </p:sp>
        <p:sp>
          <p:nvSpPr>
            <p:cNvPr id="37" name="TextBox 36">
              <a:extLst>
                <a:ext uri="{FF2B5EF4-FFF2-40B4-BE49-F238E27FC236}">
                  <a16:creationId xmlns:a16="http://schemas.microsoft.com/office/drawing/2014/main" id="{534192AA-297A-4445-84DD-E1D129829730}"/>
                </a:ext>
              </a:extLst>
            </p:cNvPr>
            <p:cNvSpPr txBox="1"/>
            <p:nvPr/>
          </p:nvSpPr>
          <p:spPr>
            <a:xfrm>
              <a:off x="2427422" y="2065416"/>
              <a:ext cx="176010" cy="276999"/>
            </a:xfrm>
            <a:prstGeom prst="rect">
              <a:avLst/>
            </a:prstGeom>
            <a:noFill/>
          </p:spPr>
          <p:txBody>
            <a:bodyPr wrap="square" lIns="0" tIns="0" rIns="0" bIns="0" rtlCol="0">
              <a:spAutoFit/>
            </a:bodyPr>
            <a:lstStyle/>
            <a:p>
              <a:r>
                <a:rPr lang="en-US" dirty="0">
                  <a:solidFill>
                    <a:schemeClr val="accent2"/>
                  </a:solidFill>
                </a:rPr>
                <a:t>d</a:t>
              </a:r>
            </a:p>
          </p:txBody>
        </p:sp>
        <p:cxnSp>
          <p:nvCxnSpPr>
            <p:cNvPr id="39" name="Straight Connector 38">
              <a:extLst>
                <a:ext uri="{FF2B5EF4-FFF2-40B4-BE49-F238E27FC236}">
                  <a16:creationId xmlns:a16="http://schemas.microsoft.com/office/drawing/2014/main" id="{11B641A6-EE29-440E-9466-3666DD0BA034}"/>
                </a:ext>
              </a:extLst>
            </p:cNvPr>
            <p:cNvCxnSpPr>
              <a:cxnSpLocks/>
              <a:stCxn id="27" idx="3"/>
            </p:cNvCxnSpPr>
            <p:nvPr/>
          </p:nvCxnSpPr>
          <p:spPr>
            <a:xfrm flipV="1">
              <a:off x="1501070" y="2975795"/>
              <a:ext cx="1091037" cy="19037"/>
            </a:xfrm>
            <a:prstGeom prst="line">
              <a:avLst/>
            </a:prstGeom>
            <a:ln>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1CE9F1B0-AD06-48BB-B73A-4F990A849575}"/>
                    </a:ext>
                  </a:extLst>
                </p:cNvPr>
                <p:cNvSpPr txBox="1"/>
                <p:nvPr/>
              </p:nvSpPr>
              <p:spPr>
                <a:xfrm>
                  <a:off x="2669494" y="2807019"/>
                  <a:ext cx="455932" cy="276999"/>
                </a:xfrm>
                <a:prstGeom prst="rect">
                  <a:avLst/>
                </a:prstGeom>
                <a:noFill/>
              </p:spPr>
              <p:txBody>
                <a:bodyPr wrap="square" lIns="0" tIns="0" rIns="0" bIns="0" rtlCol="0">
                  <a:spAutoFit/>
                </a:bodyPr>
                <a:lstStyle/>
                <a:p>
                  <a14:m>
                    <m:oMath xmlns:m="http://schemas.openxmlformats.org/officeDocument/2006/math">
                      <m:r>
                        <m:rPr>
                          <m:sty m:val="p"/>
                        </m:rPr>
                        <a:rPr lang="en-US" b="0" i="0" smtClean="0">
                          <a:solidFill>
                            <a:schemeClr val="accent2"/>
                          </a:solidFill>
                          <a:ea typeface="Cambria Math" panose="02040503050406030204" pitchFamily="18" charset="0"/>
                        </a:rPr>
                        <m:t>θ</m:t>
                      </m:r>
                    </m:oMath>
                  </a14:m>
                  <a:r>
                    <a:rPr lang="en-US" dirty="0">
                      <a:solidFill>
                        <a:schemeClr val="accent2"/>
                      </a:solidFill>
                    </a:rPr>
                    <a:t>=0</a:t>
                  </a:r>
                </a:p>
              </p:txBody>
            </p:sp>
          </mc:Choice>
          <mc:Fallback>
            <p:sp>
              <p:nvSpPr>
                <p:cNvPr id="41" name="TextBox 40">
                  <a:extLst>
                    <a:ext uri="{FF2B5EF4-FFF2-40B4-BE49-F238E27FC236}">
                      <a16:creationId xmlns:a16="http://schemas.microsoft.com/office/drawing/2014/main" id="{1CE9F1B0-AD06-48BB-B73A-4F990A849575}"/>
                    </a:ext>
                  </a:extLst>
                </p:cNvPr>
                <p:cNvSpPr txBox="1">
                  <a:spLocks noRot="1" noChangeAspect="1" noMove="1" noResize="1" noEditPoints="1" noAdjustHandles="1" noChangeArrowheads="1" noChangeShapeType="1" noTextEdit="1"/>
                </p:cNvSpPr>
                <p:nvPr/>
              </p:nvSpPr>
              <p:spPr>
                <a:xfrm>
                  <a:off x="2669494" y="2807019"/>
                  <a:ext cx="455932" cy="276999"/>
                </a:xfrm>
                <a:prstGeom prst="rect">
                  <a:avLst/>
                </a:prstGeom>
                <a:blipFill>
                  <a:blip r:embed="rId3"/>
                  <a:stretch>
                    <a:fillRect l="-18667" t="-28261" r="-13333" b="-5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D657C845-8341-4610-BEB6-EBB48560079F}"/>
                    </a:ext>
                  </a:extLst>
                </p:cNvPr>
                <p:cNvSpPr txBox="1"/>
                <p:nvPr/>
              </p:nvSpPr>
              <p:spPr>
                <a:xfrm>
                  <a:off x="2646594" y="2528699"/>
                  <a:ext cx="634439" cy="276999"/>
                </a:xfrm>
                <a:prstGeom prst="rect">
                  <a:avLst/>
                </a:prstGeom>
                <a:noFill/>
              </p:spPr>
              <p:txBody>
                <a:bodyPr wrap="square" lIns="0" tIns="0" rIns="0" bIns="0" rtlCol="0">
                  <a:spAutoFit/>
                </a:bodyPr>
                <a:lstStyle/>
                <a:p>
                  <a14:m>
                    <m:oMath xmlns:m="http://schemas.openxmlformats.org/officeDocument/2006/math">
                      <m:r>
                        <m:rPr>
                          <m:sty m:val="p"/>
                        </m:rPr>
                        <a:rPr lang="en-US" b="0" i="0" smtClean="0">
                          <a:solidFill>
                            <a:schemeClr val="accent2"/>
                          </a:solidFill>
                          <a:ea typeface="Cambria Math" panose="02040503050406030204" pitchFamily="18" charset="0"/>
                        </a:rPr>
                        <m:t>θ</m:t>
                      </m:r>
                    </m:oMath>
                  </a14:m>
                  <a:r>
                    <a:rPr lang="en-US" dirty="0">
                      <a:solidFill>
                        <a:schemeClr val="accent2"/>
                      </a:solidFill>
                    </a:rPr>
                    <a:t>=</a:t>
                  </a:r>
                  <a:r>
                    <a:rPr lang="en-US" dirty="0">
                      <a:solidFill>
                        <a:schemeClr val="accent2"/>
                      </a:solidFill>
                      <a:ea typeface="Cambria Math" panose="02040503050406030204" pitchFamily="18" charset="0"/>
                    </a:rPr>
                    <a:t> </a:t>
                  </a:r>
                  <a14:m>
                    <m:oMath xmlns:m="http://schemas.openxmlformats.org/officeDocument/2006/math">
                      <m:r>
                        <m:rPr>
                          <m:sty m:val="p"/>
                        </m:rPr>
                        <a:rPr lang="en-US">
                          <a:solidFill>
                            <a:schemeClr val="accent2"/>
                          </a:solidFill>
                          <a:latin typeface="Cambria Math" panose="02040503050406030204" pitchFamily="18" charset="0"/>
                          <a:ea typeface="Cambria Math" panose="02040503050406030204" pitchFamily="18" charset="0"/>
                        </a:rPr>
                        <m:t>θ</m:t>
                      </m:r>
                    </m:oMath>
                  </a14:m>
                  <a:r>
                    <a:rPr lang="en-US" baseline="-25000" dirty="0">
                      <a:solidFill>
                        <a:schemeClr val="accent2"/>
                      </a:solidFill>
                    </a:rPr>
                    <a:t>1</a:t>
                  </a:r>
                  <a:endParaRPr lang="en-US" dirty="0">
                    <a:solidFill>
                      <a:schemeClr val="accent2"/>
                    </a:solidFill>
                  </a:endParaRPr>
                </a:p>
              </p:txBody>
            </p:sp>
          </mc:Choice>
          <mc:Fallback>
            <p:sp>
              <p:nvSpPr>
                <p:cNvPr id="42" name="TextBox 41">
                  <a:extLst>
                    <a:ext uri="{FF2B5EF4-FFF2-40B4-BE49-F238E27FC236}">
                      <a16:creationId xmlns:a16="http://schemas.microsoft.com/office/drawing/2014/main" id="{D657C845-8341-4610-BEB6-EBB48560079F}"/>
                    </a:ext>
                  </a:extLst>
                </p:cNvPr>
                <p:cNvSpPr txBox="1">
                  <a:spLocks noRot="1" noChangeAspect="1" noMove="1" noResize="1" noEditPoints="1" noAdjustHandles="1" noChangeArrowheads="1" noChangeShapeType="1" noTextEdit="1"/>
                </p:cNvSpPr>
                <p:nvPr/>
              </p:nvSpPr>
              <p:spPr>
                <a:xfrm>
                  <a:off x="2646594" y="2528699"/>
                  <a:ext cx="634439" cy="276999"/>
                </a:xfrm>
                <a:prstGeom prst="rect">
                  <a:avLst/>
                </a:prstGeom>
                <a:blipFill>
                  <a:blip r:embed="rId4"/>
                  <a:stretch>
                    <a:fillRect l="-13462" t="-28889" b="-511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92B1E388-DC3A-49AF-BE68-3A5C0F345132}"/>
                    </a:ext>
                  </a:extLst>
                </p:cNvPr>
                <p:cNvSpPr txBox="1"/>
                <p:nvPr/>
              </p:nvSpPr>
              <p:spPr>
                <a:xfrm>
                  <a:off x="1848683" y="1664296"/>
                  <a:ext cx="715926" cy="369332"/>
                </a:xfrm>
                <a:prstGeom prst="rect">
                  <a:avLst/>
                </a:prstGeom>
                <a:noFill/>
              </p:spPr>
              <p:txBody>
                <a:bodyPr wrap="square">
                  <a:spAutoFit/>
                </a:bodyPr>
                <a:lstStyle/>
                <a:p>
                  <a14:m>
                    <m:oMath xmlns:m="http://schemas.openxmlformats.org/officeDocument/2006/math">
                      <m:r>
                        <m:rPr>
                          <m:sty m:val="p"/>
                        </m:rPr>
                        <a:rPr lang="en-US" b="0" i="0" smtClean="0">
                          <a:solidFill>
                            <a:schemeClr val="accent2"/>
                          </a:solidFill>
                          <a:latin typeface="Cambria Math" panose="02040503050406030204" pitchFamily="18" charset="0"/>
                          <a:ea typeface="Cambria Math" panose="02040503050406030204" pitchFamily="18" charset="0"/>
                        </a:rPr>
                        <m:t>θ</m:t>
                      </m:r>
                    </m:oMath>
                  </a14:m>
                  <a:r>
                    <a:rPr lang="en-US" dirty="0">
                      <a:solidFill>
                        <a:schemeClr val="accent2"/>
                      </a:solidFill>
                    </a:rPr>
                    <a:t>=</a:t>
                  </a:r>
                  <a:r>
                    <a:rPr lang="en-US" dirty="0">
                      <a:solidFill>
                        <a:schemeClr val="accent2"/>
                      </a:solidFill>
                      <a:ea typeface="Cambria Math" panose="02040503050406030204" pitchFamily="18" charset="0"/>
                    </a:rPr>
                    <a:t> </a:t>
                  </a:r>
                  <a14:m>
                    <m:oMath xmlns:m="http://schemas.openxmlformats.org/officeDocument/2006/math">
                      <m:r>
                        <m:rPr>
                          <m:sty m:val="p"/>
                        </m:rPr>
                        <a:rPr lang="en-US">
                          <a:solidFill>
                            <a:schemeClr val="accent2"/>
                          </a:solidFill>
                          <a:latin typeface="Cambria Math" panose="02040503050406030204" pitchFamily="18" charset="0"/>
                          <a:ea typeface="Cambria Math" panose="02040503050406030204" pitchFamily="18" charset="0"/>
                        </a:rPr>
                        <m:t>θ</m:t>
                      </m:r>
                    </m:oMath>
                  </a14:m>
                  <a:r>
                    <a:rPr lang="en-US" baseline="-25000" dirty="0">
                      <a:solidFill>
                        <a:schemeClr val="accent2"/>
                      </a:solidFill>
                    </a:rPr>
                    <a:t>2</a:t>
                  </a:r>
                  <a:endParaRPr lang="en-US" dirty="0">
                    <a:solidFill>
                      <a:schemeClr val="accent2"/>
                    </a:solidFill>
                  </a:endParaRPr>
                </a:p>
              </p:txBody>
            </p:sp>
          </mc:Choice>
          <mc:Fallback>
            <p:sp>
              <p:nvSpPr>
                <p:cNvPr id="44" name="TextBox 43">
                  <a:extLst>
                    <a:ext uri="{FF2B5EF4-FFF2-40B4-BE49-F238E27FC236}">
                      <a16:creationId xmlns:a16="http://schemas.microsoft.com/office/drawing/2014/main" id="{92B1E388-DC3A-49AF-BE68-3A5C0F345132}"/>
                    </a:ext>
                  </a:extLst>
                </p:cNvPr>
                <p:cNvSpPr txBox="1">
                  <a:spLocks noRot="1" noChangeAspect="1" noMove="1" noResize="1" noEditPoints="1" noAdjustHandles="1" noChangeArrowheads="1" noChangeShapeType="1" noTextEdit="1"/>
                </p:cNvSpPr>
                <p:nvPr/>
              </p:nvSpPr>
              <p:spPr>
                <a:xfrm>
                  <a:off x="1848683" y="1664296"/>
                  <a:ext cx="715926" cy="369332"/>
                </a:xfrm>
                <a:prstGeom prst="rect">
                  <a:avLst/>
                </a:prstGeom>
                <a:blipFill>
                  <a:blip r:embed="rId5"/>
                  <a:stretch>
                    <a:fillRect t="-9836" b="-24590"/>
                  </a:stretch>
                </a:blipFill>
              </p:spPr>
              <p:txBody>
                <a:bodyPr/>
                <a:lstStyle/>
                <a:p>
                  <a:r>
                    <a:rPr lang="en-US">
                      <a:noFill/>
                    </a:rPr>
                    <a:t> </a:t>
                  </a:r>
                </a:p>
              </p:txBody>
            </p:sp>
          </mc:Fallback>
        </mc:AlternateContent>
      </p:grpSp>
      <p:cxnSp>
        <p:nvCxnSpPr>
          <p:cNvPr id="73" name="Straight Connector 72">
            <a:extLst>
              <a:ext uri="{FF2B5EF4-FFF2-40B4-BE49-F238E27FC236}">
                <a16:creationId xmlns:a16="http://schemas.microsoft.com/office/drawing/2014/main" id="{4F8401BA-A94F-492A-AB58-54D6F6747B58}"/>
              </a:ext>
            </a:extLst>
          </p:cNvPr>
          <p:cNvCxnSpPr>
            <a:cxnSpLocks/>
            <a:stCxn id="45" idx="1"/>
            <a:endCxn id="45" idx="0"/>
          </p:cNvCxnSpPr>
          <p:nvPr/>
        </p:nvCxnSpPr>
        <p:spPr>
          <a:xfrm>
            <a:off x="6462494" y="2172278"/>
            <a:ext cx="515103" cy="656126"/>
          </a:xfrm>
          <a:prstGeom prst="line">
            <a:avLst/>
          </a:prstGeom>
          <a:ln w="38100"/>
        </p:spPr>
        <p:style>
          <a:lnRef idx="1">
            <a:schemeClr val="accent6"/>
          </a:lnRef>
          <a:fillRef idx="0">
            <a:schemeClr val="accent6"/>
          </a:fillRef>
          <a:effectRef idx="0">
            <a:schemeClr val="accent6"/>
          </a:effectRef>
          <a:fontRef idx="minor">
            <a:schemeClr val="tx1"/>
          </a:fontRef>
        </p:style>
      </p:cxnSp>
      <p:grpSp>
        <p:nvGrpSpPr>
          <p:cNvPr id="114" name="Group 113">
            <a:extLst>
              <a:ext uri="{FF2B5EF4-FFF2-40B4-BE49-F238E27FC236}">
                <a16:creationId xmlns:a16="http://schemas.microsoft.com/office/drawing/2014/main" id="{6C8F0AB7-6343-4635-9EB5-B387139A0D8A}"/>
              </a:ext>
            </a:extLst>
          </p:cNvPr>
          <p:cNvGrpSpPr/>
          <p:nvPr/>
        </p:nvGrpSpPr>
        <p:grpSpPr>
          <a:xfrm>
            <a:off x="4838139" y="2032234"/>
            <a:ext cx="2179782" cy="2179782"/>
            <a:chOff x="4457777" y="1951586"/>
            <a:chExt cx="2179782" cy="2179782"/>
          </a:xfrm>
        </p:grpSpPr>
        <p:sp>
          <p:nvSpPr>
            <p:cNvPr id="45" name="Oval 44">
              <a:extLst>
                <a:ext uri="{FF2B5EF4-FFF2-40B4-BE49-F238E27FC236}">
                  <a16:creationId xmlns:a16="http://schemas.microsoft.com/office/drawing/2014/main" id="{CF1D6179-1D35-4F55-8CE8-8A0BCDCF5502}"/>
                </a:ext>
              </a:extLst>
            </p:cNvPr>
            <p:cNvSpPr/>
            <p:nvPr/>
          </p:nvSpPr>
          <p:spPr>
            <a:xfrm rot="4461945">
              <a:off x="4457777" y="1951586"/>
              <a:ext cx="2179782" cy="2179782"/>
            </a:xfrm>
            <a:prstGeom prst="ellipse">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B7E96D73-8112-45CC-B281-BCC4E5F072A8}"/>
                </a:ext>
              </a:extLst>
            </p:cNvPr>
            <p:cNvCxnSpPr>
              <a:cxnSpLocks/>
              <a:stCxn id="45" idx="0"/>
              <a:endCxn id="45" idx="7"/>
            </p:cNvCxnSpPr>
            <p:nvPr/>
          </p:nvCxnSpPr>
          <p:spPr>
            <a:xfrm flipH="1">
              <a:off x="6497515" y="2747756"/>
              <a:ext cx="99720" cy="828185"/>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77" name="Straight Connector 76">
              <a:extLst>
                <a:ext uri="{FF2B5EF4-FFF2-40B4-BE49-F238E27FC236}">
                  <a16:creationId xmlns:a16="http://schemas.microsoft.com/office/drawing/2014/main" id="{5469E357-8E3E-4A4D-B11F-ED9E6AF756CE}"/>
                </a:ext>
              </a:extLst>
            </p:cNvPr>
            <p:cNvCxnSpPr>
              <a:cxnSpLocks/>
              <a:stCxn id="45" idx="5"/>
              <a:endCxn id="45" idx="4"/>
            </p:cNvCxnSpPr>
            <p:nvPr/>
          </p:nvCxnSpPr>
          <p:spPr>
            <a:xfrm flipH="1" flipV="1">
              <a:off x="4498101" y="3335198"/>
              <a:ext cx="515103" cy="65612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78" name="Straight Connector 77">
              <a:extLst>
                <a:ext uri="{FF2B5EF4-FFF2-40B4-BE49-F238E27FC236}">
                  <a16:creationId xmlns:a16="http://schemas.microsoft.com/office/drawing/2014/main" id="{6743918E-F2F2-45DD-AF3A-A95DB45799BD}"/>
                </a:ext>
              </a:extLst>
            </p:cNvPr>
            <p:cNvCxnSpPr>
              <a:cxnSpLocks/>
              <a:stCxn id="45" idx="6"/>
              <a:endCxn id="45" idx="5"/>
            </p:cNvCxnSpPr>
            <p:nvPr/>
          </p:nvCxnSpPr>
          <p:spPr>
            <a:xfrm flipH="1" flipV="1">
              <a:off x="5013204" y="3991324"/>
              <a:ext cx="828185" cy="9972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79" name="Straight Connector 78">
              <a:extLst>
                <a:ext uri="{FF2B5EF4-FFF2-40B4-BE49-F238E27FC236}">
                  <a16:creationId xmlns:a16="http://schemas.microsoft.com/office/drawing/2014/main" id="{D65FE20B-F2EF-4126-A832-AB51EC3DCE14}"/>
                </a:ext>
              </a:extLst>
            </p:cNvPr>
            <p:cNvCxnSpPr>
              <a:cxnSpLocks/>
              <a:stCxn id="45" idx="7"/>
              <a:endCxn id="45" idx="6"/>
            </p:cNvCxnSpPr>
            <p:nvPr/>
          </p:nvCxnSpPr>
          <p:spPr>
            <a:xfrm flipH="1">
              <a:off x="5841389" y="3575941"/>
              <a:ext cx="656126" cy="515103"/>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86" name="Straight Connector 85">
              <a:extLst>
                <a:ext uri="{FF2B5EF4-FFF2-40B4-BE49-F238E27FC236}">
                  <a16:creationId xmlns:a16="http://schemas.microsoft.com/office/drawing/2014/main" id="{CD6963AD-40F0-4712-A831-A56834A2BA1C}"/>
                </a:ext>
              </a:extLst>
            </p:cNvPr>
            <p:cNvCxnSpPr>
              <a:cxnSpLocks/>
              <a:stCxn id="45" idx="4"/>
              <a:endCxn id="45" idx="3"/>
            </p:cNvCxnSpPr>
            <p:nvPr/>
          </p:nvCxnSpPr>
          <p:spPr>
            <a:xfrm flipV="1">
              <a:off x="4498101" y="2507013"/>
              <a:ext cx="99720" cy="828185"/>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89" name="Straight Connector 88">
              <a:extLst>
                <a:ext uri="{FF2B5EF4-FFF2-40B4-BE49-F238E27FC236}">
                  <a16:creationId xmlns:a16="http://schemas.microsoft.com/office/drawing/2014/main" id="{02B04D98-6685-477A-BB3A-C49E9FC69417}"/>
                </a:ext>
              </a:extLst>
            </p:cNvPr>
            <p:cNvCxnSpPr>
              <a:cxnSpLocks/>
              <a:stCxn id="45" idx="2"/>
              <a:endCxn id="45" idx="3"/>
            </p:cNvCxnSpPr>
            <p:nvPr/>
          </p:nvCxnSpPr>
          <p:spPr>
            <a:xfrm flipH="1">
              <a:off x="4597821" y="1991910"/>
              <a:ext cx="656126" cy="515103"/>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92" name="Straight Connector 91">
              <a:extLst>
                <a:ext uri="{FF2B5EF4-FFF2-40B4-BE49-F238E27FC236}">
                  <a16:creationId xmlns:a16="http://schemas.microsoft.com/office/drawing/2014/main" id="{A0391C4E-8447-4B13-8CE5-A06DFA27EF67}"/>
                </a:ext>
              </a:extLst>
            </p:cNvPr>
            <p:cNvCxnSpPr>
              <a:cxnSpLocks/>
              <a:stCxn id="45" idx="2"/>
              <a:endCxn id="45" idx="1"/>
            </p:cNvCxnSpPr>
            <p:nvPr/>
          </p:nvCxnSpPr>
          <p:spPr>
            <a:xfrm>
              <a:off x="5253947" y="1991910"/>
              <a:ext cx="828185" cy="99720"/>
            </a:xfrm>
            <a:prstGeom prst="line">
              <a:avLst/>
            </a:prstGeom>
            <a:ln w="38100"/>
          </p:spPr>
          <p:style>
            <a:lnRef idx="1">
              <a:schemeClr val="accent6"/>
            </a:lnRef>
            <a:fillRef idx="0">
              <a:schemeClr val="accent6"/>
            </a:fillRef>
            <a:effectRef idx="0">
              <a:schemeClr val="accent6"/>
            </a:effectRef>
            <a:fontRef idx="minor">
              <a:schemeClr val="tx1"/>
            </a:fontRef>
          </p:style>
        </p:cxnSp>
      </p:grpSp>
      <p:sp>
        <p:nvSpPr>
          <p:cNvPr id="103" name="TextBox 102">
            <a:extLst>
              <a:ext uri="{FF2B5EF4-FFF2-40B4-BE49-F238E27FC236}">
                <a16:creationId xmlns:a16="http://schemas.microsoft.com/office/drawing/2014/main" id="{0CE34DDD-49B4-4C18-A7EE-257412420324}"/>
              </a:ext>
            </a:extLst>
          </p:cNvPr>
          <p:cNvSpPr txBox="1"/>
          <p:nvPr/>
        </p:nvSpPr>
        <p:spPr>
          <a:xfrm>
            <a:off x="5066932" y="4572922"/>
            <a:ext cx="1671777" cy="553998"/>
          </a:xfrm>
          <a:prstGeom prst="rect">
            <a:avLst/>
          </a:prstGeom>
          <a:noFill/>
        </p:spPr>
        <p:txBody>
          <a:bodyPr wrap="square" lIns="0" tIns="0" rIns="0" bIns="0" rtlCol="0">
            <a:spAutoFit/>
          </a:bodyPr>
          <a:lstStyle/>
          <a:p>
            <a:pPr algn="ctr"/>
            <a:r>
              <a:rPr lang="en-US" i="1" dirty="0">
                <a:solidFill>
                  <a:schemeClr val="accent2"/>
                </a:solidFill>
              </a:rPr>
              <a:t>Circumference Estimation</a:t>
            </a:r>
          </a:p>
        </p:txBody>
      </p:sp>
      <p:grpSp>
        <p:nvGrpSpPr>
          <p:cNvPr id="115" name="Group 114">
            <a:extLst>
              <a:ext uri="{FF2B5EF4-FFF2-40B4-BE49-F238E27FC236}">
                <a16:creationId xmlns:a16="http://schemas.microsoft.com/office/drawing/2014/main" id="{2187FAEE-0DD5-42CE-9594-F1866181F632}"/>
              </a:ext>
            </a:extLst>
          </p:cNvPr>
          <p:cNvGrpSpPr/>
          <p:nvPr/>
        </p:nvGrpSpPr>
        <p:grpSpPr>
          <a:xfrm>
            <a:off x="8375267" y="1991910"/>
            <a:ext cx="2179782" cy="2179782"/>
            <a:chOff x="4457777" y="1951586"/>
            <a:chExt cx="2179782" cy="2179782"/>
          </a:xfrm>
        </p:grpSpPr>
        <p:sp>
          <p:nvSpPr>
            <p:cNvPr id="116" name="Oval 115">
              <a:extLst>
                <a:ext uri="{FF2B5EF4-FFF2-40B4-BE49-F238E27FC236}">
                  <a16:creationId xmlns:a16="http://schemas.microsoft.com/office/drawing/2014/main" id="{29CA26A7-0EC0-4B69-9C62-32091732FB37}"/>
                </a:ext>
              </a:extLst>
            </p:cNvPr>
            <p:cNvSpPr/>
            <p:nvPr/>
          </p:nvSpPr>
          <p:spPr>
            <a:xfrm rot="4461945">
              <a:off x="4457777" y="1951586"/>
              <a:ext cx="2179782" cy="2179782"/>
            </a:xfrm>
            <a:prstGeom prst="ellipse">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cxnSp>
          <p:nvCxnSpPr>
            <p:cNvPr id="117" name="Straight Connector 116">
              <a:extLst>
                <a:ext uri="{FF2B5EF4-FFF2-40B4-BE49-F238E27FC236}">
                  <a16:creationId xmlns:a16="http://schemas.microsoft.com/office/drawing/2014/main" id="{48DADB44-B960-4D39-AF05-C7B92638ACF5}"/>
                </a:ext>
              </a:extLst>
            </p:cNvPr>
            <p:cNvCxnSpPr>
              <a:cxnSpLocks/>
              <a:stCxn id="116" idx="0"/>
              <a:endCxn id="116" idx="7"/>
            </p:cNvCxnSpPr>
            <p:nvPr/>
          </p:nvCxnSpPr>
          <p:spPr>
            <a:xfrm flipH="1">
              <a:off x="6497515" y="2747756"/>
              <a:ext cx="99720" cy="828185"/>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18" name="Straight Connector 117">
              <a:extLst>
                <a:ext uri="{FF2B5EF4-FFF2-40B4-BE49-F238E27FC236}">
                  <a16:creationId xmlns:a16="http://schemas.microsoft.com/office/drawing/2014/main" id="{241E0032-A804-49A6-92EB-0619BAD07781}"/>
                </a:ext>
              </a:extLst>
            </p:cNvPr>
            <p:cNvCxnSpPr>
              <a:cxnSpLocks/>
              <a:stCxn id="116" idx="5"/>
              <a:endCxn id="116" idx="4"/>
            </p:cNvCxnSpPr>
            <p:nvPr/>
          </p:nvCxnSpPr>
          <p:spPr>
            <a:xfrm flipH="1" flipV="1">
              <a:off x="4498101" y="3335198"/>
              <a:ext cx="515103" cy="65612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19" name="Straight Connector 118">
              <a:extLst>
                <a:ext uri="{FF2B5EF4-FFF2-40B4-BE49-F238E27FC236}">
                  <a16:creationId xmlns:a16="http://schemas.microsoft.com/office/drawing/2014/main" id="{869CC187-45AE-4C92-9057-DDBE8AE884E0}"/>
                </a:ext>
              </a:extLst>
            </p:cNvPr>
            <p:cNvCxnSpPr>
              <a:cxnSpLocks/>
              <a:stCxn id="116" idx="6"/>
              <a:endCxn id="116" idx="5"/>
            </p:cNvCxnSpPr>
            <p:nvPr/>
          </p:nvCxnSpPr>
          <p:spPr>
            <a:xfrm flipH="1" flipV="1">
              <a:off x="5013204" y="3991324"/>
              <a:ext cx="828185" cy="9972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20" name="Straight Connector 119">
              <a:extLst>
                <a:ext uri="{FF2B5EF4-FFF2-40B4-BE49-F238E27FC236}">
                  <a16:creationId xmlns:a16="http://schemas.microsoft.com/office/drawing/2014/main" id="{523F1FE0-1DA3-4370-A0D4-7CCB2BBAD5B5}"/>
                </a:ext>
              </a:extLst>
            </p:cNvPr>
            <p:cNvCxnSpPr>
              <a:cxnSpLocks/>
              <a:stCxn id="116" idx="7"/>
              <a:endCxn id="116" idx="6"/>
            </p:cNvCxnSpPr>
            <p:nvPr/>
          </p:nvCxnSpPr>
          <p:spPr>
            <a:xfrm flipH="1">
              <a:off x="5841389" y="3575941"/>
              <a:ext cx="656126" cy="515103"/>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21" name="Straight Connector 120">
              <a:extLst>
                <a:ext uri="{FF2B5EF4-FFF2-40B4-BE49-F238E27FC236}">
                  <a16:creationId xmlns:a16="http://schemas.microsoft.com/office/drawing/2014/main" id="{64A3127E-BF54-48AD-A0D5-BDE6C839F33F}"/>
                </a:ext>
              </a:extLst>
            </p:cNvPr>
            <p:cNvCxnSpPr>
              <a:cxnSpLocks/>
              <a:stCxn id="116" idx="4"/>
              <a:endCxn id="116" idx="3"/>
            </p:cNvCxnSpPr>
            <p:nvPr/>
          </p:nvCxnSpPr>
          <p:spPr>
            <a:xfrm flipV="1">
              <a:off x="4498101" y="2507013"/>
              <a:ext cx="99720" cy="828185"/>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22" name="Straight Connector 121">
              <a:extLst>
                <a:ext uri="{FF2B5EF4-FFF2-40B4-BE49-F238E27FC236}">
                  <a16:creationId xmlns:a16="http://schemas.microsoft.com/office/drawing/2014/main" id="{F0A771A8-219E-4FA7-8297-F9734855E836}"/>
                </a:ext>
              </a:extLst>
            </p:cNvPr>
            <p:cNvCxnSpPr>
              <a:cxnSpLocks/>
              <a:stCxn id="116" idx="2"/>
              <a:endCxn id="116" idx="3"/>
            </p:cNvCxnSpPr>
            <p:nvPr/>
          </p:nvCxnSpPr>
          <p:spPr>
            <a:xfrm flipH="1">
              <a:off x="4597821" y="1991910"/>
              <a:ext cx="656126" cy="515103"/>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23" name="Straight Connector 122">
              <a:extLst>
                <a:ext uri="{FF2B5EF4-FFF2-40B4-BE49-F238E27FC236}">
                  <a16:creationId xmlns:a16="http://schemas.microsoft.com/office/drawing/2014/main" id="{347C0540-A6BB-4F13-930E-3D4B8B02960C}"/>
                </a:ext>
              </a:extLst>
            </p:cNvPr>
            <p:cNvCxnSpPr>
              <a:cxnSpLocks/>
              <a:stCxn id="116" idx="2"/>
              <a:endCxn id="116" idx="1"/>
            </p:cNvCxnSpPr>
            <p:nvPr/>
          </p:nvCxnSpPr>
          <p:spPr>
            <a:xfrm>
              <a:off x="5253947" y="1991910"/>
              <a:ext cx="828185" cy="99720"/>
            </a:xfrm>
            <a:prstGeom prst="line">
              <a:avLst/>
            </a:prstGeom>
            <a:ln w="38100"/>
          </p:spPr>
          <p:style>
            <a:lnRef idx="1">
              <a:schemeClr val="accent6"/>
            </a:lnRef>
            <a:fillRef idx="0">
              <a:schemeClr val="accent6"/>
            </a:fillRef>
            <a:effectRef idx="0">
              <a:schemeClr val="accent6"/>
            </a:effectRef>
            <a:fontRef idx="minor">
              <a:schemeClr val="tx1"/>
            </a:fontRef>
          </p:style>
        </p:cxnSp>
      </p:grpSp>
      <p:cxnSp>
        <p:nvCxnSpPr>
          <p:cNvPr id="125" name="Straight Connector 124">
            <a:extLst>
              <a:ext uri="{FF2B5EF4-FFF2-40B4-BE49-F238E27FC236}">
                <a16:creationId xmlns:a16="http://schemas.microsoft.com/office/drawing/2014/main" id="{C7C47D00-4D1E-4B2B-9053-D8AFBDF84B16}"/>
              </a:ext>
            </a:extLst>
          </p:cNvPr>
          <p:cNvCxnSpPr>
            <a:cxnSpLocks/>
            <a:stCxn id="116" idx="1"/>
            <a:endCxn id="116" idx="0"/>
          </p:cNvCxnSpPr>
          <p:nvPr/>
        </p:nvCxnSpPr>
        <p:spPr>
          <a:xfrm>
            <a:off x="9999622" y="2131954"/>
            <a:ext cx="515103" cy="65612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30" name="Straight Connector 129">
            <a:extLst>
              <a:ext uri="{FF2B5EF4-FFF2-40B4-BE49-F238E27FC236}">
                <a16:creationId xmlns:a16="http://schemas.microsoft.com/office/drawing/2014/main" id="{D412ABE5-ED6F-4893-849A-6EA8E2540178}"/>
              </a:ext>
            </a:extLst>
          </p:cNvPr>
          <p:cNvCxnSpPr>
            <a:cxnSpLocks/>
            <a:stCxn id="116" idx="4"/>
            <a:endCxn id="116" idx="0"/>
          </p:cNvCxnSpPr>
          <p:nvPr/>
        </p:nvCxnSpPr>
        <p:spPr>
          <a:xfrm flipV="1">
            <a:off x="8415591" y="2788080"/>
            <a:ext cx="2099134" cy="587442"/>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132" name="Straight Connector 131">
            <a:extLst>
              <a:ext uri="{FF2B5EF4-FFF2-40B4-BE49-F238E27FC236}">
                <a16:creationId xmlns:a16="http://schemas.microsoft.com/office/drawing/2014/main" id="{3A8C1CA9-0EB8-4CEB-9B96-DBCED98BCAE7}"/>
              </a:ext>
            </a:extLst>
          </p:cNvPr>
          <p:cNvCxnSpPr>
            <a:cxnSpLocks/>
            <a:stCxn id="116" idx="3"/>
            <a:endCxn id="116" idx="7"/>
          </p:cNvCxnSpPr>
          <p:nvPr/>
        </p:nvCxnSpPr>
        <p:spPr>
          <a:xfrm>
            <a:off x="8515311" y="2547337"/>
            <a:ext cx="1899694" cy="1068928"/>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135" name="Straight Connector 134">
            <a:extLst>
              <a:ext uri="{FF2B5EF4-FFF2-40B4-BE49-F238E27FC236}">
                <a16:creationId xmlns:a16="http://schemas.microsoft.com/office/drawing/2014/main" id="{52A23850-999F-4C75-9F32-1A20243CF4B5}"/>
              </a:ext>
            </a:extLst>
          </p:cNvPr>
          <p:cNvCxnSpPr>
            <a:cxnSpLocks/>
            <a:stCxn id="116" idx="5"/>
            <a:endCxn id="116" idx="1"/>
          </p:cNvCxnSpPr>
          <p:nvPr/>
        </p:nvCxnSpPr>
        <p:spPr>
          <a:xfrm flipV="1">
            <a:off x="8930694" y="2131954"/>
            <a:ext cx="1068928" cy="1899694"/>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138" name="Straight Connector 137">
            <a:extLst>
              <a:ext uri="{FF2B5EF4-FFF2-40B4-BE49-F238E27FC236}">
                <a16:creationId xmlns:a16="http://schemas.microsoft.com/office/drawing/2014/main" id="{7BA06D9D-9A06-44C8-9CD4-C652DB5B73F2}"/>
              </a:ext>
            </a:extLst>
          </p:cNvPr>
          <p:cNvCxnSpPr>
            <a:cxnSpLocks/>
            <a:stCxn id="116" idx="2"/>
            <a:endCxn id="116" idx="6"/>
          </p:cNvCxnSpPr>
          <p:nvPr/>
        </p:nvCxnSpPr>
        <p:spPr>
          <a:xfrm>
            <a:off x="9171437" y="2032234"/>
            <a:ext cx="587442" cy="2099134"/>
          </a:xfrm>
          <a:prstGeom prst="line">
            <a:avLst/>
          </a:prstGeom>
          <a:ln w="28575"/>
        </p:spPr>
        <p:style>
          <a:lnRef idx="1">
            <a:schemeClr val="accent5"/>
          </a:lnRef>
          <a:fillRef idx="0">
            <a:schemeClr val="accent5"/>
          </a:fillRef>
          <a:effectRef idx="0">
            <a:schemeClr val="accent5"/>
          </a:effectRef>
          <a:fontRef idx="minor">
            <a:schemeClr val="tx1"/>
          </a:fontRef>
        </p:style>
      </p:cxnSp>
      <p:sp>
        <p:nvSpPr>
          <p:cNvPr id="142" name="TextBox 141">
            <a:extLst>
              <a:ext uri="{FF2B5EF4-FFF2-40B4-BE49-F238E27FC236}">
                <a16:creationId xmlns:a16="http://schemas.microsoft.com/office/drawing/2014/main" id="{5236C0A2-DA96-4E5C-A353-39E53B43DCAD}"/>
              </a:ext>
            </a:extLst>
          </p:cNvPr>
          <p:cNvSpPr txBox="1"/>
          <p:nvPr/>
        </p:nvSpPr>
        <p:spPr>
          <a:xfrm>
            <a:off x="8673142" y="4665832"/>
            <a:ext cx="1671777" cy="276999"/>
          </a:xfrm>
          <a:prstGeom prst="rect">
            <a:avLst/>
          </a:prstGeom>
          <a:noFill/>
        </p:spPr>
        <p:txBody>
          <a:bodyPr wrap="square" lIns="0" tIns="0" rIns="0" bIns="0" rtlCol="0">
            <a:spAutoFit/>
          </a:bodyPr>
          <a:lstStyle/>
          <a:p>
            <a:pPr algn="ctr"/>
            <a:r>
              <a:rPr lang="en-US" i="1" dirty="0">
                <a:solidFill>
                  <a:schemeClr val="accent2"/>
                </a:solidFill>
              </a:rPr>
              <a:t>Area Estimation</a:t>
            </a:r>
          </a:p>
        </p:txBody>
      </p:sp>
    </p:spTree>
    <p:extLst>
      <p:ext uri="{BB962C8B-B14F-4D97-AF65-F5344CB8AC3E}">
        <p14:creationId xmlns:p14="http://schemas.microsoft.com/office/powerpoint/2010/main" val="820771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9DA0-630A-4999-AE11-B17F0B98D37A}"/>
              </a:ext>
            </a:extLst>
          </p:cNvPr>
          <p:cNvSpPr>
            <a:spLocks noGrp="1"/>
          </p:cNvSpPr>
          <p:nvPr>
            <p:ph type="title"/>
          </p:nvPr>
        </p:nvSpPr>
        <p:spPr/>
        <p:txBody>
          <a:bodyPr/>
          <a:lstStyle/>
          <a:p>
            <a:r>
              <a:rPr lang="en-US" dirty="0"/>
              <a:t>Extending the Algorithm</a:t>
            </a:r>
          </a:p>
        </p:txBody>
      </p:sp>
      <p:sp>
        <p:nvSpPr>
          <p:cNvPr id="3" name="Date Placeholder 2">
            <a:extLst>
              <a:ext uri="{FF2B5EF4-FFF2-40B4-BE49-F238E27FC236}">
                <a16:creationId xmlns:a16="http://schemas.microsoft.com/office/drawing/2014/main" id="{2EE64DBE-2C49-435C-AF33-7D018E42A978}"/>
              </a:ext>
            </a:extLst>
          </p:cNvPr>
          <p:cNvSpPr>
            <a:spLocks noGrp="1"/>
          </p:cNvSpPr>
          <p:nvPr>
            <p:ph type="dt" sz="half" idx="10"/>
          </p:nvPr>
        </p:nvSpPr>
        <p:spPr/>
        <p:txBody>
          <a:bodyPr/>
          <a:lstStyle/>
          <a:p>
            <a:fld id="{9AC9EBFE-5BA1-460F-BE92-8CF5579A714B}" type="datetime4">
              <a:rPr lang="en-US" smtClean="0"/>
              <a:t>December 6, 2022</a:t>
            </a:fld>
            <a:endParaRPr lang="en-CA"/>
          </a:p>
        </p:txBody>
      </p:sp>
      <p:sp>
        <p:nvSpPr>
          <p:cNvPr id="4" name="Footer Placeholder 3">
            <a:extLst>
              <a:ext uri="{FF2B5EF4-FFF2-40B4-BE49-F238E27FC236}">
                <a16:creationId xmlns:a16="http://schemas.microsoft.com/office/drawing/2014/main" id="{3D5DBEE6-1FC3-43EC-A6E3-F4F0623B670B}"/>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5C6F5594-894F-4D85-82C0-9D900DE9B3CB}"/>
              </a:ext>
            </a:extLst>
          </p:cNvPr>
          <p:cNvSpPr>
            <a:spLocks noGrp="1"/>
          </p:cNvSpPr>
          <p:nvPr>
            <p:ph type="sldNum" sz="quarter" idx="12"/>
          </p:nvPr>
        </p:nvSpPr>
        <p:spPr/>
        <p:txBody>
          <a:bodyPr/>
          <a:lstStyle/>
          <a:p>
            <a:fld id="{00E6A5BD-C011-4A45-AA3A-201790FB7F2B}" type="slidenum">
              <a:rPr lang="en-CA" smtClean="0"/>
              <a:t>7</a:t>
            </a:fld>
            <a:endParaRPr lang="en-CA"/>
          </a:p>
        </p:txBody>
      </p:sp>
      <p:sp>
        <p:nvSpPr>
          <p:cNvPr id="7" name="Content Placeholder 6">
            <a:extLst>
              <a:ext uri="{FF2B5EF4-FFF2-40B4-BE49-F238E27FC236}">
                <a16:creationId xmlns:a16="http://schemas.microsoft.com/office/drawing/2014/main" id="{F37D6AE4-65CE-4F40-BA87-F8EEF35F47C3}"/>
              </a:ext>
            </a:extLst>
          </p:cNvPr>
          <p:cNvSpPr>
            <a:spLocks noGrp="1"/>
          </p:cNvSpPr>
          <p:nvPr>
            <p:ph sz="quarter" idx="14"/>
          </p:nvPr>
        </p:nvSpPr>
        <p:spPr/>
        <p:txBody>
          <a:bodyPr/>
          <a:lstStyle/>
          <a:p>
            <a:endParaRPr lang="en-US" dirty="0"/>
          </a:p>
        </p:txBody>
      </p:sp>
    </p:spTree>
    <p:extLst>
      <p:ext uri="{BB962C8B-B14F-4D97-AF65-F5344CB8AC3E}">
        <p14:creationId xmlns:p14="http://schemas.microsoft.com/office/powerpoint/2010/main" val="1643561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1F77-8300-466A-9C7F-5B21E88D231D}"/>
              </a:ext>
            </a:extLst>
          </p:cNvPr>
          <p:cNvSpPr>
            <a:spLocks noGrp="1"/>
          </p:cNvSpPr>
          <p:nvPr>
            <p:ph type="title"/>
          </p:nvPr>
        </p:nvSpPr>
        <p:spPr>
          <a:xfrm>
            <a:off x="1627632" y="252364"/>
            <a:ext cx="8997696" cy="914400"/>
          </a:xfrm>
        </p:spPr>
        <p:txBody>
          <a:bodyPr/>
          <a:lstStyle/>
          <a:p>
            <a:r>
              <a:rPr lang="en-US" dirty="0"/>
              <a:t>Input Parameter Impact on Results</a:t>
            </a:r>
          </a:p>
        </p:txBody>
      </p:sp>
      <p:sp>
        <p:nvSpPr>
          <p:cNvPr id="3" name="Date Placeholder 2">
            <a:extLst>
              <a:ext uri="{FF2B5EF4-FFF2-40B4-BE49-F238E27FC236}">
                <a16:creationId xmlns:a16="http://schemas.microsoft.com/office/drawing/2014/main" id="{B437D10D-4E88-4BAB-8EFD-E0C870D25D0D}"/>
              </a:ext>
            </a:extLst>
          </p:cNvPr>
          <p:cNvSpPr>
            <a:spLocks noGrp="1"/>
          </p:cNvSpPr>
          <p:nvPr>
            <p:ph type="dt" sz="half" idx="10"/>
          </p:nvPr>
        </p:nvSpPr>
        <p:spPr/>
        <p:txBody>
          <a:bodyPr/>
          <a:lstStyle/>
          <a:p>
            <a:fld id="{9AC9EBFE-5BA1-460F-BE92-8CF5579A714B}" type="datetime4">
              <a:rPr lang="en-US" smtClean="0"/>
              <a:t>December 6, 2022</a:t>
            </a:fld>
            <a:endParaRPr lang="en-CA"/>
          </a:p>
        </p:txBody>
      </p:sp>
      <p:sp>
        <p:nvSpPr>
          <p:cNvPr id="4" name="Footer Placeholder 3">
            <a:extLst>
              <a:ext uri="{FF2B5EF4-FFF2-40B4-BE49-F238E27FC236}">
                <a16:creationId xmlns:a16="http://schemas.microsoft.com/office/drawing/2014/main" id="{49DF8C9D-4C14-425D-B520-A1C7AF13AC52}"/>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E53F0E2C-CD60-4BED-8A91-4E8A7C25550F}"/>
              </a:ext>
            </a:extLst>
          </p:cNvPr>
          <p:cNvSpPr>
            <a:spLocks noGrp="1"/>
          </p:cNvSpPr>
          <p:nvPr>
            <p:ph type="sldNum" sz="quarter" idx="12"/>
          </p:nvPr>
        </p:nvSpPr>
        <p:spPr/>
        <p:txBody>
          <a:bodyPr/>
          <a:lstStyle/>
          <a:p>
            <a:fld id="{00E6A5BD-C011-4A45-AA3A-201790FB7F2B}" type="slidenum">
              <a:rPr lang="en-CA" smtClean="0"/>
              <a:t>8</a:t>
            </a:fld>
            <a:endParaRPr lang="en-CA"/>
          </a:p>
        </p:txBody>
      </p:sp>
      <p:pic>
        <p:nvPicPr>
          <p:cNvPr id="7" name="Picture 6">
            <a:extLst>
              <a:ext uri="{FF2B5EF4-FFF2-40B4-BE49-F238E27FC236}">
                <a16:creationId xmlns:a16="http://schemas.microsoft.com/office/drawing/2014/main" id="{3EAD85DA-CD85-4E5A-9628-BA9462D1CC05}"/>
              </a:ext>
            </a:extLst>
          </p:cNvPr>
          <p:cNvPicPr>
            <a:picLocks noChangeAspect="1"/>
          </p:cNvPicPr>
          <p:nvPr/>
        </p:nvPicPr>
        <p:blipFill>
          <a:blip r:embed="rId2"/>
          <a:stretch>
            <a:fillRect/>
          </a:stretch>
        </p:blipFill>
        <p:spPr>
          <a:xfrm>
            <a:off x="362528" y="1452958"/>
            <a:ext cx="3268716" cy="2573949"/>
          </a:xfrm>
          <a:prstGeom prst="rect">
            <a:avLst/>
          </a:prstGeom>
        </p:spPr>
      </p:pic>
      <p:pic>
        <p:nvPicPr>
          <p:cNvPr id="9" name="Picture 8">
            <a:extLst>
              <a:ext uri="{FF2B5EF4-FFF2-40B4-BE49-F238E27FC236}">
                <a16:creationId xmlns:a16="http://schemas.microsoft.com/office/drawing/2014/main" id="{3832E934-F817-4D5F-B183-7FAB152B7A94}"/>
              </a:ext>
            </a:extLst>
          </p:cNvPr>
          <p:cNvPicPr>
            <a:picLocks noChangeAspect="1"/>
          </p:cNvPicPr>
          <p:nvPr/>
        </p:nvPicPr>
        <p:blipFill>
          <a:blip r:embed="rId3"/>
          <a:stretch>
            <a:fillRect/>
          </a:stretch>
        </p:blipFill>
        <p:spPr>
          <a:xfrm>
            <a:off x="362528" y="4282160"/>
            <a:ext cx="4410691" cy="1705213"/>
          </a:xfrm>
          <a:prstGeom prst="rect">
            <a:avLst/>
          </a:prstGeom>
        </p:spPr>
      </p:pic>
      <p:pic>
        <p:nvPicPr>
          <p:cNvPr id="13" name="Picture 12">
            <a:extLst>
              <a:ext uri="{FF2B5EF4-FFF2-40B4-BE49-F238E27FC236}">
                <a16:creationId xmlns:a16="http://schemas.microsoft.com/office/drawing/2014/main" id="{5A9CC59A-5075-4BE8-A18A-9125BCFEDE98}"/>
              </a:ext>
            </a:extLst>
          </p:cNvPr>
          <p:cNvPicPr>
            <a:picLocks noChangeAspect="1"/>
          </p:cNvPicPr>
          <p:nvPr/>
        </p:nvPicPr>
        <p:blipFill>
          <a:blip r:embed="rId4"/>
          <a:stretch>
            <a:fillRect/>
          </a:stretch>
        </p:blipFill>
        <p:spPr>
          <a:xfrm>
            <a:off x="6096000" y="1440883"/>
            <a:ext cx="3450438" cy="2576684"/>
          </a:xfrm>
          <a:prstGeom prst="rect">
            <a:avLst/>
          </a:prstGeom>
        </p:spPr>
      </p:pic>
      <p:pic>
        <p:nvPicPr>
          <p:cNvPr id="15" name="Picture 14">
            <a:extLst>
              <a:ext uri="{FF2B5EF4-FFF2-40B4-BE49-F238E27FC236}">
                <a16:creationId xmlns:a16="http://schemas.microsoft.com/office/drawing/2014/main" id="{C50EE643-FB78-447F-845C-D2B6129E03AC}"/>
              </a:ext>
            </a:extLst>
          </p:cNvPr>
          <p:cNvPicPr>
            <a:picLocks noChangeAspect="1"/>
          </p:cNvPicPr>
          <p:nvPr/>
        </p:nvPicPr>
        <p:blipFill>
          <a:blip r:embed="rId5"/>
          <a:stretch>
            <a:fillRect/>
          </a:stretch>
        </p:blipFill>
        <p:spPr>
          <a:xfrm>
            <a:off x="6445907" y="4291686"/>
            <a:ext cx="4772691" cy="1695687"/>
          </a:xfrm>
          <a:prstGeom prst="rect">
            <a:avLst/>
          </a:prstGeom>
        </p:spPr>
      </p:pic>
      <p:pic>
        <p:nvPicPr>
          <p:cNvPr id="17" name="Picture 16">
            <a:extLst>
              <a:ext uri="{FF2B5EF4-FFF2-40B4-BE49-F238E27FC236}">
                <a16:creationId xmlns:a16="http://schemas.microsoft.com/office/drawing/2014/main" id="{E23A86EB-E2F0-4576-97E0-FCE5C487298A}"/>
              </a:ext>
            </a:extLst>
          </p:cNvPr>
          <p:cNvPicPr>
            <a:picLocks noChangeAspect="1"/>
          </p:cNvPicPr>
          <p:nvPr/>
        </p:nvPicPr>
        <p:blipFill>
          <a:blip r:embed="rId6"/>
          <a:stretch>
            <a:fillRect/>
          </a:stretch>
        </p:blipFill>
        <p:spPr>
          <a:xfrm>
            <a:off x="9476996" y="2139290"/>
            <a:ext cx="2715004" cy="1333686"/>
          </a:xfrm>
          <a:prstGeom prst="rect">
            <a:avLst/>
          </a:prstGeom>
        </p:spPr>
      </p:pic>
    </p:spTree>
    <p:extLst>
      <p:ext uri="{BB962C8B-B14F-4D97-AF65-F5344CB8AC3E}">
        <p14:creationId xmlns:p14="http://schemas.microsoft.com/office/powerpoint/2010/main" val="6936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0E9B4-CA74-455B-8118-C442DE9703E6}"/>
              </a:ext>
            </a:extLst>
          </p:cNvPr>
          <p:cNvSpPr>
            <a:spLocks noGrp="1"/>
          </p:cNvSpPr>
          <p:nvPr>
            <p:ph type="title"/>
          </p:nvPr>
        </p:nvSpPr>
        <p:spPr/>
        <p:txBody>
          <a:bodyPr/>
          <a:lstStyle/>
          <a:p>
            <a:r>
              <a:rPr lang="en-US" dirty="0"/>
              <a:t>Function timers</a:t>
            </a:r>
          </a:p>
        </p:txBody>
      </p:sp>
      <p:sp>
        <p:nvSpPr>
          <p:cNvPr id="3" name="Date Placeholder 2">
            <a:extLst>
              <a:ext uri="{FF2B5EF4-FFF2-40B4-BE49-F238E27FC236}">
                <a16:creationId xmlns:a16="http://schemas.microsoft.com/office/drawing/2014/main" id="{CD81B127-0108-4E34-8843-6C41F77971B2}"/>
              </a:ext>
            </a:extLst>
          </p:cNvPr>
          <p:cNvSpPr>
            <a:spLocks noGrp="1"/>
          </p:cNvSpPr>
          <p:nvPr>
            <p:ph type="dt" sz="half" idx="10"/>
          </p:nvPr>
        </p:nvSpPr>
        <p:spPr/>
        <p:txBody>
          <a:bodyPr/>
          <a:lstStyle/>
          <a:p>
            <a:fld id="{9AC9EBFE-5BA1-460F-BE92-8CF5579A714B}" type="datetime4">
              <a:rPr lang="en-US" smtClean="0"/>
              <a:t>December 6, 2022</a:t>
            </a:fld>
            <a:endParaRPr lang="en-CA"/>
          </a:p>
        </p:txBody>
      </p:sp>
      <p:sp>
        <p:nvSpPr>
          <p:cNvPr id="4" name="Footer Placeholder 3">
            <a:extLst>
              <a:ext uri="{FF2B5EF4-FFF2-40B4-BE49-F238E27FC236}">
                <a16:creationId xmlns:a16="http://schemas.microsoft.com/office/drawing/2014/main" id="{A52276BF-457D-4678-A82D-C00B57994F78}"/>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607959CD-49D6-4277-AE74-B68049F17B0E}"/>
              </a:ext>
            </a:extLst>
          </p:cNvPr>
          <p:cNvSpPr>
            <a:spLocks noGrp="1"/>
          </p:cNvSpPr>
          <p:nvPr>
            <p:ph type="sldNum" sz="quarter" idx="12"/>
          </p:nvPr>
        </p:nvSpPr>
        <p:spPr/>
        <p:txBody>
          <a:bodyPr/>
          <a:lstStyle/>
          <a:p>
            <a:fld id="{00E6A5BD-C011-4A45-AA3A-201790FB7F2B}" type="slidenum">
              <a:rPr lang="en-CA" smtClean="0"/>
              <a:t>9</a:t>
            </a:fld>
            <a:endParaRPr lang="en-CA"/>
          </a:p>
        </p:txBody>
      </p:sp>
      <p:sp>
        <p:nvSpPr>
          <p:cNvPr id="7" name="TextBox 6">
            <a:extLst>
              <a:ext uri="{FF2B5EF4-FFF2-40B4-BE49-F238E27FC236}">
                <a16:creationId xmlns:a16="http://schemas.microsoft.com/office/drawing/2014/main" id="{C23CF4FC-A898-4E5E-BBB2-57CE91077D03}"/>
              </a:ext>
            </a:extLst>
          </p:cNvPr>
          <p:cNvSpPr txBox="1"/>
          <p:nvPr/>
        </p:nvSpPr>
        <p:spPr>
          <a:xfrm>
            <a:off x="1253515" y="1180848"/>
            <a:ext cx="9991788" cy="1384995"/>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solidFill>
              </a:rPr>
              <a:t>Use of </a:t>
            </a:r>
            <a:r>
              <a:rPr lang="en-US" i="1" dirty="0">
                <a:solidFill>
                  <a:schemeClr val="accent2"/>
                </a:solidFill>
              </a:rPr>
              <a:t>timer</a:t>
            </a:r>
            <a:r>
              <a:rPr lang="en-US" dirty="0">
                <a:solidFill>
                  <a:schemeClr val="accent2"/>
                </a:solidFill>
              </a:rPr>
              <a:t> Python library to determine run time of each function</a:t>
            </a:r>
          </a:p>
          <a:p>
            <a:pPr marL="285750" indent="-285750">
              <a:buFont typeface="Arial" panose="020B0604020202020204" pitchFamily="34" charset="0"/>
              <a:buChar char="•"/>
            </a:pPr>
            <a:endParaRPr lang="en-US" dirty="0">
              <a:solidFill>
                <a:schemeClr val="accent2"/>
              </a:solidFill>
            </a:endParaRPr>
          </a:p>
          <a:p>
            <a:pPr marL="285750" indent="-285750">
              <a:buFont typeface="Arial" panose="020B0604020202020204" pitchFamily="34" charset="0"/>
              <a:buChar char="•"/>
            </a:pPr>
            <a:r>
              <a:rPr lang="en-US" dirty="0">
                <a:solidFill>
                  <a:schemeClr val="accent2"/>
                </a:solidFill>
              </a:rPr>
              <a:t>Example of timer encapsulating circumference function</a:t>
            </a:r>
          </a:p>
          <a:p>
            <a:pPr marL="285750" indent="-285750">
              <a:buFont typeface="Arial" panose="020B0604020202020204" pitchFamily="34" charset="0"/>
              <a:buChar char="•"/>
            </a:pPr>
            <a:endParaRPr lang="en-US" dirty="0">
              <a:solidFill>
                <a:schemeClr val="accent2"/>
              </a:solidFill>
            </a:endParaRPr>
          </a:p>
          <a:p>
            <a:pPr marL="285750" indent="-285750">
              <a:buFont typeface="Arial" panose="020B0604020202020204" pitchFamily="34" charset="0"/>
              <a:buChar char="•"/>
            </a:pPr>
            <a:endParaRPr lang="en-US" dirty="0">
              <a:solidFill>
                <a:schemeClr val="accent2"/>
              </a:solidFill>
            </a:endParaRPr>
          </a:p>
        </p:txBody>
      </p:sp>
      <p:sp>
        <p:nvSpPr>
          <p:cNvPr id="13" name="Rectangle 2">
            <a:extLst>
              <a:ext uri="{FF2B5EF4-FFF2-40B4-BE49-F238E27FC236}">
                <a16:creationId xmlns:a16="http://schemas.microsoft.com/office/drawing/2014/main" id="{BF561181-94AC-4C74-A74B-1CC34025F6B1}"/>
              </a:ext>
            </a:extLst>
          </p:cNvPr>
          <p:cNvSpPr>
            <a:spLocks noChangeArrowheads="1"/>
          </p:cNvSpPr>
          <p:nvPr/>
        </p:nvSpPr>
        <p:spPr bwMode="auto">
          <a:xfrm>
            <a:off x="1459891" y="1948797"/>
            <a:ext cx="6745487" cy="30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rPr>
              <a:t>tic_circ</a:t>
            </a:r>
            <a:r>
              <a:rPr kumimoji="0" lang="en-US" altLang="en-US" sz="1600" b="0" i="0" u="none" strike="noStrike" cap="none" normalizeH="0" baseline="0" dirty="0">
                <a:ln>
                  <a:noFill/>
                </a:ln>
                <a:solidFill>
                  <a:schemeClr val="tx1"/>
                </a:solidFill>
                <a:effectLst/>
                <a:latin typeface="Arial Unicode MS"/>
              </a:rPr>
              <a:t> = </a:t>
            </a:r>
            <a:r>
              <a:rPr kumimoji="0" lang="en-US" altLang="en-US" sz="1600" b="0" i="0" u="none" strike="noStrike" cap="none" normalizeH="0" baseline="0" dirty="0" err="1">
                <a:ln>
                  <a:noFill/>
                </a:ln>
                <a:solidFill>
                  <a:schemeClr val="tx1"/>
                </a:solidFill>
                <a:effectLst/>
                <a:latin typeface="Arial Unicode MS"/>
              </a:rPr>
              <a:t>time.perf_counter</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rPr>
              <a:t>estimate_circ</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r,n,choice</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rPr>
              <a:t>toc_circ</a:t>
            </a:r>
            <a:r>
              <a:rPr kumimoji="0" lang="en-US" altLang="en-US" sz="1600" b="0" i="0" u="none" strike="noStrike" cap="none" normalizeH="0" baseline="0" dirty="0">
                <a:ln>
                  <a:noFill/>
                </a:ln>
                <a:solidFill>
                  <a:schemeClr val="tx1"/>
                </a:solidFill>
                <a:effectLst/>
                <a:latin typeface="Arial Unicode MS"/>
              </a:rPr>
              <a:t> = </a:t>
            </a:r>
            <a:r>
              <a:rPr kumimoji="0" lang="en-US" altLang="en-US" sz="1600" b="0" i="0" u="none" strike="noStrike" cap="none" normalizeH="0" baseline="0" dirty="0" err="1">
                <a:ln>
                  <a:noFill/>
                </a:ln>
                <a:solidFill>
                  <a:schemeClr val="tx1"/>
                </a:solidFill>
                <a:effectLst/>
                <a:latin typeface="Arial Unicode MS"/>
              </a:rPr>
              <a:t>time.perf_counter</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rPr>
              <a:t>t_calc</a:t>
            </a:r>
            <a:r>
              <a:rPr kumimoji="0" lang="en-US" altLang="en-US" sz="1600" b="0" i="0" u="none" strike="noStrike" cap="none" normalizeH="0" baseline="0" dirty="0">
                <a:ln>
                  <a:noFill/>
                </a:ln>
                <a:solidFill>
                  <a:schemeClr val="tx1"/>
                </a:solidFill>
                <a:effectLst/>
                <a:latin typeface="Arial Unicode MS"/>
              </a:rPr>
              <a:t> = (</a:t>
            </a:r>
            <a:r>
              <a:rPr kumimoji="0" lang="en-US" altLang="en-US" sz="1600" b="0" i="0" u="none" strike="noStrike" cap="none" normalizeH="0" baseline="0" dirty="0" err="1">
                <a:ln>
                  <a:noFill/>
                </a:ln>
                <a:solidFill>
                  <a:schemeClr val="tx1"/>
                </a:solidFill>
                <a:effectLst/>
                <a:latin typeface="Arial Unicode MS"/>
              </a:rPr>
              <a:t>toc_circ</a:t>
            </a:r>
            <a:r>
              <a:rPr kumimoji="0" lang="en-US" altLang="en-US" sz="1600" b="0" i="0" u="none" strike="noStrike" cap="none" normalizeH="0" baseline="0" dirty="0">
                <a:ln>
                  <a:noFill/>
                </a:ln>
                <a:solidFill>
                  <a:schemeClr val="tx1"/>
                </a:solidFill>
                <a:effectLst/>
                <a:latin typeface="Arial Unicode MS"/>
              </a:rPr>
              <a:t> - </a:t>
            </a:r>
            <a:r>
              <a:rPr kumimoji="0" lang="en-US" altLang="en-US" sz="1600" b="0" i="0" u="none" strike="noStrike" cap="none" normalizeH="0" baseline="0" dirty="0" err="1">
                <a:ln>
                  <a:noFill/>
                </a:ln>
                <a:solidFill>
                  <a:schemeClr val="tx1"/>
                </a:solidFill>
                <a:effectLst/>
                <a:latin typeface="Arial Unicode MS"/>
              </a:rPr>
              <a:t>tic_circ</a:t>
            </a:r>
            <a:r>
              <a:rPr kumimoji="0" lang="en-US" altLang="en-US" sz="1600" b="0" i="0" u="none" strike="noStrike" cap="none" normalizeH="0" baseline="0" dirty="0">
                <a:ln>
                  <a:noFill/>
                </a:ln>
                <a:solidFill>
                  <a:schemeClr val="tx1"/>
                </a:solidFill>
                <a:effectLst/>
                <a:latin typeface="Arial Unicode MS"/>
              </a:rPr>
              <a:t>) * 10 ** 6 </a:t>
            </a:r>
          </a:p>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print(f "Circumference approximated in {t_calc:0.4f} microseconds")</a:t>
            </a:r>
            <a:r>
              <a:rPr kumimoji="0" lang="en-US" altLang="en-US" sz="105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15" name="Graphic 14" descr="Stopwatch outline">
            <a:extLst>
              <a:ext uri="{FF2B5EF4-FFF2-40B4-BE49-F238E27FC236}">
                <a16:creationId xmlns:a16="http://schemas.microsoft.com/office/drawing/2014/main" id="{1A4BFB00-1AF4-4328-BDC5-49B13411A7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0774" y="1873345"/>
            <a:ext cx="914400" cy="914400"/>
          </a:xfrm>
          <a:prstGeom prst="rect">
            <a:avLst/>
          </a:prstGeom>
        </p:spPr>
      </p:pic>
      <p:pic>
        <p:nvPicPr>
          <p:cNvPr id="17" name="Graphic 16" descr="Stopwatch 25% outline">
            <a:extLst>
              <a:ext uri="{FF2B5EF4-FFF2-40B4-BE49-F238E27FC236}">
                <a16:creationId xmlns:a16="http://schemas.microsoft.com/office/drawing/2014/main" id="{A1E23DC3-C184-41D5-9F00-5E2139682C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0774" y="3155856"/>
            <a:ext cx="914400" cy="914400"/>
          </a:xfrm>
          <a:prstGeom prst="rect">
            <a:avLst/>
          </a:prstGeom>
        </p:spPr>
      </p:pic>
      <p:sp>
        <p:nvSpPr>
          <p:cNvPr id="18" name="TextBox 17">
            <a:extLst>
              <a:ext uri="{FF2B5EF4-FFF2-40B4-BE49-F238E27FC236}">
                <a16:creationId xmlns:a16="http://schemas.microsoft.com/office/drawing/2014/main" id="{49DB4DAB-39E3-4071-8F59-2016E5B8BB00}"/>
              </a:ext>
            </a:extLst>
          </p:cNvPr>
          <p:cNvSpPr txBox="1"/>
          <p:nvPr/>
        </p:nvSpPr>
        <p:spPr>
          <a:xfrm>
            <a:off x="5106915" y="2214425"/>
            <a:ext cx="1949913" cy="276999"/>
          </a:xfrm>
          <a:prstGeom prst="rect">
            <a:avLst/>
          </a:prstGeom>
          <a:noFill/>
        </p:spPr>
        <p:txBody>
          <a:bodyPr wrap="square" lIns="0" tIns="0" rIns="0" bIns="0" rtlCol="0">
            <a:spAutoFit/>
          </a:bodyPr>
          <a:lstStyle/>
          <a:p>
            <a:r>
              <a:rPr lang="en-US" b="1" i="1" dirty="0">
                <a:solidFill>
                  <a:schemeClr val="accent6"/>
                </a:solidFill>
              </a:rPr>
              <a:t>Timer started</a:t>
            </a:r>
          </a:p>
        </p:txBody>
      </p:sp>
      <p:sp>
        <p:nvSpPr>
          <p:cNvPr id="19" name="TextBox 18">
            <a:extLst>
              <a:ext uri="{FF2B5EF4-FFF2-40B4-BE49-F238E27FC236}">
                <a16:creationId xmlns:a16="http://schemas.microsoft.com/office/drawing/2014/main" id="{21BCEC3A-2CF1-493C-A93D-09EA0A0AB043}"/>
              </a:ext>
            </a:extLst>
          </p:cNvPr>
          <p:cNvSpPr txBox="1"/>
          <p:nvPr/>
        </p:nvSpPr>
        <p:spPr>
          <a:xfrm>
            <a:off x="3951299" y="2842962"/>
            <a:ext cx="5186645" cy="276999"/>
          </a:xfrm>
          <a:prstGeom prst="rect">
            <a:avLst/>
          </a:prstGeom>
          <a:noFill/>
        </p:spPr>
        <p:txBody>
          <a:bodyPr wrap="square" lIns="0" tIns="0" rIns="0" bIns="0" rtlCol="0">
            <a:spAutoFit/>
          </a:bodyPr>
          <a:lstStyle/>
          <a:p>
            <a:r>
              <a:rPr lang="en-US" b="1" i="1" dirty="0">
                <a:solidFill>
                  <a:schemeClr val="accent2"/>
                </a:solidFill>
              </a:rPr>
              <a:t>Function call to circumference estimation</a:t>
            </a:r>
          </a:p>
        </p:txBody>
      </p:sp>
      <p:sp>
        <p:nvSpPr>
          <p:cNvPr id="21" name="TextBox 20">
            <a:extLst>
              <a:ext uri="{FF2B5EF4-FFF2-40B4-BE49-F238E27FC236}">
                <a16:creationId xmlns:a16="http://schemas.microsoft.com/office/drawing/2014/main" id="{A3BB3A13-FA8C-4E05-BA1D-6E3E722762D0}"/>
              </a:ext>
            </a:extLst>
          </p:cNvPr>
          <p:cNvSpPr txBox="1"/>
          <p:nvPr/>
        </p:nvSpPr>
        <p:spPr>
          <a:xfrm>
            <a:off x="5135174" y="3426117"/>
            <a:ext cx="1949913" cy="276999"/>
          </a:xfrm>
          <a:prstGeom prst="rect">
            <a:avLst/>
          </a:prstGeom>
          <a:noFill/>
        </p:spPr>
        <p:txBody>
          <a:bodyPr wrap="square" lIns="0" tIns="0" rIns="0" bIns="0" rtlCol="0">
            <a:spAutoFit/>
          </a:bodyPr>
          <a:lstStyle/>
          <a:p>
            <a:r>
              <a:rPr lang="en-US" b="1" i="1" dirty="0">
                <a:solidFill>
                  <a:schemeClr val="accent1">
                    <a:lumMod val="75000"/>
                  </a:schemeClr>
                </a:solidFill>
              </a:rPr>
              <a:t>Timer ended</a:t>
            </a:r>
          </a:p>
        </p:txBody>
      </p:sp>
      <p:sp>
        <p:nvSpPr>
          <p:cNvPr id="22" name="TextBox 21">
            <a:extLst>
              <a:ext uri="{FF2B5EF4-FFF2-40B4-BE49-F238E27FC236}">
                <a16:creationId xmlns:a16="http://schemas.microsoft.com/office/drawing/2014/main" id="{CE7811C2-6083-4728-B00B-7B4BA1C3B92C}"/>
              </a:ext>
            </a:extLst>
          </p:cNvPr>
          <p:cNvSpPr txBox="1"/>
          <p:nvPr/>
        </p:nvSpPr>
        <p:spPr>
          <a:xfrm>
            <a:off x="4942403" y="4070256"/>
            <a:ext cx="4122874" cy="276999"/>
          </a:xfrm>
          <a:prstGeom prst="rect">
            <a:avLst/>
          </a:prstGeom>
          <a:noFill/>
        </p:spPr>
        <p:txBody>
          <a:bodyPr wrap="square" lIns="0" tIns="0" rIns="0" bIns="0" rtlCol="0">
            <a:spAutoFit/>
          </a:bodyPr>
          <a:lstStyle/>
          <a:p>
            <a:r>
              <a:rPr lang="en-US" b="1" i="1" dirty="0">
                <a:solidFill>
                  <a:schemeClr val="accent2"/>
                </a:solidFill>
              </a:rPr>
              <a:t>Timer </a:t>
            </a:r>
            <a:r>
              <a:rPr lang="en-US" b="1" i="1" dirty="0">
                <a:solidFill>
                  <a:schemeClr val="accent6"/>
                </a:solidFill>
              </a:rPr>
              <a:t>Start</a:t>
            </a:r>
            <a:r>
              <a:rPr lang="en-US" b="1" i="1" dirty="0">
                <a:solidFill>
                  <a:schemeClr val="accent2"/>
                </a:solidFill>
              </a:rPr>
              <a:t> – </a:t>
            </a:r>
            <a:r>
              <a:rPr lang="en-US" b="1" i="1" dirty="0">
                <a:solidFill>
                  <a:schemeClr val="accent1">
                    <a:lumMod val="75000"/>
                  </a:schemeClr>
                </a:solidFill>
              </a:rPr>
              <a:t>Finish</a:t>
            </a:r>
            <a:r>
              <a:rPr lang="en-US" b="1" i="1" dirty="0">
                <a:solidFill>
                  <a:schemeClr val="accent2"/>
                </a:solidFill>
              </a:rPr>
              <a:t> (in microseconds)</a:t>
            </a:r>
          </a:p>
        </p:txBody>
      </p:sp>
      <p:sp>
        <p:nvSpPr>
          <p:cNvPr id="23" name="TextBox 22">
            <a:extLst>
              <a:ext uri="{FF2B5EF4-FFF2-40B4-BE49-F238E27FC236}">
                <a16:creationId xmlns:a16="http://schemas.microsoft.com/office/drawing/2014/main" id="{0AF7B826-8F00-4525-89EB-52607E8F7814}"/>
              </a:ext>
            </a:extLst>
          </p:cNvPr>
          <p:cNvSpPr txBox="1"/>
          <p:nvPr/>
        </p:nvSpPr>
        <p:spPr>
          <a:xfrm>
            <a:off x="7741113" y="4664283"/>
            <a:ext cx="4122874" cy="276999"/>
          </a:xfrm>
          <a:prstGeom prst="rect">
            <a:avLst/>
          </a:prstGeom>
          <a:noFill/>
        </p:spPr>
        <p:txBody>
          <a:bodyPr wrap="square" lIns="0" tIns="0" rIns="0" bIns="0" rtlCol="0">
            <a:spAutoFit/>
          </a:bodyPr>
          <a:lstStyle/>
          <a:p>
            <a:r>
              <a:rPr lang="en-US" b="1" i="1" dirty="0">
                <a:solidFill>
                  <a:schemeClr val="accent2"/>
                </a:solidFill>
              </a:rPr>
              <a:t>Print statement</a:t>
            </a:r>
          </a:p>
        </p:txBody>
      </p:sp>
      <p:sp>
        <p:nvSpPr>
          <p:cNvPr id="24" name="TextBox 23">
            <a:extLst>
              <a:ext uri="{FF2B5EF4-FFF2-40B4-BE49-F238E27FC236}">
                <a16:creationId xmlns:a16="http://schemas.microsoft.com/office/drawing/2014/main" id="{4760A60F-5F90-46A1-BFD7-46314F86FACF}"/>
              </a:ext>
            </a:extLst>
          </p:cNvPr>
          <p:cNvSpPr txBox="1"/>
          <p:nvPr/>
        </p:nvSpPr>
        <p:spPr>
          <a:xfrm>
            <a:off x="1513907" y="5502637"/>
            <a:ext cx="10179513" cy="369332"/>
          </a:xfrm>
          <a:prstGeom prst="rect">
            <a:avLst/>
          </a:prstGeom>
          <a:noFill/>
        </p:spPr>
        <p:txBody>
          <a:bodyPr wrap="square" lIns="0" tIns="0" rIns="0" bIns="0" rtlCol="0">
            <a:spAutoFit/>
          </a:bodyPr>
          <a:lstStyle/>
          <a:p>
            <a:pPr algn="ctr"/>
            <a:r>
              <a:rPr lang="en-US" sz="2400" b="1" i="1" dirty="0">
                <a:solidFill>
                  <a:schemeClr val="accent2"/>
                </a:solidFill>
              </a:rPr>
              <a:t>Same code used to encapsulate area estimation function</a:t>
            </a:r>
          </a:p>
        </p:txBody>
      </p:sp>
    </p:spTree>
    <p:extLst>
      <p:ext uri="{BB962C8B-B14F-4D97-AF65-F5344CB8AC3E}">
        <p14:creationId xmlns:p14="http://schemas.microsoft.com/office/powerpoint/2010/main" val="1370634919"/>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blank.potx" id="{528A80AB-63E7-4739-B6BF-087BEEDFBFB8}" vid="{0462E467-B115-4F7B-8BB4-E9CD90C1AD1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241</TotalTime>
  <Words>537</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Unicode MS</vt:lpstr>
      <vt:lpstr>Calibri</vt:lpstr>
      <vt:lpstr>Cambria Math</vt:lpstr>
      <vt:lpstr>GE Inspira Sans</vt:lpstr>
      <vt:lpstr>GE</vt:lpstr>
      <vt:lpstr>Sprint Review – Team A</vt:lpstr>
      <vt:lpstr>Goals of Sprint Review/Retro</vt:lpstr>
      <vt:lpstr>Problem Significance</vt:lpstr>
      <vt:lpstr>Algorithm Functions</vt:lpstr>
      <vt:lpstr>User Inputs</vt:lpstr>
      <vt:lpstr>Numerical Methods</vt:lpstr>
      <vt:lpstr>Extending the Algorithm</vt:lpstr>
      <vt:lpstr>Input Parameter Impact on Results</vt:lpstr>
      <vt:lpstr>Function timers</vt:lpstr>
      <vt:lpstr>Sample plots from function output</vt:lpstr>
      <vt:lpstr>Impact of Numerical Methods at GE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Review – Team A</dc:title>
  <dc:creator>Falanga, Grace (GE Research)</dc:creator>
  <dc:description>Version 1.08
Job 1437
August 25, 2016</dc:description>
  <cp:lastModifiedBy>Falanga, Grace (GE Research)</cp:lastModifiedBy>
  <cp:revision>13</cp:revision>
  <dcterms:created xsi:type="dcterms:W3CDTF">2022-12-01T18:03:49Z</dcterms:created>
  <dcterms:modified xsi:type="dcterms:W3CDTF">2022-12-06T14:47:53Z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09ce23d-b10a-46db-9941-323d4cdb1a52_Enabled">
    <vt:lpwstr>True</vt:lpwstr>
  </property>
  <property fmtid="{D5CDD505-2E9C-101B-9397-08002B2CF9AE}" pid="3" name="MSIP_Label_209ce23d-b10a-46db-9941-323d4cdb1a52_SiteId">
    <vt:lpwstr>Local</vt:lpwstr>
  </property>
  <property fmtid="{D5CDD505-2E9C-101B-9397-08002B2CF9AE}" pid="4" name="MSIP_Label_209ce23d-b10a-46db-9941-323d4cdb1a52_Owner">
    <vt:lpwstr>223074148@ge.com</vt:lpwstr>
  </property>
  <property fmtid="{D5CDD505-2E9C-101B-9397-08002B2CF9AE}" pid="5" name="MSIP_Label_209ce23d-b10a-46db-9941-323d4cdb1a52_SetDate">
    <vt:lpwstr>2022-12-01T18:03:54.6183062Z</vt:lpwstr>
  </property>
  <property fmtid="{D5CDD505-2E9C-101B-9397-08002B2CF9AE}" pid="6" name="MSIP_Label_209ce23d-b10a-46db-9941-323d4cdb1a52_Name">
    <vt:lpwstr>GE Non-Public</vt:lpwstr>
  </property>
  <property fmtid="{D5CDD505-2E9C-101B-9397-08002B2CF9AE}" pid="7" name="MSIP_Label_209ce23d-b10a-46db-9941-323d4cdb1a52_Application">
    <vt:lpwstr>Microsoft Azure Information Protection</vt:lpwstr>
  </property>
  <property fmtid="{D5CDD505-2E9C-101B-9397-08002B2CF9AE}" pid="8" name="MSIP_Label_209ce23d-b10a-46db-9941-323d4cdb1a52_Extended_MSFT_Method">
    <vt:lpwstr>Manual</vt:lpwstr>
  </property>
  <property fmtid="{D5CDD505-2E9C-101B-9397-08002B2CF9AE}" pid="9" name="Sensitivity">
    <vt:lpwstr>GE Non-Public</vt:lpwstr>
  </property>
</Properties>
</file>