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handoutMasterIdLst>
    <p:handoutMasterId r:id="rId13"/>
  </p:handoutMasterIdLst>
  <p:sldIdLst>
    <p:sldId id="268" r:id="rId2"/>
    <p:sldId id="276" r:id="rId3"/>
    <p:sldId id="269" r:id="rId4"/>
    <p:sldId id="270" r:id="rId5"/>
    <p:sldId id="271" r:id="rId6"/>
    <p:sldId id="272" r:id="rId7"/>
    <p:sldId id="273" r:id="rId8"/>
    <p:sldId id="277"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158" d="100"/>
          <a:sy n="158" d="100"/>
        </p:scale>
        <p:origin x="270" y="144"/>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2022-12-05</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5,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5,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5,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5,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5,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5,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5,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5,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5,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5,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Explain in plain English a GE scenario that would benefit from numerical integration</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10</a:t>
            </a:fld>
            <a:endParaRPr lang="en-CA"/>
          </a:p>
        </p:txBody>
      </p:sp>
    </p:spTree>
    <p:extLst>
      <p:ext uri="{BB962C8B-B14F-4D97-AF65-F5344CB8AC3E}">
        <p14:creationId xmlns:p14="http://schemas.microsoft.com/office/powerpoint/2010/main" val="200826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751-6C4C-405B-BC0E-56FF0D7A6B8F}"/>
              </a:ext>
            </a:extLst>
          </p:cNvPr>
          <p:cNvSpPr>
            <a:spLocks noGrp="1"/>
          </p:cNvSpPr>
          <p:nvPr>
            <p:ph type="title"/>
          </p:nvPr>
        </p:nvSpPr>
        <p:spPr/>
        <p:txBody>
          <a:bodyPr/>
          <a:lstStyle/>
          <a:p>
            <a:r>
              <a:rPr lang="en-US" dirty="0"/>
              <a:t>Goals of Sprint Review/Retro</a:t>
            </a:r>
          </a:p>
        </p:txBody>
      </p:sp>
      <p:sp>
        <p:nvSpPr>
          <p:cNvPr id="3" name="Date Placeholder 2">
            <a:extLst>
              <a:ext uri="{FF2B5EF4-FFF2-40B4-BE49-F238E27FC236}">
                <a16:creationId xmlns:a16="http://schemas.microsoft.com/office/drawing/2014/main" id="{02EF9BE8-D659-4D3D-9915-762531D05A33}"/>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6D660630-3ACC-447C-B7B7-0A845C5208C0}"/>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8094A15-9709-4D8E-B763-E5AF93A93B78}"/>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extBox 5">
            <a:extLst>
              <a:ext uri="{FF2B5EF4-FFF2-40B4-BE49-F238E27FC236}">
                <a16:creationId xmlns:a16="http://schemas.microsoft.com/office/drawing/2014/main" id="{D71BCC7F-EB82-43AA-9F0D-D8FA31F6ABDA}"/>
              </a:ext>
            </a:extLst>
          </p:cNvPr>
          <p:cNvSpPr txBox="1"/>
          <p:nvPr/>
        </p:nvSpPr>
        <p:spPr>
          <a:xfrm>
            <a:off x="1224501" y="1796995"/>
            <a:ext cx="8488017" cy="55399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Review: Demo each “story” (task/requirement) to product owner for acceptance</a:t>
            </a:r>
          </a:p>
          <a:p>
            <a:pPr marL="285750" indent="-285750">
              <a:buFont typeface="Arial" panose="020B0604020202020204" pitchFamily="34" charset="0"/>
              <a:buChar char="•"/>
            </a:pPr>
            <a:r>
              <a:rPr lang="en-US" dirty="0">
                <a:solidFill>
                  <a:schemeClr val="accent2"/>
                </a:solidFill>
              </a:rPr>
              <a:t>Retro: reflect on sprint, suggest changes for process improvement</a:t>
            </a:r>
          </a:p>
        </p:txBody>
      </p:sp>
    </p:spTree>
    <p:extLst>
      <p:ext uri="{BB962C8B-B14F-4D97-AF65-F5344CB8AC3E}">
        <p14:creationId xmlns:p14="http://schemas.microsoft.com/office/powerpoint/2010/main" val="7783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C8B4-33FB-47EA-9C83-1C729E353A06}"/>
              </a:ext>
            </a:extLst>
          </p:cNvPr>
          <p:cNvSpPr>
            <a:spLocks noGrp="1"/>
          </p:cNvSpPr>
          <p:nvPr>
            <p:ph type="title"/>
          </p:nvPr>
        </p:nvSpPr>
        <p:spPr/>
        <p:txBody>
          <a:bodyPr/>
          <a:lstStyle/>
          <a:p>
            <a:r>
              <a:rPr lang="en-US" dirty="0"/>
              <a:t>Problem Significance</a:t>
            </a:r>
          </a:p>
        </p:txBody>
      </p:sp>
      <p:sp>
        <p:nvSpPr>
          <p:cNvPr id="3" name="Date Placeholder 2">
            <a:extLst>
              <a:ext uri="{FF2B5EF4-FFF2-40B4-BE49-F238E27FC236}">
                <a16:creationId xmlns:a16="http://schemas.microsoft.com/office/drawing/2014/main" id="{A170A8BF-17BD-43E8-8677-915FFEEA9D32}"/>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D96C21D1-2429-4BFE-9695-EC1F9D109A6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03954BC-1A31-4DCA-9832-4F44C24D4174}"/>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6" name="TextBox 5">
            <a:extLst>
              <a:ext uri="{FF2B5EF4-FFF2-40B4-BE49-F238E27FC236}">
                <a16:creationId xmlns:a16="http://schemas.microsoft.com/office/drawing/2014/main" id="{74F88D33-475C-4F6D-B6A0-407D2E1AE71F}"/>
              </a:ext>
            </a:extLst>
          </p:cNvPr>
          <p:cNvSpPr txBox="1"/>
          <p:nvPr/>
        </p:nvSpPr>
        <p:spPr>
          <a:xfrm>
            <a:off x="1323703" y="1637211"/>
            <a:ext cx="9692640" cy="166199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Task: estimate the circumference and area of a circle without using Pi</a:t>
            </a:r>
          </a:p>
          <a:p>
            <a:pPr marL="742950" lvl="1"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Goals:</a:t>
            </a:r>
          </a:p>
          <a:p>
            <a:pPr marL="742950" lvl="1" indent="-285750">
              <a:buFont typeface="Arial" panose="020B0604020202020204" pitchFamily="34" charset="0"/>
              <a:buChar char="•"/>
            </a:pPr>
            <a:r>
              <a:rPr lang="en-US" dirty="0">
                <a:solidFill>
                  <a:schemeClr val="accent2"/>
                </a:solidFill>
              </a:rPr>
              <a:t>Accomplish task</a:t>
            </a:r>
          </a:p>
          <a:p>
            <a:pPr marL="742950" lvl="1" indent="-285750">
              <a:buFont typeface="Arial" panose="020B0604020202020204" pitchFamily="34" charset="0"/>
              <a:buChar char="•"/>
            </a:pPr>
            <a:r>
              <a:rPr lang="en-US" dirty="0">
                <a:solidFill>
                  <a:schemeClr val="accent2"/>
                </a:solidFill>
              </a:rPr>
              <a:t>Familiarize ourselves with GitHub and agile principles</a:t>
            </a:r>
          </a:p>
          <a:p>
            <a:pPr marL="742950" lvl="1" indent="-285750">
              <a:buFont typeface="Arial" panose="020B0604020202020204" pitchFamily="34" charset="0"/>
              <a:buChar char="•"/>
            </a:pPr>
            <a:r>
              <a:rPr lang="en-US" dirty="0">
                <a:solidFill>
                  <a:schemeClr val="accent2"/>
                </a:solidFill>
              </a:rPr>
              <a:t>Improve software development skills</a:t>
            </a:r>
          </a:p>
        </p:txBody>
      </p:sp>
    </p:spTree>
    <p:extLst>
      <p:ext uri="{BB962C8B-B14F-4D97-AF65-F5344CB8AC3E}">
        <p14:creationId xmlns:p14="http://schemas.microsoft.com/office/powerpoint/2010/main" val="8303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 summarize main functions called and why</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4</a:t>
            </a:fld>
            <a:endParaRPr lang="en-CA"/>
          </a:p>
        </p:txBody>
      </p:sp>
    </p:spTree>
    <p:extLst>
      <p:ext uri="{BB962C8B-B14F-4D97-AF65-F5344CB8AC3E}">
        <p14:creationId xmlns:p14="http://schemas.microsoft.com/office/powerpoint/2010/main" val="137955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p:txBody>
          <a:bodyPr/>
          <a:lstStyle/>
          <a:p>
            <a:r>
              <a:rPr lang="en-US" dirty="0"/>
              <a:t>Algorithm – explain in plain English why numerical methods are used</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5</a:t>
            </a:fld>
            <a:endParaRPr lang="en-CA"/>
          </a:p>
        </p:txBody>
      </p:sp>
    </p:spTree>
    <p:extLst>
      <p:ext uri="{BB962C8B-B14F-4D97-AF65-F5344CB8AC3E}">
        <p14:creationId xmlns:p14="http://schemas.microsoft.com/office/powerpoint/2010/main" val="82077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DA0-630A-4999-AE11-B17F0B98D37A}"/>
              </a:ext>
            </a:extLst>
          </p:cNvPr>
          <p:cNvSpPr>
            <a:spLocks noGrp="1"/>
          </p:cNvSpPr>
          <p:nvPr>
            <p:ph type="title"/>
          </p:nvPr>
        </p:nvSpPr>
        <p:spPr/>
        <p:txBody>
          <a:bodyPr/>
          <a:lstStyle/>
          <a:p>
            <a:r>
              <a:rPr lang="en-US" dirty="0"/>
              <a:t>Algorithm – explain in plain English how you would extend the algorithm to 3D, 4D, beyond</a:t>
            </a:r>
          </a:p>
        </p:txBody>
      </p:sp>
      <p:sp>
        <p:nvSpPr>
          <p:cNvPr id="3" name="Date Placeholder 2">
            <a:extLst>
              <a:ext uri="{FF2B5EF4-FFF2-40B4-BE49-F238E27FC236}">
                <a16:creationId xmlns:a16="http://schemas.microsoft.com/office/drawing/2014/main" id="{2EE64DBE-2C49-435C-AF33-7D018E42A978}"/>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3D5DBEE6-1FC3-43EC-A6E3-F4F0623B670B}"/>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C6F5594-894F-4D85-82C0-9D900DE9B3CB}"/>
              </a:ext>
            </a:extLst>
          </p:cNvPr>
          <p:cNvSpPr>
            <a:spLocks noGrp="1"/>
          </p:cNvSpPr>
          <p:nvPr>
            <p:ph type="sldNum" sz="quarter" idx="12"/>
          </p:nvPr>
        </p:nvSpPr>
        <p:spPr/>
        <p:txBody>
          <a:bodyPr/>
          <a:lstStyle/>
          <a:p>
            <a:fld id="{00E6A5BD-C011-4A45-AA3A-201790FB7F2B}" type="slidenum">
              <a:rPr lang="en-CA" smtClean="0"/>
              <a:t>6</a:t>
            </a:fld>
            <a:endParaRPr lang="en-CA"/>
          </a:p>
        </p:txBody>
      </p:sp>
    </p:spTree>
    <p:extLst>
      <p:ext uri="{BB962C8B-B14F-4D97-AF65-F5344CB8AC3E}">
        <p14:creationId xmlns:p14="http://schemas.microsoft.com/office/powerpoint/2010/main" val="164356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p:txBody>
          <a:bodyPr/>
          <a:lstStyle/>
          <a:p>
            <a:r>
              <a:rPr lang="en-US" dirty="0"/>
              <a:t>Coding – do a study on how changing input parameters in the algorithms changes the outputs?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693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E9B4-CA74-455B-8118-C442DE9703E6}"/>
              </a:ext>
            </a:extLst>
          </p:cNvPr>
          <p:cNvSpPr>
            <a:spLocks noGrp="1"/>
          </p:cNvSpPr>
          <p:nvPr>
            <p:ph type="title"/>
          </p:nvPr>
        </p:nvSpPr>
        <p:spPr/>
        <p:txBody>
          <a:bodyPr/>
          <a:lstStyle/>
          <a:p>
            <a:r>
              <a:rPr lang="en-US" dirty="0"/>
              <a:t>Function timers</a:t>
            </a:r>
          </a:p>
        </p:txBody>
      </p:sp>
      <p:sp>
        <p:nvSpPr>
          <p:cNvPr id="3" name="Date Placeholder 2">
            <a:extLst>
              <a:ext uri="{FF2B5EF4-FFF2-40B4-BE49-F238E27FC236}">
                <a16:creationId xmlns:a16="http://schemas.microsoft.com/office/drawing/2014/main" id="{CD81B127-0108-4E34-8843-6C41F77971B2}"/>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A52276BF-457D-4678-A82D-C00B57994F78}"/>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607959CD-49D6-4277-AE74-B68049F17B0E}"/>
              </a:ext>
            </a:extLst>
          </p:cNvPr>
          <p:cNvSpPr>
            <a:spLocks noGrp="1"/>
          </p:cNvSpPr>
          <p:nvPr>
            <p:ph type="sldNum" sz="quarter" idx="12"/>
          </p:nvPr>
        </p:nvSpPr>
        <p:spPr/>
        <p:txBody>
          <a:bodyPr/>
          <a:lstStyle/>
          <a:p>
            <a:fld id="{00E6A5BD-C011-4A45-AA3A-201790FB7F2B}" type="slidenum">
              <a:rPr lang="en-CA" smtClean="0"/>
              <a:t>8</a:t>
            </a:fld>
            <a:endParaRPr lang="en-CA"/>
          </a:p>
        </p:txBody>
      </p:sp>
      <p:sp>
        <p:nvSpPr>
          <p:cNvPr id="7" name="TextBox 6">
            <a:extLst>
              <a:ext uri="{FF2B5EF4-FFF2-40B4-BE49-F238E27FC236}">
                <a16:creationId xmlns:a16="http://schemas.microsoft.com/office/drawing/2014/main" id="{C23CF4FC-A898-4E5E-BBB2-57CE91077D03}"/>
              </a:ext>
            </a:extLst>
          </p:cNvPr>
          <p:cNvSpPr txBox="1"/>
          <p:nvPr/>
        </p:nvSpPr>
        <p:spPr>
          <a:xfrm>
            <a:off x="1253515" y="1180848"/>
            <a:ext cx="9991788" cy="138499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Use of </a:t>
            </a:r>
            <a:r>
              <a:rPr lang="en-US" i="1" dirty="0">
                <a:solidFill>
                  <a:schemeClr val="accent2"/>
                </a:solidFill>
              </a:rPr>
              <a:t>timer</a:t>
            </a:r>
            <a:r>
              <a:rPr lang="en-US" dirty="0">
                <a:solidFill>
                  <a:schemeClr val="accent2"/>
                </a:solidFill>
              </a:rPr>
              <a:t> Python library to determine run time of each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Example of timer encapsulating circumference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endParaRPr lang="en-US" dirty="0">
              <a:solidFill>
                <a:schemeClr val="accent2"/>
              </a:solidFill>
            </a:endParaRPr>
          </a:p>
        </p:txBody>
      </p:sp>
      <p:sp>
        <p:nvSpPr>
          <p:cNvPr id="13" name="Rectangle 2">
            <a:extLst>
              <a:ext uri="{FF2B5EF4-FFF2-40B4-BE49-F238E27FC236}">
                <a16:creationId xmlns:a16="http://schemas.microsoft.com/office/drawing/2014/main" id="{BF561181-94AC-4C74-A74B-1CC34025F6B1}"/>
              </a:ext>
            </a:extLst>
          </p:cNvPr>
          <p:cNvSpPr>
            <a:spLocks noChangeArrowheads="1"/>
          </p:cNvSpPr>
          <p:nvPr/>
        </p:nvSpPr>
        <p:spPr bwMode="auto">
          <a:xfrm>
            <a:off x="1459891" y="1948797"/>
            <a:ext cx="6745487" cy="30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estimate_circ</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r,n,choice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t_calc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10 ** 6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print(f "Circumference approximated in {t_calc:0.4f} microseconds")</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5" name="Graphic 14" descr="Stopwatch outline">
            <a:extLst>
              <a:ext uri="{FF2B5EF4-FFF2-40B4-BE49-F238E27FC236}">
                <a16:creationId xmlns:a16="http://schemas.microsoft.com/office/drawing/2014/main" id="{1A4BFB00-1AF4-4328-BDC5-49B13411A7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0774" y="1873345"/>
            <a:ext cx="914400" cy="914400"/>
          </a:xfrm>
          <a:prstGeom prst="rect">
            <a:avLst/>
          </a:prstGeom>
        </p:spPr>
      </p:pic>
      <p:pic>
        <p:nvPicPr>
          <p:cNvPr id="17" name="Graphic 16" descr="Stopwatch 25% outline">
            <a:extLst>
              <a:ext uri="{FF2B5EF4-FFF2-40B4-BE49-F238E27FC236}">
                <a16:creationId xmlns:a16="http://schemas.microsoft.com/office/drawing/2014/main" id="{A1E23DC3-C184-41D5-9F00-5E2139682C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0774" y="3155856"/>
            <a:ext cx="914400" cy="914400"/>
          </a:xfrm>
          <a:prstGeom prst="rect">
            <a:avLst/>
          </a:prstGeom>
        </p:spPr>
      </p:pic>
      <p:sp>
        <p:nvSpPr>
          <p:cNvPr id="18" name="TextBox 17">
            <a:extLst>
              <a:ext uri="{FF2B5EF4-FFF2-40B4-BE49-F238E27FC236}">
                <a16:creationId xmlns:a16="http://schemas.microsoft.com/office/drawing/2014/main" id="{49DB4DAB-39E3-4071-8F59-2016E5B8BB00}"/>
              </a:ext>
            </a:extLst>
          </p:cNvPr>
          <p:cNvSpPr txBox="1"/>
          <p:nvPr/>
        </p:nvSpPr>
        <p:spPr>
          <a:xfrm>
            <a:off x="5106915" y="2214425"/>
            <a:ext cx="1949913" cy="276999"/>
          </a:xfrm>
          <a:prstGeom prst="rect">
            <a:avLst/>
          </a:prstGeom>
          <a:noFill/>
        </p:spPr>
        <p:txBody>
          <a:bodyPr wrap="square" lIns="0" tIns="0" rIns="0" bIns="0" rtlCol="0">
            <a:spAutoFit/>
          </a:bodyPr>
          <a:lstStyle/>
          <a:p>
            <a:r>
              <a:rPr lang="en-US" b="1" i="1" dirty="0">
                <a:solidFill>
                  <a:schemeClr val="accent6"/>
                </a:solidFill>
              </a:rPr>
              <a:t>Timer started</a:t>
            </a:r>
          </a:p>
        </p:txBody>
      </p:sp>
      <p:sp>
        <p:nvSpPr>
          <p:cNvPr id="19" name="TextBox 18">
            <a:extLst>
              <a:ext uri="{FF2B5EF4-FFF2-40B4-BE49-F238E27FC236}">
                <a16:creationId xmlns:a16="http://schemas.microsoft.com/office/drawing/2014/main" id="{21BCEC3A-2CF1-493C-A93D-09EA0A0AB043}"/>
              </a:ext>
            </a:extLst>
          </p:cNvPr>
          <p:cNvSpPr txBox="1"/>
          <p:nvPr/>
        </p:nvSpPr>
        <p:spPr>
          <a:xfrm>
            <a:off x="3951299" y="2842962"/>
            <a:ext cx="5186645" cy="276999"/>
          </a:xfrm>
          <a:prstGeom prst="rect">
            <a:avLst/>
          </a:prstGeom>
          <a:noFill/>
        </p:spPr>
        <p:txBody>
          <a:bodyPr wrap="square" lIns="0" tIns="0" rIns="0" bIns="0" rtlCol="0">
            <a:spAutoFit/>
          </a:bodyPr>
          <a:lstStyle/>
          <a:p>
            <a:r>
              <a:rPr lang="en-US" b="1" i="1" dirty="0">
                <a:solidFill>
                  <a:schemeClr val="accent2"/>
                </a:solidFill>
              </a:rPr>
              <a:t>Function call to circumference estimation</a:t>
            </a:r>
          </a:p>
        </p:txBody>
      </p:sp>
      <p:sp>
        <p:nvSpPr>
          <p:cNvPr id="21" name="TextBox 20">
            <a:extLst>
              <a:ext uri="{FF2B5EF4-FFF2-40B4-BE49-F238E27FC236}">
                <a16:creationId xmlns:a16="http://schemas.microsoft.com/office/drawing/2014/main" id="{A3BB3A13-FA8C-4E05-BA1D-6E3E722762D0}"/>
              </a:ext>
            </a:extLst>
          </p:cNvPr>
          <p:cNvSpPr txBox="1"/>
          <p:nvPr/>
        </p:nvSpPr>
        <p:spPr>
          <a:xfrm>
            <a:off x="5135174" y="3426117"/>
            <a:ext cx="1949913" cy="276999"/>
          </a:xfrm>
          <a:prstGeom prst="rect">
            <a:avLst/>
          </a:prstGeom>
          <a:noFill/>
        </p:spPr>
        <p:txBody>
          <a:bodyPr wrap="square" lIns="0" tIns="0" rIns="0" bIns="0" rtlCol="0">
            <a:spAutoFit/>
          </a:bodyPr>
          <a:lstStyle/>
          <a:p>
            <a:r>
              <a:rPr lang="en-US" b="1" i="1" dirty="0">
                <a:solidFill>
                  <a:schemeClr val="accent1">
                    <a:lumMod val="75000"/>
                  </a:schemeClr>
                </a:solidFill>
              </a:rPr>
              <a:t>Timer ended</a:t>
            </a:r>
          </a:p>
        </p:txBody>
      </p:sp>
      <p:sp>
        <p:nvSpPr>
          <p:cNvPr id="22" name="TextBox 21">
            <a:extLst>
              <a:ext uri="{FF2B5EF4-FFF2-40B4-BE49-F238E27FC236}">
                <a16:creationId xmlns:a16="http://schemas.microsoft.com/office/drawing/2014/main" id="{CE7811C2-6083-4728-B00B-7B4BA1C3B92C}"/>
              </a:ext>
            </a:extLst>
          </p:cNvPr>
          <p:cNvSpPr txBox="1"/>
          <p:nvPr/>
        </p:nvSpPr>
        <p:spPr>
          <a:xfrm>
            <a:off x="4942403" y="4070256"/>
            <a:ext cx="4122874" cy="276999"/>
          </a:xfrm>
          <a:prstGeom prst="rect">
            <a:avLst/>
          </a:prstGeom>
          <a:noFill/>
        </p:spPr>
        <p:txBody>
          <a:bodyPr wrap="square" lIns="0" tIns="0" rIns="0" bIns="0" rtlCol="0">
            <a:spAutoFit/>
          </a:bodyPr>
          <a:lstStyle/>
          <a:p>
            <a:r>
              <a:rPr lang="en-US" b="1" i="1" dirty="0">
                <a:solidFill>
                  <a:schemeClr val="accent2"/>
                </a:solidFill>
              </a:rPr>
              <a:t>Timer </a:t>
            </a:r>
            <a:r>
              <a:rPr lang="en-US" b="1" i="1" dirty="0">
                <a:solidFill>
                  <a:schemeClr val="accent6"/>
                </a:solidFill>
              </a:rPr>
              <a:t>Start</a:t>
            </a:r>
            <a:r>
              <a:rPr lang="en-US" b="1" i="1" dirty="0">
                <a:solidFill>
                  <a:schemeClr val="accent2"/>
                </a:solidFill>
              </a:rPr>
              <a:t> – </a:t>
            </a:r>
            <a:r>
              <a:rPr lang="en-US" b="1" i="1" dirty="0">
                <a:solidFill>
                  <a:schemeClr val="accent1">
                    <a:lumMod val="75000"/>
                  </a:schemeClr>
                </a:solidFill>
              </a:rPr>
              <a:t>Finish</a:t>
            </a:r>
            <a:r>
              <a:rPr lang="en-US" b="1" i="1" dirty="0">
                <a:solidFill>
                  <a:schemeClr val="accent2"/>
                </a:solidFill>
              </a:rPr>
              <a:t> (in microseconds)</a:t>
            </a:r>
          </a:p>
        </p:txBody>
      </p:sp>
      <p:sp>
        <p:nvSpPr>
          <p:cNvPr id="23" name="TextBox 22">
            <a:extLst>
              <a:ext uri="{FF2B5EF4-FFF2-40B4-BE49-F238E27FC236}">
                <a16:creationId xmlns:a16="http://schemas.microsoft.com/office/drawing/2014/main" id="{0AF7B826-8F00-4525-89EB-52607E8F7814}"/>
              </a:ext>
            </a:extLst>
          </p:cNvPr>
          <p:cNvSpPr txBox="1"/>
          <p:nvPr/>
        </p:nvSpPr>
        <p:spPr>
          <a:xfrm>
            <a:off x="7741113" y="4664283"/>
            <a:ext cx="4122874" cy="276999"/>
          </a:xfrm>
          <a:prstGeom prst="rect">
            <a:avLst/>
          </a:prstGeom>
          <a:noFill/>
        </p:spPr>
        <p:txBody>
          <a:bodyPr wrap="square" lIns="0" tIns="0" rIns="0" bIns="0" rtlCol="0">
            <a:spAutoFit/>
          </a:bodyPr>
          <a:lstStyle/>
          <a:p>
            <a:r>
              <a:rPr lang="en-US" b="1" i="1" dirty="0">
                <a:solidFill>
                  <a:schemeClr val="accent2"/>
                </a:solidFill>
              </a:rPr>
              <a:t>Print statement</a:t>
            </a:r>
          </a:p>
        </p:txBody>
      </p:sp>
      <p:sp>
        <p:nvSpPr>
          <p:cNvPr id="24" name="TextBox 23">
            <a:extLst>
              <a:ext uri="{FF2B5EF4-FFF2-40B4-BE49-F238E27FC236}">
                <a16:creationId xmlns:a16="http://schemas.microsoft.com/office/drawing/2014/main" id="{4760A60F-5F90-46A1-BFD7-46314F86FACF}"/>
              </a:ext>
            </a:extLst>
          </p:cNvPr>
          <p:cNvSpPr txBox="1"/>
          <p:nvPr/>
        </p:nvSpPr>
        <p:spPr>
          <a:xfrm>
            <a:off x="1513907" y="5502637"/>
            <a:ext cx="10179513" cy="369332"/>
          </a:xfrm>
          <a:prstGeom prst="rect">
            <a:avLst/>
          </a:prstGeom>
          <a:noFill/>
        </p:spPr>
        <p:txBody>
          <a:bodyPr wrap="square" lIns="0" tIns="0" rIns="0" bIns="0" rtlCol="0">
            <a:spAutoFit/>
          </a:bodyPr>
          <a:lstStyle/>
          <a:p>
            <a:pPr algn="ctr"/>
            <a:r>
              <a:rPr lang="en-US" sz="2400" b="1" i="1" dirty="0">
                <a:solidFill>
                  <a:schemeClr val="accent2"/>
                </a:solidFill>
              </a:rPr>
              <a:t>Same code used to encapsulate area estimation function</a:t>
            </a:r>
          </a:p>
        </p:txBody>
      </p:sp>
    </p:spTree>
    <p:extLst>
      <p:ext uri="{BB962C8B-B14F-4D97-AF65-F5344CB8AC3E}">
        <p14:creationId xmlns:p14="http://schemas.microsoft.com/office/powerpoint/2010/main" val="137063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Coding – using any kind of data outputted from this exercise show a cool plot with colors</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9</a:t>
            </a:fld>
            <a:endParaRPr lang="en-CA"/>
          </a:p>
        </p:txBody>
      </p:sp>
    </p:spTree>
    <p:extLst>
      <p:ext uri="{BB962C8B-B14F-4D97-AF65-F5344CB8AC3E}">
        <p14:creationId xmlns:p14="http://schemas.microsoft.com/office/powerpoint/2010/main" val="2054234993"/>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97</TotalTime>
  <Words>300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Calibri</vt:lpstr>
      <vt:lpstr>GE Inspira Sans</vt:lpstr>
      <vt:lpstr>GE</vt:lpstr>
      <vt:lpstr>Sprint Review – Team A</vt:lpstr>
      <vt:lpstr>Goals of Sprint Review/Retro</vt:lpstr>
      <vt:lpstr>Problem Significance</vt:lpstr>
      <vt:lpstr>Algorithm – summarize main functions called and why</vt:lpstr>
      <vt:lpstr>Algorithm – explain in plain English why numerical methods are used</vt:lpstr>
      <vt:lpstr>Algorithm – explain in plain English how you would extend the algorithm to 3D, 4D, beyond</vt:lpstr>
      <vt:lpstr>Coding – do a study on how changing input parameters in the algorithms changes the outputs?</vt:lpstr>
      <vt:lpstr>Function timers</vt:lpstr>
      <vt:lpstr>Coding – using any kind of data outputted from this exercise show a cool plot with colors</vt:lpstr>
      <vt:lpstr>Explain in plain English a GE scenario that would benefit from numerical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Balaji, Suryanarayan (GE Research, US)</cp:lastModifiedBy>
  <cp:revision>4</cp:revision>
  <dcterms:created xsi:type="dcterms:W3CDTF">2022-12-01T18:03:49Z</dcterms:created>
  <dcterms:modified xsi:type="dcterms:W3CDTF">2022-12-05T22:50:32Z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