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handoutMasterIdLst>
    <p:handoutMasterId r:id="rId13"/>
  </p:handoutMasterIdLst>
  <p:sldIdLst>
    <p:sldId id="268" r:id="rId2"/>
    <p:sldId id="279" r:id="rId3"/>
    <p:sldId id="270" r:id="rId4"/>
    <p:sldId id="278" r:id="rId5"/>
    <p:sldId id="271" r:id="rId6"/>
    <p:sldId id="277" r:id="rId7"/>
    <p:sldId id="280" r:id="rId8"/>
    <p:sldId id="274" r:id="rId9"/>
    <p:sldId id="273"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varScale="1">
        <p:scale>
          <a:sx n="104" d="100"/>
          <a:sy n="104" d="100"/>
        </p:scale>
        <p:origin x="756" y="11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2022-12-06</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6,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6,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6,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6,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6,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6,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6,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6,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6,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6,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jpeg"/><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6,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Impact of Numerical Methods at GE Research</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10</a:t>
            </a:fld>
            <a:endParaRPr lang="en-CA"/>
          </a:p>
        </p:txBody>
      </p:sp>
      <p:sp>
        <p:nvSpPr>
          <p:cNvPr id="6" name="TextBox 5">
            <a:extLst>
              <a:ext uri="{FF2B5EF4-FFF2-40B4-BE49-F238E27FC236}">
                <a16:creationId xmlns:a16="http://schemas.microsoft.com/office/drawing/2014/main" id="{518D3583-38BF-410A-9088-94C60F23FACF}"/>
              </a:ext>
            </a:extLst>
          </p:cNvPr>
          <p:cNvSpPr txBox="1"/>
          <p:nvPr/>
        </p:nvSpPr>
        <p:spPr>
          <a:xfrm>
            <a:off x="1324901" y="1310006"/>
            <a:ext cx="10088679"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Numerical methods can support a variety of applications such as:</a:t>
            </a:r>
          </a:p>
          <a:p>
            <a:pPr marL="742950" lvl="1" indent="-285750">
              <a:buFont typeface="Arial" panose="020B0604020202020204" pitchFamily="34" charset="0"/>
              <a:buChar char="•"/>
            </a:pPr>
            <a:r>
              <a:rPr lang="en-US" dirty="0">
                <a:solidFill>
                  <a:schemeClr val="accent2"/>
                </a:solidFill>
              </a:rPr>
              <a:t>Data Processing</a:t>
            </a:r>
          </a:p>
          <a:p>
            <a:pPr marL="1200150" lvl="2" indent="-285750">
              <a:buFont typeface="Arial" panose="020B0604020202020204" pitchFamily="34" charset="0"/>
              <a:buChar char="•"/>
            </a:pPr>
            <a:r>
              <a:rPr lang="en-US" dirty="0">
                <a:solidFill>
                  <a:schemeClr val="accent2"/>
                </a:solidFill>
              </a:rPr>
              <a:t>Position, velocity, acceleration data (numerical integration)</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Modeling and Characterization</a:t>
            </a:r>
          </a:p>
          <a:p>
            <a:pPr marL="1200150" lvl="2" indent="-285750">
              <a:buFont typeface="Arial" panose="020B0604020202020204" pitchFamily="34" charset="0"/>
              <a:buChar char="•"/>
            </a:pPr>
            <a:r>
              <a:rPr lang="en-US" dirty="0">
                <a:solidFill>
                  <a:schemeClr val="accent2"/>
                </a:solidFill>
              </a:rPr>
              <a:t>Solving differential equations</a:t>
            </a:r>
          </a:p>
          <a:p>
            <a:pPr marL="1657350" lvl="3" indent="-285750">
              <a:buFont typeface="Arial" panose="020B0604020202020204" pitchFamily="34" charset="0"/>
              <a:buChar char="•"/>
            </a:pPr>
            <a:r>
              <a:rPr lang="en-US" dirty="0">
                <a:solidFill>
                  <a:schemeClr val="accent2"/>
                </a:solidFill>
              </a:rPr>
              <a:t>Navier Stokes, Reynolds Eqn. (etc.)</a:t>
            </a:r>
          </a:p>
          <a:p>
            <a:pPr marL="1200150" lvl="2" indent="-285750">
              <a:buFont typeface="Arial" panose="020B0604020202020204" pitchFamily="34" charset="0"/>
              <a:buChar char="•"/>
            </a:pPr>
            <a:r>
              <a:rPr lang="en-US" dirty="0">
                <a:solidFill>
                  <a:schemeClr val="accent2"/>
                </a:solidFill>
              </a:rPr>
              <a:t>Finite element analysis</a:t>
            </a:r>
          </a:p>
          <a:p>
            <a:pPr marL="1657350" lvl="3" indent="-285750">
              <a:buFont typeface="Arial" panose="020B0604020202020204" pitchFamily="34" charset="0"/>
              <a:buChar char="•"/>
            </a:pPr>
            <a:r>
              <a:rPr lang="en-US" dirty="0">
                <a:solidFill>
                  <a:schemeClr val="accent2"/>
                </a:solidFill>
              </a:rPr>
              <a:t>Newton Raphson schemes</a:t>
            </a:r>
          </a:p>
          <a:p>
            <a:pPr lvl="2"/>
            <a:endParaRPr lang="en-US" dirty="0">
              <a:solidFill>
                <a:schemeClr val="accent2"/>
              </a:solidFill>
            </a:endParaRPr>
          </a:p>
          <a:p>
            <a:pPr marL="742950" lvl="1" indent="-285750">
              <a:buFont typeface="Arial" panose="020B0604020202020204" pitchFamily="34" charset="0"/>
              <a:buChar char="•"/>
            </a:pPr>
            <a:r>
              <a:rPr lang="en-US" dirty="0">
                <a:solidFill>
                  <a:schemeClr val="accent2"/>
                </a:solidFill>
              </a:rPr>
              <a:t>Forecasting and Projections</a:t>
            </a:r>
          </a:p>
          <a:p>
            <a:pPr marL="1200150" lvl="2" indent="-285750">
              <a:buFont typeface="Arial" panose="020B0604020202020204" pitchFamily="34" charset="0"/>
              <a:buChar char="•"/>
            </a:pPr>
            <a:r>
              <a:rPr lang="en-US" dirty="0">
                <a:solidFill>
                  <a:schemeClr val="accent2"/>
                </a:solidFill>
              </a:rPr>
              <a:t>Lifing of mechanical components</a:t>
            </a:r>
          </a:p>
          <a:p>
            <a:pPr marL="1200150" lvl="2" indent="-285750">
              <a:buFont typeface="Arial" panose="020B0604020202020204" pitchFamily="34" charset="0"/>
              <a:buChar char="•"/>
            </a:pPr>
            <a:endParaRPr lang="en-US" dirty="0">
              <a:solidFill>
                <a:schemeClr val="accent2"/>
              </a:solidFill>
            </a:endParaRPr>
          </a:p>
          <a:p>
            <a:pPr marL="742950" lvl="1" indent="-285750">
              <a:buFont typeface="Arial" panose="020B0604020202020204" pitchFamily="34" charset="0"/>
              <a:buChar char="•"/>
            </a:pPr>
            <a:endParaRPr lang="en-US" dirty="0">
              <a:solidFill>
                <a:schemeClr val="accent2"/>
              </a:solidFill>
            </a:endParaRPr>
          </a:p>
        </p:txBody>
      </p:sp>
      <p:pic>
        <p:nvPicPr>
          <p:cNvPr id="8" name="Graphic 7" descr="Research with solid fill">
            <a:extLst>
              <a:ext uri="{FF2B5EF4-FFF2-40B4-BE49-F238E27FC236}">
                <a16:creationId xmlns:a16="http://schemas.microsoft.com/office/drawing/2014/main" id="{5AF97E05-91A7-47B0-9B75-36C1AFC607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2733" y="1389890"/>
            <a:ext cx="914400" cy="914400"/>
          </a:xfrm>
          <a:prstGeom prst="rect">
            <a:avLst/>
          </a:prstGeom>
        </p:spPr>
      </p:pic>
      <p:pic>
        <p:nvPicPr>
          <p:cNvPr id="10" name="Graphic 9" descr="Bar chart with solid fill">
            <a:extLst>
              <a:ext uri="{FF2B5EF4-FFF2-40B4-BE49-F238E27FC236}">
                <a16:creationId xmlns:a16="http://schemas.microsoft.com/office/drawing/2014/main" id="{D8F6A86A-136F-46F2-A808-28494F0C6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1886" y="1389890"/>
            <a:ext cx="914400" cy="914400"/>
          </a:xfrm>
          <a:prstGeom prst="rect">
            <a:avLst/>
          </a:prstGeom>
        </p:spPr>
      </p:pic>
      <p:pic>
        <p:nvPicPr>
          <p:cNvPr id="12" name="Picture 11">
            <a:extLst>
              <a:ext uri="{FF2B5EF4-FFF2-40B4-BE49-F238E27FC236}">
                <a16:creationId xmlns:a16="http://schemas.microsoft.com/office/drawing/2014/main" id="{F31F450E-BE52-4A59-B13F-0D322189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359" y="2444644"/>
            <a:ext cx="1828800" cy="1301496"/>
          </a:xfrm>
          <a:prstGeom prst="rect">
            <a:avLst/>
          </a:prstGeom>
        </p:spPr>
      </p:pic>
      <p:sp>
        <p:nvSpPr>
          <p:cNvPr id="14" name="TextBox 13">
            <a:extLst>
              <a:ext uri="{FF2B5EF4-FFF2-40B4-BE49-F238E27FC236}">
                <a16:creationId xmlns:a16="http://schemas.microsoft.com/office/drawing/2014/main" id="{3C4C7602-CE7F-421E-B9A4-F9FA131C1193}"/>
              </a:ext>
            </a:extLst>
          </p:cNvPr>
          <p:cNvSpPr txBox="1"/>
          <p:nvPr/>
        </p:nvSpPr>
        <p:spPr>
          <a:xfrm>
            <a:off x="8203360" y="3746140"/>
            <a:ext cx="1828800" cy="338554"/>
          </a:xfrm>
          <a:prstGeom prst="rect">
            <a:avLst/>
          </a:prstGeom>
          <a:noFill/>
        </p:spPr>
        <p:txBody>
          <a:bodyPr wrap="square">
            <a:spAutoFit/>
          </a:bodyPr>
          <a:lstStyle/>
          <a:p>
            <a:r>
              <a:rPr lang="en-US" sz="400" dirty="0"/>
              <a:t>https://www.google.com/url?sa=i&amp;url=https%3A%2F%2Fwww.hindawi.com%2Fjournals%2Fisrn%2F2014%2F157615%2F&amp;psig=AOvVaw2aNwglBezJ0NB5fqZKnwo2&amp;ust=1670371193816000&amp;source=images&amp;cd=vfe&amp;ved=0CAwQjRxqFwoTCMD1-uDX4_sCFQAAAAAdAAAAABAD</a:t>
            </a:r>
          </a:p>
        </p:txBody>
      </p:sp>
      <p:sp>
        <p:nvSpPr>
          <p:cNvPr id="17" name="TextBox 16">
            <a:extLst>
              <a:ext uri="{FF2B5EF4-FFF2-40B4-BE49-F238E27FC236}">
                <a16:creationId xmlns:a16="http://schemas.microsoft.com/office/drawing/2014/main" id="{1E53E840-5380-4603-A3FF-70C09D8D5D5D}"/>
              </a:ext>
            </a:extLst>
          </p:cNvPr>
          <p:cNvSpPr txBox="1"/>
          <p:nvPr/>
        </p:nvSpPr>
        <p:spPr>
          <a:xfrm>
            <a:off x="1507852" y="5014061"/>
            <a:ext cx="9359247" cy="646331"/>
          </a:xfrm>
          <a:prstGeom prst="rect">
            <a:avLst/>
          </a:prstGeom>
          <a:noFill/>
        </p:spPr>
        <p:txBody>
          <a:bodyPr wrap="square" lIns="0" tIns="0" rIns="0" bIns="0" rtlCol="0">
            <a:spAutoFit/>
          </a:bodyPr>
          <a:lstStyle/>
          <a:p>
            <a:pPr algn="ctr"/>
            <a:r>
              <a:rPr lang="en-US" sz="2400" b="1" i="1" dirty="0">
                <a:solidFill>
                  <a:schemeClr val="accent2"/>
                </a:solidFill>
              </a:rPr>
              <a:t>Most teams at GRC are using some form of numerical methods!</a:t>
            </a:r>
          </a:p>
          <a:p>
            <a:pPr algn="ctr"/>
            <a:r>
              <a:rPr lang="en-US" i="1" dirty="0">
                <a:solidFill>
                  <a:schemeClr val="accent2"/>
                </a:solidFill>
              </a:rPr>
              <a:t>Above are just a few examples…</a:t>
            </a:r>
          </a:p>
        </p:txBody>
      </p:sp>
    </p:spTree>
    <p:extLst>
      <p:ext uri="{BB962C8B-B14F-4D97-AF65-F5344CB8AC3E}">
        <p14:creationId xmlns:p14="http://schemas.microsoft.com/office/powerpoint/2010/main" val="200826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3C48-AC85-4316-B900-31ED5036E9C0}"/>
              </a:ext>
            </a:extLst>
          </p:cNvPr>
          <p:cNvSpPr>
            <a:spLocks noGrp="1"/>
          </p:cNvSpPr>
          <p:nvPr>
            <p:ph type="title"/>
          </p:nvPr>
        </p:nvSpPr>
        <p:spPr/>
        <p:txBody>
          <a:bodyPr/>
          <a:lstStyle/>
          <a:p>
            <a:r>
              <a:rPr lang="en-US" dirty="0"/>
              <a:t>Problem Significance</a:t>
            </a:r>
          </a:p>
        </p:txBody>
      </p:sp>
      <p:sp>
        <p:nvSpPr>
          <p:cNvPr id="3" name="Date Placeholder 2">
            <a:extLst>
              <a:ext uri="{FF2B5EF4-FFF2-40B4-BE49-F238E27FC236}">
                <a16:creationId xmlns:a16="http://schemas.microsoft.com/office/drawing/2014/main" id="{E1B5C280-673B-4A37-B9CE-4D54D483FE00}"/>
              </a:ext>
            </a:extLst>
          </p:cNvPr>
          <p:cNvSpPr>
            <a:spLocks noGrp="1"/>
          </p:cNvSpPr>
          <p:nvPr>
            <p:ph type="dt" sz="half" idx="10"/>
          </p:nvPr>
        </p:nvSpPr>
        <p:spPr/>
        <p:txBody>
          <a:bodyPr/>
          <a:lstStyle/>
          <a:p>
            <a:fld id="{66CA7FD2-EEE1-4653-A3ED-EC06E26685F5}" type="datetime4">
              <a:rPr lang="en-US" smtClean="0"/>
              <a:t>December 6, 2022</a:t>
            </a:fld>
            <a:endParaRPr lang="en-CA"/>
          </a:p>
        </p:txBody>
      </p:sp>
      <p:sp>
        <p:nvSpPr>
          <p:cNvPr id="4" name="Footer Placeholder 3">
            <a:extLst>
              <a:ext uri="{FF2B5EF4-FFF2-40B4-BE49-F238E27FC236}">
                <a16:creationId xmlns:a16="http://schemas.microsoft.com/office/drawing/2014/main" id="{F8220D51-AAD9-4E5B-AAC7-9EB42A899FD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692BE39E-019F-4912-8F35-B05935509E4E}"/>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7" name="Content Placeholder 6">
            <a:extLst>
              <a:ext uri="{FF2B5EF4-FFF2-40B4-BE49-F238E27FC236}">
                <a16:creationId xmlns:a16="http://schemas.microsoft.com/office/drawing/2014/main" id="{47A96F61-8D24-47EB-AF71-375BA14F78CB}"/>
              </a:ext>
            </a:extLst>
          </p:cNvPr>
          <p:cNvSpPr>
            <a:spLocks noGrp="1"/>
          </p:cNvSpPr>
          <p:nvPr>
            <p:ph sz="quarter" idx="14"/>
          </p:nvPr>
        </p:nvSpPr>
        <p:spPr/>
        <p:txBody>
          <a:bodyPr/>
          <a:lstStyle/>
          <a:p>
            <a:r>
              <a:rPr lang="en-US" dirty="0"/>
              <a:t>Task:</a:t>
            </a:r>
          </a:p>
          <a:p>
            <a:pPr marL="649288" lvl="2" indent="-457200"/>
            <a:r>
              <a:rPr lang="en-US" dirty="0"/>
              <a:t>Estimate the circumference and area of a circle without using Pi</a:t>
            </a:r>
          </a:p>
          <a:p>
            <a:r>
              <a:rPr lang="en-US" dirty="0"/>
              <a:t>Goals:</a:t>
            </a:r>
          </a:p>
          <a:p>
            <a:pPr marL="649288" lvl="2" indent="-457200"/>
            <a:r>
              <a:rPr lang="en-US" dirty="0"/>
              <a:t>Generate working code that accomplishes the defined task</a:t>
            </a:r>
          </a:p>
          <a:p>
            <a:pPr marL="649288" lvl="2" indent="-457200"/>
            <a:r>
              <a:rPr lang="en-US" dirty="0"/>
              <a:t>Improve understanding of  numerical methods</a:t>
            </a:r>
          </a:p>
          <a:p>
            <a:pPr marL="649288" lvl="2" indent="-457200"/>
            <a:r>
              <a:rPr lang="en-US" dirty="0"/>
              <a:t>Familiarize ourselves with agile principles</a:t>
            </a:r>
          </a:p>
          <a:p>
            <a:pPr marL="649288" lvl="2" indent="-457200"/>
            <a:r>
              <a:rPr lang="en-US" dirty="0"/>
              <a:t>Improve software development skills using </a:t>
            </a:r>
            <a:r>
              <a:rPr lang="en-US" dirty="0" err="1"/>
              <a:t>Github</a:t>
            </a:r>
            <a:endParaRPr lang="en-US" dirty="0"/>
          </a:p>
        </p:txBody>
      </p:sp>
    </p:spTree>
    <p:extLst>
      <p:ext uri="{BB962C8B-B14F-4D97-AF65-F5344CB8AC3E}">
        <p14:creationId xmlns:p14="http://schemas.microsoft.com/office/powerpoint/2010/main" val="14461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Functions</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7" name="Content Placeholder 6">
            <a:extLst>
              <a:ext uri="{FF2B5EF4-FFF2-40B4-BE49-F238E27FC236}">
                <a16:creationId xmlns:a16="http://schemas.microsoft.com/office/drawing/2014/main" id="{EAC10EA5-DD1C-4111-968E-CF3F1D7D3647}"/>
              </a:ext>
            </a:extLst>
          </p:cNvPr>
          <p:cNvSpPr>
            <a:spLocks noGrp="1"/>
          </p:cNvSpPr>
          <p:nvPr>
            <p:ph sz="quarter" idx="14"/>
          </p:nvPr>
        </p:nvSpPr>
        <p:spPr/>
        <p:txBody>
          <a:bodyPr/>
          <a:lstStyle/>
          <a:p>
            <a:r>
              <a:rPr lang="en-US" b="1" dirty="0" err="1"/>
              <a:t>get_circle_inputs</a:t>
            </a:r>
            <a:r>
              <a:rPr lang="en-US" b="1" dirty="0"/>
              <a:t>()</a:t>
            </a:r>
            <a:r>
              <a:rPr lang="en-US" dirty="0"/>
              <a:t>:</a:t>
            </a:r>
            <a:r>
              <a:rPr lang="en-US" b="1" dirty="0"/>
              <a:t> </a:t>
            </a:r>
            <a:r>
              <a:rPr lang="en-US" dirty="0"/>
              <a:t>user enters values—if they are incorrect, an error message pops up and they repeat entry</a:t>
            </a:r>
          </a:p>
          <a:p>
            <a:r>
              <a:rPr lang="en-US" b="1" dirty="0" err="1"/>
              <a:t>estimate_circ</a:t>
            </a:r>
            <a:r>
              <a:rPr lang="en-US" b="1" dirty="0"/>
              <a:t>()</a:t>
            </a:r>
            <a:r>
              <a:rPr lang="en-US" dirty="0"/>
              <a:t>: circle circumference is approximated to be compared with actual circumference</a:t>
            </a:r>
          </a:p>
          <a:p>
            <a:r>
              <a:rPr lang="en-US" b="1" dirty="0" err="1"/>
              <a:t>estimate_area</a:t>
            </a:r>
            <a:r>
              <a:rPr lang="en-US" b="1" dirty="0"/>
              <a:t>()</a:t>
            </a:r>
            <a:r>
              <a:rPr lang="en-US" dirty="0"/>
              <a:t>: circle area is approximated to be compared with actual area</a:t>
            </a:r>
          </a:p>
          <a:p>
            <a:pPr lvl="1"/>
            <a:r>
              <a:rPr lang="en-US" dirty="0"/>
              <a:t>	</a:t>
            </a:r>
          </a:p>
        </p:txBody>
      </p:sp>
    </p:spTree>
    <p:extLst>
      <p:ext uri="{BB962C8B-B14F-4D97-AF65-F5344CB8AC3E}">
        <p14:creationId xmlns:p14="http://schemas.microsoft.com/office/powerpoint/2010/main" val="137955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7042-FE86-486E-8632-28308B2132FF}"/>
              </a:ext>
            </a:extLst>
          </p:cNvPr>
          <p:cNvSpPr>
            <a:spLocks noGrp="1"/>
          </p:cNvSpPr>
          <p:nvPr>
            <p:ph type="title"/>
          </p:nvPr>
        </p:nvSpPr>
        <p:spPr/>
        <p:txBody>
          <a:bodyPr/>
          <a:lstStyle/>
          <a:p>
            <a:r>
              <a:rPr lang="en-US" dirty="0"/>
              <a:t>User Inputs</a:t>
            </a:r>
          </a:p>
        </p:txBody>
      </p:sp>
      <p:sp>
        <p:nvSpPr>
          <p:cNvPr id="3" name="Date Placeholder 2">
            <a:extLst>
              <a:ext uri="{FF2B5EF4-FFF2-40B4-BE49-F238E27FC236}">
                <a16:creationId xmlns:a16="http://schemas.microsoft.com/office/drawing/2014/main" id="{D2B75781-9096-4A65-92FF-BF0F09ED31A1}"/>
              </a:ext>
            </a:extLst>
          </p:cNvPr>
          <p:cNvSpPr>
            <a:spLocks noGrp="1"/>
          </p:cNvSpPr>
          <p:nvPr>
            <p:ph type="dt" sz="half" idx="10"/>
          </p:nvPr>
        </p:nvSpPr>
        <p:spPr/>
        <p:txBody>
          <a:bodyPr/>
          <a:lstStyle/>
          <a:p>
            <a:fld id="{66CA7FD2-EEE1-4653-A3ED-EC06E26685F5}" type="datetime4">
              <a:rPr lang="en-US" smtClean="0"/>
              <a:t>December 6, 2022</a:t>
            </a:fld>
            <a:endParaRPr lang="en-CA"/>
          </a:p>
        </p:txBody>
      </p:sp>
      <p:sp>
        <p:nvSpPr>
          <p:cNvPr id="4" name="Footer Placeholder 3">
            <a:extLst>
              <a:ext uri="{FF2B5EF4-FFF2-40B4-BE49-F238E27FC236}">
                <a16:creationId xmlns:a16="http://schemas.microsoft.com/office/drawing/2014/main" id="{DC9674F5-9ABF-4829-A1B3-1C7391DD7B85}"/>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EB4F8BC-D821-4D31-A462-DD2631D6487D}"/>
              </a:ext>
            </a:extLst>
          </p:cNvPr>
          <p:cNvSpPr>
            <a:spLocks noGrp="1"/>
          </p:cNvSpPr>
          <p:nvPr>
            <p:ph type="sldNum" sz="quarter" idx="12"/>
          </p:nvPr>
        </p:nvSpPr>
        <p:spPr/>
        <p:txBody>
          <a:bodyPr/>
          <a:lstStyle/>
          <a:p>
            <a:fld id="{00E6A5BD-C011-4A45-AA3A-201790FB7F2B}" type="slidenum">
              <a:rPr lang="en-CA" smtClean="0"/>
              <a:t>4</a:t>
            </a:fld>
            <a:endParaRPr lang="en-CA"/>
          </a:p>
        </p:txBody>
      </p:sp>
      <p:sp>
        <p:nvSpPr>
          <p:cNvPr id="12" name="Content Placeholder 11">
            <a:extLst>
              <a:ext uri="{FF2B5EF4-FFF2-40B4-BE49-F238E27FC236}">
                <a16:creationId xmlns:a16="http://schemas.microsoft.com/office/drawing/2014/main" id="{EDA34F20-C1CD-4E2D-ABC7-DE2947A83986}"/>
              </a:ext>
            </a:extLst>
          </p:cNvPr>
          <p:cNvSpPr>
            <a:spLocks noGrp="1"/>
          </p:cNvSpPr>
          <p:nvPr>
            <p:ph sz="quarter" idx="4294967295"/>
          </p:nvPr>
        </p:nvSpPr>
        <p:spPr>
          <a:xfrm>
            <a:off x="1260215" y="1590675"/>
            <a:ext cx="9004300" cy="4343400"/>
          </a:xfrm>
        </p:spPr>
        <p:txBody>
          <a:bodyPr/>
          <a:lstStyle/>
          <a:p>
            <a:r>
              <a:rPr lang="en-US" dirty="0"/>
              <a:t>Try-except statements were used to catch user errors and make the user try again if the type of input is incorrect</a:t>
            </a:r>
          </a:p>
          <a:p>
            <a:r>
              <a:rPr lang="en-US" dirty="0"/>
              <a:t>After entering their inputs, the values are printed, and the user has the option to try again</a:t>
            </a:r>
          </a:p>
          <a:p>
            <a:endParaRPr lang="en-US" dirty="0"/>
          </a:p>
          <a:p>
            <a:endParaRPr lang="en-US" dirty="0"/>
          </a:p>
        </p:txBody>
      </p:sp>
      <p:pic>
        <p:nvPicPr>
          <p:cNvPr id="14" name="Picture 13">
            <a:extLst>
              <a:ext uri="{FF2B5EF4-FFF2-40B4-BE49-F238E27FC236}">
                <a16:creationId xmlns:a16="http://schemas.microsoft.com/office/drawing/2014/main" id="{DE6F4DB9-40AF-4CDC-B55A-DC7A69BE365C}"/>
              </a:ext>
            </a:extLst>
          </p:cNvPr>
          <p:cNvPicPr>
            <a:picLocks noChangeAspect="1"/>
          </p:cNvPicPr>
          <p:nvPr/>
        </p:nvPicPr>
        <p:blipFill rotWithShape="1">
          <a:blip r:embed="rId2"/>
          <a:srcRect r="54385"/>
          <a:stretch/>
        </p:blipFill>
        <p:spPr>
          <a:xfrm>
            <a:off x="1045599" y="4112119"/>
            <a:ext cx="4850294" cy="2323484"/>
          </a:xfrm>
          <a:prstGeom prst="rect">
            <a:avLst/>
          </a:prstGeom>
        </p:spPr>
      </p:pic>
      <p:pic>
        <p:nvPicPr>
          <p:cNvPr id="18" name="Picture 17">
            <a:extLst>
              <a:ext uri="{FF2B5EF4-FFF2-40B4-BE49-F238E27FC236}">
                <a16:creationId xmlns:a16="http://schemas.microsoft.com/office/drawing/2014/main" id="{502DF71B-B9E8-4387-92EB-C11EBED38BE2}"/>
              </a:ext>
            </a:extLst>
          </p:cNvPr>
          <p:cNvPicPr>
            <a:picLocks noChangeAspect="1"/>
          </p:cNvPicPr>
          <p:nvPr/>
        </p:nvPicPr>
        <p:blipFill>
          <a:blip r:embed="rId3"/>
          <a:stretch>
            <a:fillRect/>
          </a:stretch>
        </p:blipFill>
        <p:spPr>
          <a:xfrm>
            <a:off x="6429636" y="4148304"/>
            <a:ext cx="5347985" cy="2251114"/>
          </a:xfrm>
          <a:prstGeom prst="rect">
            <a:avLst/>
          </a:prstGeom>
        </p:spPr>
      </p:pic>
    </p:spTree>
    <p:extLst>
      <p:ext uri="{BB962C8B-B14F-4D97-AF65-F5344CB8AC3E}">
        <p14:creationId xmlns:p14="http://schemas.microsoft.com/office/powerpoint/2010/main" val="47382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Octagon 140">
            <a:extLst>
              <a:ext uri="{FF2B5EF4-FFF2-40B4-BE49-F238E27FC236}">
                <a16:creationId xmlns:a16="http://schemas.microsoft.com/office/drawing/2014/main" id="{653CB1D7-3865-4476-BDBA-BDDF244309A5}"/>
              </a:ext>
            </a:extLst>
          </p:cNvPr>
          <p:cNvSpPr/>
          <p:nvPr/>
        </p:nvSpPr>
        <p:spPr>
          <a:xfrm rot="401188">
            <a:off x="8474598" y="2091620"/>
            <a:ext cx="1992712" cy="1992712"/>
          </a:xfrm>
          <a:prstGeom prst="octagon">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a:xfrm>
            <a:off x="1362700" y="593120"/>
            <a:ext cx="8997696" cy="914400"/>
          </a:xfrm>
        </p:spPr>
        <p:txBody>
          <a:bodyPr/>
          <a:lstStyle/>
          <a:p>
            <a:r>
              <a:rPr lang="en-US" dirty="0"/>
              <a:t>Numerical Methods</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5</a:t>
            </a:fld>
            <a:endParaRPr lang="en-CA"/>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177C6AF-AA00-4415-A917-D28659F0407C}"/>
                  </a:ext>
                </a:extLst>
              </p:cNvPr>
              <p:cNvSpPr txBox="1"/>
              <p:nvPr/>
            </p:nvSpPr>
            <p:spPr>
              <a:xfrm>
                <a:off x="636521" y="4561342"/>
                <a:ext cx="5075577" cy="1166410"/>
              </a:xfrm>
              <a:prstGeom prst="rect">
                <a:avLst/>
              </a:prstGeom>
              <a:noFill/>
            </p:spPr>
            <p:txBody>
              <a:bodyPr wrap="square" lIns="0" tIns="0" rIns="0" bIns="0" rtlCol="0">
                <a:spAutoFit/>
              </a:bodyPr>
              <a:lstStyle/>
              <a:p>
                <a:r>
                  <a:rPr lang="en-US" i="1" dirty="0">
                    <a:solidFill>
                      <a:schemeClr val="accent2"/>
                    </a:solidFill>
                  </a:rPr>
                  <a:t>Law of Cosines:</a:t>
                </a:r>
              </a:p>
              <a:p>
                <a14:m>
                  <m:oMath xmlns:m="http://schemas.openxmlformats.org/officeDocument/2006/math">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𝑐</m:t>
                        </m:r>
                      </m:e>
                      <m:sup>
                        <m:r>
                          <a:rPr lang="en-US" b="0" i="1" smtClean="0">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m:t>
                    </m:r>
                    <m:sSup>
                      <m:sSupPr>
                        <m:ctrlPr>
                          <a:rPr lang="en-US" i="1">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𝑎</m:t>
                        </m:r>
                      </m:e>
                      <m:sup>
                        <m:r>
                          <a:rPr lang="en-US" i="1">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m:t>
                    </m:r>
                    <m:sSup>
                      <m:sSupPr>
                        <m:ctrlPr>
                          <a:rPr lang="en-US" i="1">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𝑏</m:t>
                        </m:r>
                      </m:e>
                      <m:sup>
                        <m:r>
                          <a:rPr lang="en-US" i="1">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rPr>
                      <m:t>𝑎𝑏</m:t>
                    </m:r>
                    <m:func>
                      <m:funcPr>
                        <m:ctrlPr>
                          <a:rPr lang="en-US" b="0" i="1" smtClean="0">
                            <a:solidFill>
                              <a:schemeClr val="accent2"/>
                            </a:solidFill>
                            <a:latin typeface="Cambria Math" panose="02040503050406030204" pitchFamily="18" charset="0"/>
                          </a:rPr>
                        </m:ctrlPr>
                      </m:funcPr>
                      <m:fName>
                        <m:r>
                          <m:rPr>
                            <m:sty m:val="p"/>
                          </m:rPr>
                          <a:rPr lang="en-US" b="0" i="0" smtClean="0">
                            <a:solidFill>
                              <a:schemeClr val="accent2"/>
                            </a:solidFill>
                            <a:latin typeface="Cambria Math" panose="02040503050406030204" pitchFamily="18" charset="0"/>
                          </a:rPr>
                          <m:t>cos</m:t>
                        </m:r>
                      </m:fName>
                      <m:e>
                        <m:r>
                          <a:rPr lang="en-US" b="0" i="1" smtClean="0">
                            <a:solidFill>
                              <a:schemeClr val="accent2"/>
                            </a:solidFill>
                            <a:latin typeface="Cambria Math" panose="02040503050406030204" pitchFamily="18" charset="0"/>
                            <a:ea typeface="Cambria Math" panose="02040503050406030204" pitchFamily="18" charset="0"/>
                          </a:rPr>
                          <m:t>𝜃</m:t>
                        </m:r>
                      </m:e>
                    </m:func>
                  </m:oMath>
                </a14:m>
                <a:r>
                  <a:rPr lang="en-US" dirty="0">
                    <a:solidFill>
                      <a:schemeClr val="accent2"/>
                    </a:solidFill>
                  </a:rPr>
                  <a:t> </a:t>
                </a:r>
              </a:p>
              <a:p>
                <a14:m>
                  <m:oMath xmlns:m="http://schemas.openxmlformats.org/officeDocument/2006/math">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𝑑</m:t>
                        </m:r>
                      </m:e>
                      <m:sup>
                        <m:r>
                          <a:rPr lang="en-US" b="0" i="1" smtClean="0">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m:t>
                    </m:r>
                    <m:sSup>
                      <m:sSupPr>
                        <m:ctrlPr>
                          <a:rPr lang="en-US" i="1">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𝑟</m:t>
                        </m:r>
                      </m:e>
                      <m:sup>
                        <m:r>
                          <a:rPr lang="en-US" i="1">
                            <a:solidFill>
                              <a:schemeClr val="accent2"/>
                            </a:solidFill>
                            <a:latin typeface="Cambria Math" panose="02040503050406030204" pitchFamily="18" charset="0"/>
                          </a:rPr>
                          <m:t>2</m:t>
                        </m:r>
                      </m:sup>
                    </m:sSup>
                    <m:r>
                      <a:rPr lang="en-US" b="0" i="0" smtClean="0">
                        <a:solidFill>
                          <a:schemeClr val="accent2"/>
                        </a:solidFill>
                        <a:latin typeface="Cambria Math" panose="02040503050406030204" pitchFamily="18" charset="0"/>
                      </a:rPr>
                      <m:t>+</m:t>
                    </m:r>
                    <m:sSup>
                      <m:sSupPr>
                        <m:ctrlPr>
                          <a:rPr lang="en-US"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𝑟</m:t>
                        </m:r>
                      </m:e>
                      <m:sup>
                        <m:r>
                          <a:rPr lang="en-US" i="1">
                            <a:solidFill>
                              <a:schemeClr val="accent2"/>
                            </a:solidFill>
                            <a:latin typeface="Cambria Math" panose="02040503050406030204" pitchFamily="18" charset="0"/>
                          </a:rPr>
                          <m:t>2</m:t>
                        </m:r>
                      </m:sup>
                    </m:sSup>
                    <m:r>
                      <a:rPr lang="en-US" b="0" i="1" smtClean="0">
                        <a:solidFill>
                          <a:schemeClr val="accent2"/>
                        </a:solidFill>
                        <a:latin typeface="Cambria Math" panose="02040503050406030204" pitchFamily="18" charset="0"/>
                      </a:rPr>
                      <m:t>−2</m:t>
                    </m:r>
                    <m:sSup>
                      <m:sSupPr>
                        <m:ctrlPr>
                          <a:rPr lang="en-US" i="1">
                            <a:solidFill>
                              <a:schemeClr val="accent2"/>
                            </a:solidFill>
                            <a:latin typeface="Cambria Math" panose="02040503050406030204" pitchFamily="18" charset="0"/>
                          </a:rPr>
                        </m:ctrlPr>
                      </m:sSupPr>
                      <m:e>
                        <m:r>
                          <a:rPr lang="en-US" i="1">
                            <a:solidFill>
                              <a:schemeClr val="accent2"/>
                            </a:solidFill>
                            <a:latin typeface="Cambria Math" panose="02040503050406030204" pitchFamily="18" charset="0"/>
                          </a:rPr>
                          <m:t>𝑟</m:t>
                        </m:r>
                      </m:e>
                      <m:sup>
                        <m:r>
                          <a:rPr lang="en-US" i="1">
                            <a:solidFill>
                              <a:schemeClr val="accent2"/>
                            </a:solidFill>
                            <a:latin typeface="Cambria Math" panose="02040503050406030204" pitchFamily="18" charset="0"/>
                          </a:rPr>
                          <m:t>2</m:t>
                        </m:r>
                      </m:sup>
                    </m:sSup>
                    <m:func>
                      <m:funcPr>
                        <m:ctrlPr>
                          <a:rPr lang="en-US" b="0" i="1" smtClean="0">
                            <a:solidFill>
                              <a:schemeClr val="accent2"/>
                            </a:solidFill>
                            <a:latin typeface="Cambria Math" panose="02040503050406030204" pitchFamily="18" charset="0"/>
                          </a:rPr>
                        </m:ctrlPr>
                      </m:funcPr>
                      <m:fName>
                        <m:r>
                          <m:rPr>
                            <m:sty m:val="p"/>
                          </m:rPr>
                          <a:rPr lang="en-US" b="0" i="0" smtClean="0">
                            <a:solidFill>
                              <a:schemeClr val="accent2"/>
                            </a:solidFill>
                            <a:latin typeface="Cambria Math" panose="02040503050406030204" pitchFamily="18" charset="0"/>
                          </a:rPr>
                          <m:t>cos</m:t>
                        </m:r>
                      </m:fName>
                      <m:e>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𝜃</m:t>
                            </m:r>
                          </m:e>
                          <m:sub>
                            <m:r>
                              <a:rPr lang="en-US" b="0" i="1" smtClean="0">
                                <a:solidFill>
                                  <a:schemeClr val="accent2"/>
                                </a:solidFill>
                                <a:latin typeface="Cambria Math" panose="02040503050406030204" pitchFamily="18" charset="0"/>
                              </a:rPr>
                              <m:t>1</m:t>
                            </m:r>
                          </m:sub>
                        </m:sSub>
                        <m:r>
                          <a:rPr lang="en-US" b="0" i="1" smtClean="0">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𝜃</m:t>
                            </m:r>
                          </m:e>
                          <m:sub>
                            <m:r>
                              <a:rPr lang="en-US" b="0" i="1" smtClean="0">
                                <a:solidFill>
                                  <a:schemeClr val="accent2"/>
                                </a:solidFill>
                                <a:latin typeface="Cambria Math" panose="02040503050406030204" pitchFamily="18" charset="0"/>
                                <a:ea typeface="Cambria Math" panose="02040503050406030204" pitchFamily="18" charset="0"/>
                              </a:rPr>
                              <m:t>2</m:t>
                            </m:r>
                          </m:sub>
                        </m:sSub>
                        <m:r>
                          <a:rPr lang="en-US" b="0" i="1" smtClean="0">
                            <a:solidFill>
                              <a:schemeClr val="accent2"/>
                            </a:solidFill>
                            <a:latin typeface="Cambria Math" panose="02040503050406030204" pitchFamily="18" charset="0"/>
                          </a:rPr>
                          <m:t>)</m:t>
                        </m:r>
                      </m:e>
                    </m:func>
                  </m:oMath>
                </a14:m>
                <a:r>
                  <a:rPr lang="en-US" dirty="0">
                    <a:solidFill>
                      <a:schemeClr val="accent2"/>
                    </a:solidFill>
                  </a:rPr>
                  <a:t> </a:t>
                </a:r>
              </a:p>
              <a:p>
                <a14:m>
                  <m:oMath xmlns:m="http://schemas.openxmlformats.org/officeDocument/2006/math">
                    <m:r>
                      <a:rPr lang="en-US" b="0" i="1" smtClean="0">
                        <a:solidFill>
                          <a:schemeClr val="accent2"/>
                        </a:solidFill>
                        <a:latin typeface="Cambria Math" panose="02040503050406030204" pitchFamily="18" charset="0"/>
                      </a:rPr>
                      <m:t>𝑑</m:t>
                    </m:r>
                    <m:r>
                      <a:rPr lang="en-US" b="0" i="1" smtClean="0">
                        <a:solidFill>
                          <a:schemeClr val="accent2"/>
                        </a:solidFill>
                        <a:latin typeface="Cambria Math" panose="02040503050406030204" pitchFamily="18" charset="0"/>
                      </a:rPr>
                      <m:t>=</m:t>
                    </m:r>
                    <m:rad>
                      <m:radPr>
                        <m:degHide m:val="on"/>
                        <m:ctrlPr>
                          <a:rPr lang="en-US" i="1">
                            <a:solidFill>
                              <a:schemeClr val="accent2"/>
                            </a:solidFill>
                            <a:latin typeface="Cambria Math" panose="02040503050406030204" pitchFamily="18" charset="0"/>
                          </a:rPr>
                        </m:ctrlPr>
                      </m:radPr>
                      <m:deg/>
                      <m:e>
                        <m:r>
                          <a:rPr lang="en-US" i="1">
                            <a:solidFill>
                              <a:schemeClr val="accent2"/>
                            </a:solidFill>
                            <a:latin typeface="Cambria Math" panose="02040503050406030204" pitchFamily="18" charset="0"/>
                          </a:rPr>
                          <m:t>2</m:t>
                        </m:r>
                        <m:sSup>
                          <m:sSupPr>
                            <m:ctrlPr>
                              <a:rPr lang="en-US" i="1">
                                <a:solidFill>
                                  <a:schemeClr val="accent2"/>
                                </a:solidFill>
                                <a:latin typeface="Cambria Math" panose="02040503050406030204" pitchFamily="18" charset="0"/>
                              </a:rPr>
                            </m:ctrlPr>
                          </m:sSupPr>
                          <m:e>
                            <m:r>
                              <a:rPr lang="en-US" i="1">
                                <a:solidFill>
                                  <a:schemeClr val="accent2"/>
                                </a:solidFill>
                                <a:latin typeface="Cambria Math" panose="02040503050406030204" pitchFamily="18" charset="0"/>
                              </a:rPr>
                              <m:t>𝑟</m:t>
                            </m:r>
                          </m:e>
                          <m:sup>
                            <m:r>
                              <a:rPr lang="en-US" i="1">
                                <a:solidFill>
                                  <a:schemeClr val="accent2"/>
                                </a:solidFill>
                                <a:latin typeface="Cambria Math" panose="02040503050406030204" pitchFamily="18" charset="0"/>
                              </a:rPr>
                              <m:t>2</m:t>
                            </m:r>
                          </m:sup>
                        </m:sSup>
                        <m:r>
                          <a:rPr lang="en-US" i="1">
                            <a:solidFill>
                              <a:schemeClr val="accent2"/>
                            </a:solidFill>
                            <a:latin typeface="Cambria Math" panose="02040503050406030204" pitchFamily="18" charset="0"/>
                          </a:rPr>
                          <m:t>(1−</m:t>
                        </m:r>
                        <m:func>
                          <m:funcPr>
                            <m:ctrlPr>
                              <a:rPr lang="en-US" i="1">
                                <a:solidFill>
                                  <a:schemeClr val="accent2"/>
                                </a:solidFill>
                                <a:latin typeface="Cambria Math" panose="02040503050406030204" pitchFamily="18" charset="0"/>
                              </a:rPr>
                            </m:ctrlPr>
                          </m:funcPr>
                          <m:fName>
                            <m:r>
                              <m:rPr>
                                <m:sty m:val="p"/>
                              </m:rPr>
                              <a:rPr lang="en-US">
                                <a:solidFill>
                                  <a:schemeClr val="accent2"/>
                                </a:solidFill>
                                <a:latin typeface="Cambria Math" panose="02040503050406030204" pitchFamily="18" charset="0"/>
                              </a:rPr>
                              <m:t>cos</m:t>
                            </m:r>
                          </m:fName>
                          <m:e>
                            <m:d>
                              <m:dPr>
                                <m:ctrlPr>
                                  <a:rPr lang="en-US" i="1">
                                    <a:solidFill>
                                      <a:schemeClr val="accent2"/>
                                    </a:solidFill>
                                    <a:latin typeface="Cambria Math" panose="02040503050406030204" pitchFamily="18" charset="0"/>
                                  </a:rPr>
                                </m:ctrlPr>
                              </m:d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𝜃</m:t>
                                    </m:r>
                                  </m:e>
                                  <m:sub>
                                    <m:r>
                                      <a:rPr lang="en-US" i="1">
                                        <a:solidFill>
                                          <a:schemeClr val="accent2"/>
                                        </a:solidFill>
                                        <a:latin typeface="Cambria Math" panose="02040503050406030204" pitchFamily="18" charset="0"/>
                                      </a:rPr>
                                      <m:t>1</m:t>
                                    </m:r>
                                  </m:sub>
                                </m:sSub>
                                <m:r>
                                  <a:rPr lang="en-US" i="1">
                                    <a:solidFill>
                                      <a:schemeClr val="accent2"/>
                                    </a:solidFill>
                                    <a:latin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𝜃</m:t>
                                    </m:r>
                                  </m:e>
                                  <m:sub>
                                    <m:r>
                                      <a:rPr lang="en-US" i="1">
                                        <a:solidFill>
                                          <a:schemeClr val="accent2"/>
                                        </a:solidFill>
                                        <a:latin typeface="Cambria Math" panose="02040503050406030204" pitchFamily="18" charset="0"/>
                                        <a:ea typeface="Cambria Math" panose="02040503050406030204" pitchFamily="18" charset="0"/>
                                      </a:rPr>
                                      <m:t>2</m:t>
                                    </m:r>
                                  </m:sub>
                                </m:sSub>
                              </m:e>
                            </m:d>
                          </m:e>
                        </m:func>
                      </m:e>
                    </m:rad>
                  </m:oMath>
                </a14:m>
                <a:r>
                  <a:rPr lang="en-US" dirty="0">
                    <a:solidFill>
                      <a:schemeClr val="accent2"/>
                    </a:solidFill>
                  </a:rPr>
                  <a:t> </a:t>
                </a:r>
              </a:p>
            </p:txBody>
          </p:sp>
        </mc:Choice>
        <mc:Fallback xmlns="">
          <p:sp>
            <p:nvSpPr>
              <p:cNvPr id="17" name="TextBox 16">
                <a:extLst>
                  <a:ext uri="{FF2B5EF4-FFF2-40B4-BE49-F238E27FC236}">
                    <a16:creationId xmlns:a16="http://schemas.microsoft.com/office/drawing/2014/main" id="{1177C6AF-AA00-4415-A917-D28659F0407C}"/>
                  </a:ext>
                </a:extLst>
              </p:cNvPr>
              <p:cNvSpPr txBox="1">
                <a:spLocks noRot="1" noChangeAspect="1" noMove="1" noResize="1" noEditPoints="1" noAdjustHandles="1" noChangeArrowheads="1" noChangeShapeType="1" noTextEdit="1"/>
              </p:cNvSpPr>
              <p:nvPr/>
            </p:nvSpPr>
            <p:spPr>
              <a:xfrm>
                <a:off x="636521" y="4561342"/>
                <a:ext cx="5075577" cy="1166410"/>
              </a:xfrm>
              <a:prstGeom prst="rect">
                <a:avLst/>
              </a:prstGeom>
              <a:blipFill>
                <a:blip r:embed="rId2"/>
                <a:stretch>
                  <a:fillRect l="-2761" t="-6771" b="-6771"/>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22D95237-101C-48E5-9229-20FED6009B4D}"/>
              </a:ext>
            </a:extLst>
          </p:cNvPr>
          <p:cNvGrpSpPr/>
          <p:nvPr/>
        </p:nvGrpSpPr>
        <p:grpSpPr>
          <a:xfrm>
            <a:off x="622822" y="1840782"/>
            <a:ext cx="2868708" cy="2401390"/>
            <a:chOff x="412325" y="1664296"/>
            <a:chExt cx="2868708" cy="2401390"/>
          </a:xfrm>
        </p:grpSpPr>
        <p:cxnSp>
          <p:nvCxnSpPr>
            <p:cNvPr id="12" name="Straight Connector 11">
              <a:extLst>
                <a:ext uri="{FF2B5EF4-FFF2-40B4-BE49-F238E27FC236}">
                  <a16:creationId xmlns:a16="http://schemas.microsoft.com/office/drawing/2014/main" id="{1E650DCC-A8E4-494D-8F59-B256EF335618}"/>
                </a:ext>
              </a:extLst>
            </p:cNvPr>
            <p:cNvCxnSpPr>
              <a:cxnSpLocks/>
              <a:stCxn id="10" idx="0"/>
              <a:endCxn id="10" idx="4"/>
            </p:cNvCxnSpPr>
            <p:nvPr/>
          </p:nvCxnSpPr>
          <p:spPr>
            <a:xfrm flipH="1">
              <a:off x="452649" y="2682074"/>
              <a:ext cx="2099134" cy="587442"/>
            </a:xfrm>
            <a:prstGeom prst="line">
              <a:avLst/>
            </a:prstGeom>
            <a:ln w="19050">
              <a:headEnd type="oval"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4" name="Straight Connector 13">
              <a:extLst>
                <a:ext uri="{FF2B5EF4-FFF2-40B4-BE49-F238E27FC236}">
                  <a16:creationId xmlns:a16="http://schemas.microsoft.com/office/drawing/2014/main" id="{BD001C18-2916-4807-9F62-1D3257D140A4}"/>
                </a:ext>
              </a:extLst>
            </p:cNvPr>
            <p:cNvCxnSpPr>
              <a:stCxn id="10" idx="1"/>
              <a:endCxn id="10" idx="5"/>
            </p:cNvCxnSpPr>
            <p:nvPr/>
          </p:nvCxnSpPr>
          <p:spPr>
            <a:xfrm flipH="1">
              <a:off x="967752" y="2025948"/>
              <a:ext cx="1068928" cy="1899694"/>
            </a:xfrm>
            <a:prstGeom prst="line">
              <a:avLst/>
            </a:prstGeom>
            <a:ln w="19050">
              <a:headEnd type="oval" w="med" len="med"/>
              <a:tailEnd type="none" w="med" len="med"/>
            </a:ln>
          </p:spPr>
          <p:style>
            <a:lnRef idx="1">
              <a:schemeClr val="accent5"/>
            </a:lnRef>
            <a:fillRef idx="0">
              <a:schemeClr val="accent5"/>
            </a:fillRef>
            <a:effectRef idx="0">
              <a:schemeClr val="accent5"/>
            </a:effectRef>
            <a:fontRef idx="minor">
              <a:schemeClr val="tx1"/>
            </a:fontRef>
          </p:style>
        </p:cxnSp>
        <p:grpSp>
          <p:nvGrpSpPr>
            <p:cNvPr id="32" name="Group 31">
              <a:extLst>
                <a:ext uri="{FF2B5EF4-FFF2-40B4-BE49-F238E27FC236}">
                  <a16:creationId xmlns:a16="http://schemas.microsoft.com/office/drawing/2014/main" id="{7EB66280-62E7-44F0-B648-353E0E1E4E7B}"/>
                </a:ext>
              </a:extLst>
            </p:cNvPr>
            <p:cNvGrpSpPr/>
            <p:nvPr/>
          </p:nvGrpSpPr>
          <p:grpSpPr>
            <a:xfrm>
              <a:off x="412325" y="1885904"/>
              <a:ext cx="2179782" cy="2179782"/>
              <a:chOff x="433591" y="1946886"/>
              <a:chExt cx="2179782" cy="2179782"/>
            </a:xfrm>
          </p:grpSpPr>
          <p:grpSp>
            <p:nvGrpSpPr>
              <p:cNvPr id="30" name="Group 29">
                <a:extLst>
                  <a:ext uri="{FF2B5EF4-FFF2-40B4-BE49-F238E27FC236}">
                    <a16:creationId xmlns:a16="http://schemas.microsoft.com/office/drawing/2014/main" id="{532C35F1-D103-46E7-9FC6-933E18AA6FE5}"/>
                  </a:ext>
                </a:extLst>
              </p:cNvPr>
              <p:cNvGrpSpPr/>
              <p:nvPr/>
            </p:nvGrpSpPr>
            <p:grpSpPr>
              <a:xfrm>
                <a:off x="433591" y="1946886"/>
                <a:ext cx="2179782" cy="2179782"/>
                <a:chOff x="434108" y="1946886"/>
                <a:chExt cx="2179782" cy="2179782"/>
              </a:xfrm>
            </p:grpSpPr>
            <p:sp>
              <p:nvSpPr>
                <p:cNvPr id="27" name="Rectangle 26">
                  <a:extLst>
                    <a:ext uri="{FF2B5EF4-FFF2-40B4-BE49-F238E27FC236}">
                      <a16:creationId xmlns:a16="http://schemas.microsoft.com/office/drawing/2014/main" id="{F5584B98-0DC1-4153-BF13-33444A28DB7D}"/>
                    </a:ext>
                  </a:extLst>
                </p:cNvPr>
                <p:cNvSpPr/>
                <p:nvPr/>
              </p:nvSpPr>
              <p:spPr>
                <a:xfrm rot="19285179">
                  <a:off x="681691" y="2883275"/>
                  <a:ext cx="944205" cy="9338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0B447F93-C49D-4150-93B5-A60D61774AE9}"/>
                    </a:ext>
                  </a:extLst>
                </p:cNvPr>
                <p:cNvGrpSpPr/>
                <p:nvPr/>
              </p:nvGrpSpPr>
              <p:grpSpPr>
                <a:xfrm>
                  <a:off x="434108" y="1946886"/>
                  <a:ext cx="2179782" cy="2179782"/>
                  <a:chOff x="434108" y="1946886"/>
                  <a:chExt cx="2179782" cy="2179782"/>
                </a:xfrm>
              </p:grpSpPr>
              <p:sp>
                <p:nvSpPr>
                  <p:cNvPr id="10" name="Oval 9">
                    <a:extLst>
                      <a:ext uri="{FF2B5EF4-FFF2-40B4-BE49-F238E27FC236}">
                        <a16:creationId xmlns:a16="http://schemas.microsoft.com/office/drawing/2014/main" id="{E483851A-EB64-4B32-9273-200EF6825D3A}"/>
                      </a:ext>
                    </a:extLst>
                  </p:cNvPr>
                  <p:cNvSpPr/>
                  <p:nvPr/>
                </p:nvSpPr>
                <p:spPr>
                  <a:xfrm rot="4461945">
                    <a:off x="434108" y="1946886"/>
                    <a:ext cx="2179782" cy="2179782"/>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8" name="Right Triangle 27">
                    <a:extLst>
                      <a:ext uri="{FF2B5EF4-FFF2-40B4-BE49-F238E27FC236}">
                        <a16:creationId xmlns:a16="http://schemas.microsoft.com/office/drawing/2014/main" id="{1AC784F7-DBD2-45FC-933E-3FDBF21359B2}"/>
                      </a:ext>
                    </a:extLst>
                  </p:cNvPr>
                  <p:cNvSpPr/>
                  <p:nvPr/>
                </p:nvSpPr>
                <p:spPr>
                  <a:xfrm rot="10243851">
                    <a:off x="925196" y="3900657"/>
                    <a:ext cx="128680" cy="106029"/>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1" name="Right Triangle 30">
                <a:extLst>
                  <a:ext uri="{FF2B5EF4-FFF2-40B4-BE49-F238E27FC236}">
                    <a16:creationId xmlns:a16="http://schemas.microsoft.com/office/drawing/2014/main" id="{6DE2BFD9-481F-4691-A43C-95E6F890DF32}"/>
                  </a:ext>
                </a:extLst>
              </p:cNvPr>
              <p:cNvSpPr/>
              <p:nvPr/>
            </p:nvSpPr>
            <p:spPr>
              <a:xfrm rot="12439702">
                <a:off x="449461" y="3277225"/>
                <a:ext cx="88158" cy="90567"/>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Connector 33">
              <a:extLst>
                <a:ext uri="{FF2B5EF4-FFF2-40B4-BE49-F238E27FC236}">
                  <a16:creationId xmlns:a16="http://schemas.microsoft.com/office/drawing/2014/main" id="{51E27293-73C4-49EE-88DD-4069B3359946}"/>
                </a:ext>
              </a:extLst>
            </p:cNvPr>
            <p:cNvCxnSpPr>
              <a:cxnSpLocks/>
              <a:stCxn id="10" idx="1"/>
              <a:endCxn id="10" idx="0"/>
            </p:cNvCxnSpPr>
            <p:nvPr/>
          </p:nvCxnSpPr>
          <p:spPr>
            <a:xfrm>
              <a:off x="2036680" y="2025948"/>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36" name="TextBox 35">
              <a:extLst>
                <a:ext uri="{FF2B5EF4-FFF2-40B4-BE49-F238E27FC236}">
                  <a16:creationId xmlns:a16="http://schemas.microsoft.com/office/drawing/2014/main" id="{E555980B-8D3B-41BD-8A2A-0ECA6038CB96}"/>
                </a:ext>
              </a:extLst>
            </p:cNvPr>
            <p:cNvSpPr txBox="1"/>
            <p:nvPr/>
          </p:nvSpPr>
          <p:spPr>
            <a:xfrm>
              <a:off x="1609582" y="2274931"/>
              <a:ext cx="176010" cy="276999"/>
            </a:xfrm>
            <a:prstGeom prst="rect">
              <a:avLst/>
            </a:prstGeom>
            <a:noFill/>
          </p:spPr>
          <p:txBody>
            <a:bodyPr wrap="square" lIns="0" tIns="0" rIns="0" bIns="0" rtlCol="0">
              <a:spAutoFit/>
            </a:bodyPr>
            <a:lstStyle/>
            <a:p>
              <a:r>
                <a:rPr lang="en-US" dirty="0">
                  <a:solidFill>
                    <a:schemeClr val="accent2"/>
                  </a:solidFill>
                </a:rPr>
                <a:t>r</a:t>
              </a:r>
            </a:p>
          </p:txBody>
        </p:sp>
        <p:sp>
          <p:nvSpPr>
            <p:cNvPr id="37" name="TextBox 36">
              <a:extLst>
                <a:ext uri="{FF2B5EF4-FFF2-40B4-BE49-F238E27FC236}">
                  <a16:creationId xmlns:a16="http://schemas.microsoft.com/office/drawing/2014/main" id="{534192AA-297A-4445-84DD-E1D129829730}"/>
                </a:ext>
              </a:extLst>
            </p:cNvPr>
            <p:cNvSpPr txBox="1"/>
            <p:nvPr/>
          </p:nvSpPr>
          <p:spPr>
            <a:xfrm>
              <a:off x="2427422" y="2065416"/>
              <a:ext cx="176010" cy="276999"/>
            </a:xfrm>
            <a:prstGeom prst="rect">
              <a:avLst/>
            </a:prstGeom>
            <a:noFill/>
          </p:spPr>
          <p:txBody>
            <a:bodyPr wrap="square" lIns="0" tIns="0" rIns="0" bIns="0" rtlCol="0">
              <a:spAutoFit/>
            </a:bodyPr>
            <a:lstStyle/>
            <a:p>
              <a:r>
                <a:rPr lang="en-US" dirty="0">
                  <a:solidFill>
                    <a:schemeClr val="accent2"/>
                  </a:solidFill>
                </a:rPr>
                <a:t>d</a:t>
              </a:r>
            </a:p>
          </p:txBody>
        </p:sp>
        <p:cxnSp>
          <p:nvCxnSpPr>
            <p:cNvPr id="39" name="Straight Connector 38">
              <a:extLst>
                <a:ext uri="{FF2B5EF4-FFF2-40B4-BE49-F238E27FC236}">
                  <a16:creationId xmlns:a16="http://schemas.microsoft.com/office/drawing/2014/main" id="{11B641A6-EE29-440E-9466-3666DD0BA034}"/>
                </a:ext>
              </a:extLst>
            </p:cNvPr>
            <p:cNvCxnSpPr>
              <a:cxnSpLocks/>
              <a:stCxn id="27" idx="3"/>
            </p:cNvCxnSpPr>
            <p:nvPr/>
          </p:nvCxnSpPr>
          <p:spPr>
            <a:xfrm flipV="1">
              <a:off x="1501070" y="2975795"/>
              <a:ext cx="1091037" cy="19037"/>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CE9F1B0-AD06-48BB-B73A-4F990A849575}"/>
                    </a:ext>
                  </a:extLst>
                </p:cNvPr>
                <p:cNvSpPr txBox="1"/>
                <p:nvPr/>
              </p:nvSpPr>
              <p:spPr>
                <a:xfrm>
                  <a:off x="2669494" y="2807019"/>
                  <a:ext cx="455932" cy="276999"/>
                </a:xfrm>
                <a:prstGeom prst="rect">
                  <a:avLst/>
                </a:prstGeom>
                <a:noFill/>
              </p:spPr>
              <p:txBody>
                <a:bodyPr wrap="square" lIns="0" tIns="0" rIns="0" bIns="0" rtlCol="0">
                  <a:spAutoFit/>
                </a:bodyPr>
                <a:lstStyle/>
                <a:p>
                  <a14:m>
                    <m:oMath xmlns:m="http://schemas.openxmlformats.org/officeDocument/2006/math">
                      <m:r>
                        <m:rPr>
                          <m:sty m:val="p"/>
                        </m:rPr>
                        <a:rPr lang="en-US" b="0" i="0" smtClean="0">
                          <a:solidFill>
                            <a:schemeClr val="accent2"/>
                          </a:solidFill>
                          <a:latin typeface="Cambria Math" panose="02040503050406030204" pitchFamily="18" charset="0"/>
                          <a:ea typeface="Cambria Math" panose="02040503050406030204" pitchFamily="18" charset="0"/>
                        </a:rPr>
                        <m:t>θ</m:t>
                      </m:r>
                    </m:oMath>
                  </a14:m>
                  <a:r>
                    <a:rPr lang="en-US" dirty="0">
                      <a:solidFill>
                        <a:schemeClr val="accent2"/>
                      </a:solidFill>
                    </a:rPr>
                    <a:t>=0</a:t>
                  </a:r>
                </a:p>
              </p:txBody>
            </p:sp>
          </mc:Choice>
          <mc:Fallback xmlns="">
            <p:sp>
              <p:nvSpPr>
                <p:cNvPr id="41" name="TextBox 40">
                  <a:extLst>
                    <a:ext uri="{FF2B5EF4-FFF2-40B4-BE49-F238E27FC236}">
                      <a16:creationId xmlns:a16="http://schemas.microsoft.com/office/drawing/2014/main" id="{1CE9F1B0-AD06-48BB-B73A-4F990A849575}"/>
                    </a:ext>
                  </a:extLst>
                </p:cNvPr>
                <p:cNvSpPr txBox="1">
                  <a:spLocks noRot="1" noChangeAspect="1" noMove="1" noResize="1" noEditPoints="1" noAdjustHandles="1" noChangeArrowheads="1" noChangeShapeType="1" noTextEdit="1"/>
                </p:cNvSpPr>
                <p:nvPr/>
              </p:nvSpPr>
              <p:spPr>
                <a:xfrm>
                  <a:off x="2669494" y="2807019"/>
                  <a:ext cx="455932" cy="276999"/>
                </a:xfrm>
                <a:prstGeom prst="rect">
                  <a:avLst/>
                </a:prstGeom>
                <a:blipFill>
                  <a:blip r:embed="rId3"/>
                  <a:stretch>
                    <a:fillRect l="-18667" t="-28261" r="-1333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657C845-8341-4610-BEB6-EBB48560079F}"/>
                    </a:ext>
                  </a:extLst>
                </p:cNvPr>
                <p:cNvSpPr txBox="1"/>
                <p:nvPr/>
              </p:nvSpPr>
              <p:spPr>
                <a:xfrm>
                  <a:off x="2646594" y="2528699"/>
                  <a:ext cx="634439" cy="276999"/>
                </a:xfrm>
                <a:prstGeom prst="rect">
                  <a:avLst/>
                </a:prstGeom>
                <a:noFill/>
              </p:spPr>
              <p:txBody>
                <a:bodyPr wrap="square" lIns="0" tIns="0" rIns="0" bIns="0" rtlCol="0">
                  <a:spAutoFit/>
                </a:bodyPr>
                <a:lstStyle/>
                <a:p>
                  <a14:m>
                    <m:oMath xmlns:m="http://schemas.openxmlformats.org/officeDocument/2006/math">
                      <m:r>
                        <m:rPr>
                          <m:sty m:val="p"/>
                        </m:rPr>
                        <a:rPr lang="en-US" b="0" i="0" smtClean="0">
                          <a:solidFill>
                            <a:schemeClr val="accent2"/>
                          </a:solidFill>
                          <a:latin typeface="Cambria Math" panose="02040503050406030204" pitchFamily="18" charset="0"/>
                          <a:ea typeface="Cambria Math" panose="02040503050406030204" pitchFamily="18" charset="0"/>
                        </a:rPr>
                        <m:t>θ</m:t>
                      </m:r>
                    </m:oMath>
                  </a14:m>
                  <a:r>
                    <a:rPr lang="en-US" dirty="0">
                      <a:solidFill>
                        <a:schemeClr val="accent2"/>
                      </a:solidFill>
                    </a:rPr>
                    <a:t>=</a:t>
                  </a:r>
                  <a:r>
                    <a:rPr lang="en-US" dirty="0">
                      <a:solidFill>
                        <a:schemeClr val="accent2"/>
                      </a:solidFill>
                      <a:ea typeface="Cambria Math" panose="02040503050406030204" pitchFamily="18" charset="0"/>
                    </a:rPr>
                    <a:t> </a:t>
                  </a:r>
                  <a14:m>
                    <m:oMath xmlns:m="http://schemas.openxmlformats.org/officeDocument/2006/math">
                      <m:r>
                        <m:rPr>
                          <m:sty m:val="p"/>
                        </m:rPr>
                        <a:rPr lang="en-US">
                          <a:solidFill>
                            <a:schemeClr val="accent2"/>
                          </a:solidFill>
                          <a:latin typeface="Cambria Math" panose="02040503050406030204" pitchFamily="18" charset="0"/>
                          <a:ea typeface="Cambria Math" panose="02040503050406030204" pitchFamily="18" charset="0"/>
                        </a:rPr>
                        <m:t>θ</m:t>
                      </m:r>
                    </m:oMath>
                  </a14:m>
                  <a:r>
                    <a:rPr lang="en-US" baseline="-25000" dirty="0">
                      <a:solidFill>
                        <a:schemeClr val="accent2"/>
                      </a:solidFill>
                    </a:rPr>
                    <a:t>1</a:t>
                  </a:r>
                  <a:endParaRPr lang="en-US" dirty="0">
                    <a:solidFill>
                      <a:schemeClr val="accent2"/>
                    </a:solidFill>
                  </a:endParaRPr>
                </a:p>
              </p:txBody>
            </p:sp>
          </mc:Choice>
          <mc:Fallback xmlns="">
            <p:sp>
              <p:nvSpPr>
                <p:cNvPr id="42" name="TextBox 41">
                  <a:extLst>
                    <a:ext uri="{FF2B5EF4-FFF2-40B4-BE49-F238E27FC236}">
                      <a16:creationId xmlns:a16="http://schemas.microsoft.com/office/drawing/2014/main" id="{D657C845-8341-4610-BEB6-EBB48560079F}"/>
                    </a:ext>
                  </a:extLst>
                </p:cNvPr>
                <p:cNvSpPr txBox="1">
                  <a:spLocks noRot="1" noChangeAspect="1" noMove="1" noResize="1" noEditPoints="1" noAdjustHandles="1" noChangeArrowheads="1" noChangeShapeType="1" noTextEdit="1"/>
                </p:cNvSpPr>
                <p:nvPr/>
              </p:nvSpPr>
              <p:spPr>
                <a:xfrm>
                  <a:off x="2646594" y="2528699"/>
                  <a:ext cx="634439" cy="276999"/>
                </a:xfrm>
                <a:prstGeom prst="rect">
                  <a:avLst/>
                </a:prstGeom>
                <a:blipFill>
                  <a:blip r:embed="rId4"/>
                  <a:stretch>
                    <a:fillRect l="-13462" t="-28889"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2B1E388-DC3A-49AF-BE68-3A5C0F345132}"/>
                    </a:ext>
                  </a:extLst>
                </p:cNvPr>
                <p:cNvSpPr txBox="1"/>
                <p:nvPr/>
              </p:nvSpPr>
              <p:spPr>
                <a:xfrm>
                  <a:off x="1848683" y="1664296"/>
                  <a:ext cx="715926" cy="369332"/>
                </a:xfrm>
                <a:prstGeom prst="rect">
                  <a:avLst/>
                </a:prstGeom>
                <a:noFill/>
              </p:spPr>
              <p:txBody>
                <a:bodyPr wrap="square">
                  <a:spAutoFit/>
                </a:bodyPr>
                <a:lstStyle/>
                <a:p>
                  <a14:m>
                    <m:oMath xmlns:m="http://schemas.openxmlformats.org/officeDocument/2006/math">
                      <m:r>
                        <m:rPr>
                          <m:sty m:val="p"/>
                        </m:rPr>
                        <a:rPr lang="en-US" b="0" i="0" smtClean="0">
                          <a:solidFill>
                            <a:schemeClr val="accent2"/>
                          </a:solidFill>
                          <a:latin typeface="Cambria Math" panose="02040503050406030204" pitchFamily="18" charset="0"/>
                          <a:ea typeface="Cambria Math" panose="02040503050406030204" pitchFamily="18" charset="0"/>
                        </a:rPr>
                        <m:t>θ</m:t>
                      </m:r>
                    </m:oMath>
                  </a14:m>
                  <a:r>
                    <a:rPr lang="en-US" dirty="0">
                      <a:solidFill>
                        <a:schemeClr val="accent2"/>
                      </a:solidFill>
                    </a:rPr>
                    <a:t>=</a:t>
                  </a:r>
                  <a:r>
                    <a:rPr lang="en-US" dirty="0">
                      <a:solidFill>
                        <a:schemeClr val="accent2"/>
                      </a:solidFill>
                      <a:ea typeface="Cambria Math" panose="02040503050406030204" pitchFamily="18" charset="0"/>
                    </a:rPr>
                    <a:t> </a:t>
                  </a:r>
                  <a14:m>
                    <m:oMath xmlns:m="http://schemas.openxmlformats.org/officeDocument/2006/math">
                      <m:r>
                        <m:rPr>
                          <m:sty m:val="p"/>
                        </m:rPr>
                        <a:rPr lang="en-US">
                          <a:solidFill>
                            <a:schemeClr val="accent2"/>
                          </a:solidFill>
                          <a:latin typeface="Cambria Math" panose="02040503050406030204" pitchFamily="18" charset="0"/>
                          <a:ea typeface="Cambria Math" panose="02040503050406030204" pitchFamily="18" charset="0"/>
                        </a:rPr>
                        <m:t>θ</m:t>
                      </m:r>
                    </m:oMath>
                  </a14:m>
                  <a:r>
                    <a:rPr lang="en-US" baseline="-25000" dirty="0">
                      <a:solidFill>
                        <a:schemeClr val="accent2"/>
                      </a:solidFill>
                    </a:rPr>
                    <a:t>2</a:t>
                  </a:r>
                  <a:endParaRPr lang="en-US" dirty="0">
                    <a:solidFill>
                      <a:schemeClr val="accent2"/>
                    </a:solidFill>
                  </a:endParaRPr>
                </a:p>
              </p:txBody>
            </p:sp>
          </mc:Choice>
          <mc:Fallback xmlns="">
            <p:sp>
              <p:nvSpPr>
                <p:cNvPr id="44" name="TextBox 43">
                  <a:extLst>
                    <a:ext uri="{FF2B5EF4-FFF2-40B4-BE49-F238E27FC236}">
                      <a16:creationId xmlns:a16="http://schemas.microsoft.com/office/drawing/2014/main" id="{92B1E388-DC3A-49AF-BE68-3A5C0F345132}"/>
                    </a:ext>
                  </a:extLst>
                </p:cNvPr>
                <p:cNvSpPr txBox="1">
                  <a:spLocks noRot="1" noChangeAspect="1" noMove="1" noResize="1" noEditPoints="1" noAdjustHandles="1" noChangeArrowheads="1" noChangeShapeType="1" noTextEdit="1"/>
                </p:cNvSpPr>
                <p:nvPr/>
              </p:nvSpPr>
              <p:spPr>
                <a:xfrm>
                  <a:off x="1848683" y="1664296"/>
                  <a:ext cx="715926" cy="369332"/>
                </a:xfrm>
                <a:prstGeom prst="rect">
                  <a:avLst/>
                </a:prstGeom>
                <a:blipFill>
                  <a:blip r:embed="rId5"/>
                  <a:stretch>
                    <a:fillRect t="-9836" b="-24590"/>
                  </a:stretch>
                </a:blipFill>
              </p:spPr>
              <p:txBody>
                <a:bodyPr/>
                <a:lstStyle/>
                <a:p>
                  <a:r>
                    <a:rPr lang="en-US">
                      <a:noFill/>
                    </a:rPr>
                    <a:t> </a:t>
                  </a:r>
                </a:p>
              </p:txBody>
            </p:sp>
          </mc:Fallback>
        </mc:AlternateContent>
      </p:grpSp>
      <p:cxnSp>
        <p:nvCxnSpPr>
          <p:cNvPr id="73" name="Straight Connector 72">
            <a:extLst>
              <a:ext uri="{FF2B5EF4-FFF2-40B4-BE49-F238E27FC236}">
                <a16:creationId xmlns:a16="http://schemas.microsoft.com/office/drawing/2014/main" id="{4F8401BA-A94F-492A-AB58-54D6F6747B58}"/>
              </a:ext>
            </a:extLst>
          </p:cNvPr>
          <p:cNvCxnSpPr>
            <a:cxnSpLocks/>
            <a:stCxn id="45" idx="1"/>
            <a:endCxn id="45" idx="0"/>
          </p:cNvCxnSpPr>
          <p:nvPr/>
        </p:nvCxnSpPr>
        <p:spPr>
          <a:xfrm>
            <a:off x="6462494" y="2172278"/>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grpSp>
        <p:nvGrpSpPr>
          <p:cNvPr id="114" name="Group 113">
            <a:extLst>
              <a:ext uri="{FF2B5EF4-FFF2-40B4-BE49-F238E27FC236}">
                <a16:creationId xmlns:a16="http://schemas.microsoft.com/office/drawing/2014/main" id="{6C8F0AB7-6343-4635-9EB5-B387139A0D8A}"/>
              </a:ext>
            </a:extLst>
          </p:cNvPr>
          <p:cNvGrpSpPr/>
          <p:nvPr/>
        </p:nvGrpSpPr>
        <p:grpSpPr>
          <a:xfrm>
            <a:off x="4838139" y="2032234"/>
            <a:ext cx="2179782" cy="2179782"/>
            <a:chOff x="4457777" y="1951586"/>
            <a:chExt cx="2179782" cy="2179782"/>
          </a:xfrm>
        </p:grpSpPr>
        <p:sp>
          <p:nvSpPr>
            <p:cNvPr id="45" name="Oval 44">
              <a:extLst>
                <a:ext uri="{FF2B5EF4-FFF2-40B4-BE49-F238E27FC236}">
                  <a16:creationId xmlns:a16="http://schemas.microsoft.com/office/drawing/2014/main" id="{CF1D6179-1D35-4F55-8CE8-8A0BCDCF5502}"/>
                </a:ext>
              </a:extLst>
            </p:cNvPr>
            <p:cNvSpPr/>
            <p:nvPr/>
          </p:nvSpPr>
          <p:spPr>
            <a:xfrm rot="4461945">
              <a:off x="4457777" y="1951586"/>
              <a:ext cx="2179782" cy="2179782"/>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B7E96D73-8112-45CC-B281-BCC4E5F072A8}"/>
                </a:ext>
              </a:extLst>
            </p:cNvPr>
            <p:cNvCxnSpPr>
              <a:cxnSpLocks/>
              <a:stCxn id="45" idx="0"/>
              <a:endCxn id="45" idx="7"/>
            </p:cNvCxnSpPr>
            <p:nvPr/>
          </p:nvCxnSpPr>
          <p:spPr>
            <a:xfrm flipH="1">
              <a:off x="6497515" y="2747756"/>
              <a:ext cx="99720" cy="82818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7" name="Straight Connector 76">
              <a:extLst>
                <a:ext uri="{FF2B5EF4-FFF2-40B4-BE49-F238E27FC236}">
                  <a16:creationId xmlns:a16="http://schemas.microsoft.com/office/drawing/2014/main" id="{5469E357-8E3E-4A4D-B11F-ED9E6AF756CE}"/>
                </a:ext>
              </a:extLst>
            </p:cNvPr>
            <p:cNvCxnSpPr>
              <a:cxnSpLocks/>
              <a:stCxn id="45" idx="5"/>
              <a:endCxn id="45" idx="4"/>
            </p:cNvCxnSpPr>
            <p:nvPr/>
          </p:nvCxnSpPr>
          <p:spPr>
            <a:xfrm flipH="1" flipV="1">
              <a:off x="4498101" y="3335198"/>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6743918E-F2F2-45DD-AF3A-A95DB45799BD}"/>
                </a:ext>
              </a:extLst>
            </p:cNvPr>
            <p:cNvCxnSpPr>
              <a:cxnSpLocks/>
              <a:stCxn id="45" idx="6"/>
              <a:endCxn id="45" idx="5"/>
            </p:cNvCxnSpPr>
            <p:nvPr/>
          </p:nvCxnSpPr>
          <p:spPr>
            <a:xfrm flipH="1" flipV="1">
              <a:off x="5013204" y="3991324"/>
              <a:ext cx="828185" cy="9972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79" name="Straight Connector 78">
              <a:extLst>
                <a:ext uri="{FF2B5EF4-FFF2-40B4-BE49-F238E27FC236}">
                  <a16:creationId xmlns:a16="http://schemas.microsoft.com/office/drawing/2014/main" id="{D65FE20B-F2EF-4126-A832-AB51EC3DCE14}"/>
                </a:ext>
              </a:extLst>
            </p:cNvPr>
            <p:cNvCxnSpPr>
              <a:cxnSpLocks/>
              <a:stCxn id="45" idx="7"/>
              <a:endCxn id="45" idx="6"/>
            </p:cNvCxnSpPr>
            <p:nvPr/>
          </p:nvCxnSpPr>
          <p:spPr>
            <a:xfrm flipH="1">
              <a:off x="5841389" y="3575941"/>
              <a:ext cx="656126" cy="51510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6" name="Straight Connector 85">
              <a:extLst>
                <a:ext uri="{FF2B5EF4-FFF2-40B4-BE49-F238E27FC236}">
                  <a16:creationId xmlns:a16="http://schemas.microsoft.com/office/drawing/2014/main" id="{CD6963AD-40F0-4712-A831-A56834A2BA1C}"/>
                </a:ext>
              </a:extLst>
            </p:cNvPr>
            <p:cNvCxnSpPr>
              <a:cxnSpLocks/>
              <a:stCxn id="45" idx="4"/>
              <a:endCxn id="45" idx="3"/>
            </p:cNvCxnSpPr>
            <p:nvPr/>
          </p:nvCxnSpPr>
          <p:spPr>
            <a:xfrm flipV="1">
              <a:off x="4498101" y="2507013"/>
              <a:ext cx="99720" cy="82818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02B04D98-6685-477A-BB3A-C49E9FC69417}"/>
                </a:ext>
              </a:extLst>
            </p:cNvPr>
            <p:cNvCxnSpPr>
              <a:cxnSpLocks/>
              <a:stCxn id="45" idx="2"/>
              <a:endCxn id="45" idx="3"/>
            </p:cNvCxnSpPr>
            <p:nvPr/>
          </p:nvCxnSpPr>
          <p:spPr>
            <a:xfrm flipH="1">
              <a:off x="4597821" y="1991910"/>
              <a:ext cx="656126" cy="51510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92" name="Straight Connector 91">
              <a:extLst>
                <a:ext uri="{FF2B5EF4-FFF2-40B4-BE49-F238E27FC236}">
                  <a16:creationId xmlns:a16="http://schemas.microsoft.com/office/drawing/2014/main" id="{A0391C4E-8447-4B13-8CE5-A06DFA27EF67}"/>
                </a:ext>
              </a:extLst>
            </p:cNvPr>
            <p:cNvCxnSpPr>
              <a:cxnSpLocks/>
              <a:stCxn id="45" idx="2"/>
              <a:endCxn id="45" idx="1"/>
            </p:cNvCxnSpPr>
            <p:nvPr/>
          </p:nvCxnSpPr>
          <p:spPr>
            <a:xfrm>
              <a:off x="5253947" y="1991910"/>
              <a:ext cx="828185" cy="99720"/>
            </a:xfrm>
            <a:prstGeom prst="line">
              <a:avLst/>
            </a:prstGeom>
            <a:ln w="38100"/>
          </p:spPr>
          <p:style>
            <a:lnRef idx="1">
              <a:schemeClr val="accent6"/>
            </a:lnRef>
            <a:fillRef idx="0">
              <a:schemeClr val="accent6"/>
            </a:fillRef>
            <a:effectRef idx="0">
              <a:schemeClr val="accent6"/>
            </a:effectRef>
            <a:fontRef idx="minor">
              <a:schemeClr val="tx1"/>
            </a:fontRef>
          </p:style>
        </p:cxnSp>
      </p:grpSp>
      <p:sp>
        <p:nvSpPr>
          <p:cNvPr id="103" name="TextBox 102">
            <a:extLst>
              <a:ext uri="{FF2B5EF4-FFF2-40B4-BE49-F238E27FC236}">
                <a16:creationId xmlns:a16="http://schemas.microsoft.com/office/drawing/2014/main" id="{0CE34DDD-49B4-4C18-A7EE-257412420324}"/>
              </a:ext>
            </a:extLst>
          </p:cNvPr>
          <p:cNvSpPr txBox="1"/>
          <p:nvPr/>
        </p:nvSpPr>
        <p:spPr>
          <a:xfrm>
            <a:off x="5066932" y="4572922"/>
            <a:ext cx="1671777" cy="553998"/>
          </a:xfrm>
          <a:prstGeom prst="rect">
            <a:avLst/>
          </a:prstGeom>
          <a:noFill/>
        </p:spPr>
        <p:txBody>
          <a:bodyPr wrap="square" lIns="0" tIns="0" rIns="0" bIns="0" rtlCol="0">
            <a:spAutoFit/>
          </a:bodyPr>
          <a:lstStyle/>
          <a:p>
            <a:pPr algn="ctr"/>
            <a:r>
              <a:rPr lang="en-US" i="1" dirty="0">
                <a:solidFill>
                  <a:schemeClr val="accent2"/>
                </a:solidFill>
              </a:rPr>
              <a:t>Circumference Estimation</a:t>
            </a:r>
          </a:p>
        </p:txBody>
      </p:sp>
      <p:grpSp>
        <p:nvGrpSpPr>
          <p:cNvPr id="115" name="Group 114">
            <a:extLst>
              <a:ext uri="{FF2B5EF4-FFF2-40B4-BE49-F238E27FC236}">
                <a16:creationId xmlns:a16="http://schemas.microsoft.com/office/drawing/2014/main" id="{2187FAEE-0DD5-42CE-9594-F1866181F632}"/>
              </a:ext>
            </a:extLst>
          </p:cNvPr>
          <p:cNvGrpSpPr/>
          <p:nvPr/>
        </p:nvGrpSpPr>
        <p:grpSpPr>
          <a:xfrm>
            <a:off x="8375267" y="1991910"/>
            <a:ext cx="2179782" cy="2179782"/>
            <a:chOff x="4457777" y="1951586"/>
            <a:chExt cx="2179782" cy="2179782"/>
          </a:xfrm>
        </p:grpSpPr>
        <p:sp>
          <p:nvSpPr>
            <p:cNvPr id="116" name="Oval 115">
              <a:extLst>
                <a:ext uri="{FF2B5EF4-FFF2-40B4-BE49-F238E27FC236}">
                  <a16:creationId xmlns:a16="http://schemas.microsoft.com/office/drawing/2014/main" id="{29CA26A7-0EC0-4B69-9C62-32091732FB37}"/>
                </a:ext>
              </a:extLst>
            </p:cNvPr>
            <p:cNvSpPr/>
            <p:nvPr/>
          </p:nvSpPr>
          <p:spPr>
            <a:xfrm rot="4461945">
              <a:off x="4457777" y="1951586"/>
              <a:ext cx="2179782" cy="2179782"/>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17" name="Straight Connector 116">
              <a:extLst>
                <a:ext uri="{FF2B5EF4-FFF2-40B4-BE49-F238E27FC236}">
                  <a16:creationId xmlns:a16="http://schemas.microsoft.com/office/drawing/2014/main" id="{48DADB44-B960-4D39-AF05-C7B92638ACF5}"/>
                </a:ext>
              </a:extLst>
            </p:cNvPr>
            <p:cNvCxnSpPr>
              <a:cxnSpLocks/>
              <a:stCxn id="116" idx="0"/>
              <a:endCxn id="116" idx="7"/>
            </p:cNvCxnSpPr>
            <p:nvPr/>
          </p:nvCxnSpPr>
          <p:spPr>
            <a:xfrm flipH="1">
              <a:off x="6497515" y="2747756"/>
              <a:ext cx="99720" cy="82818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18" name="Straight Connector 117">
              <a:extLst>
                <a:ext uri="{FF2B5EF4-FFF2-40B4-BE49-F238E27FC236}">
                  <a16:creationId xmlns:a16="http://schemas.microsoft.com/office/drawing/2014/main" id="{241E0032-A804-49A6-92EB-0619BAD07781}"/>
                </a:ext>
              </a:extLst>
            </p:cNvPr>
            <p:cNvCxnSpPr>
              <a:cxnSpLocks/>
              <a:stCxn id="116" idx="5"/>
              <a:endCxn id="116" idx="4"/>
            </p:cNvCxnSpPr>
            <p:nvPr/>
          </p:nvCxnSpPr>
          <p:spPr>
            <a:xfrm flipH="1" flipV="1">
              <a:off x="4498101" y="3335198"/>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19" name="Straight Connector 118">
              <a:extLst>
                <a:ext uri="{FF2B5EF4-FFF2-40B4-BE49-F238E27FC236}">
                  <a16:creationId xmlns:a16="http://schemas.microsoft.com/office/drawing/2014/main" id="{869CC187-45AE-4C92-9057-DDBE8AE884E0}"/>
                </a:ext>
              </a:extLst>
            </p:cNvPr>
            <p:cNvCxnSpPr>
              <a:cxnSpLocks/>
              <a:stCxn id="116" idx="6"/>
              <a:endCxn id="116" idx="5"/>
            </p:cNvCxnSpPr>
            <p:nvPr/>
          </p:nvCxnSpPr>
          <p:spPr>
            <a:xfrm flipH="1" flipV="1">
              <a:off x="5013204" y="3991324"/>
              <a:ext cx="828185" cy="9972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0" name="Straight Connector 119">
              <a:extLst>
                <a:ext uri="{FF2B5EF4-FFF2-40B4-BE49-F238E27FC236}">
                  <a16:creationId xmlns:a16="http://schemas.microsoft.com/office/drawing/2014/main" id="{523F1FE0-1DA3-4370-A0D4-7CCB2BBAD5B5}"/>
                </a:ext>
              </a:extLst>
            </p:cNvPr>
            <p:cNvCxnSpPr>
              <a:cxnSpLocks/>
              <a:stCxn id="116" idx="7"/>
              <a:endCxn id="116" idx="6"/>
            </p:cNvCxnSpPr>
            <p:nvPr/>
          </p:nvCxnSpPr>
          <p:spPr>
            <a:xfrm flipH="1">
              <a:off x="5841389" y="3575941"/>
              <a:ext cx="656126" cy="51510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1" name="Straight Connector 120">
              <a:extLst>
                <a:ext uri="{FF2B5EF4-FFF2-40B4-BE49-F238E27FC236}">
                  <a16:creationId xmlns:a16="http://schemas.microsoft.com/office/drawing/2014/main" id="{64A3127E-BF54-48AD-A0D5-BDE6C839F33F}"/>
                </a:ext>
              </a:extLst>
            </p:cNvPr>
            <p:cNvCxnSpPr>
              <a:cxnSpLocks/>
              <a:stCxn id="116" idx="4"/>
              <a:endCxn id="116" idx="3"/>
            </p:cNvCxnSpPr>
            <p:nvPr/>
          </p:nvCxnSpPr>
          <p:spPr>
            <a:xfrm flipV="1">
              <a:off x="4498101" y="2507013"/>
              <a:ext cx="99720" cy="82818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2" name="Straight Connector 121">
              <a:extLst>
                <a:ext uri="{FF2B5EF4-FFF2-40B4-BE49-F238E27FC236}">
                  <a16:creationId xmlns:a16="http://schemas.microsoft.com/office/drawing/2014/main" id="{F0A771A8-219E-4FA7-8297-F9734855E836}"/>
                </a:ext>
              </a:extLst>
            </p:cNvPr>
            <p:cNvCxnSpPr>
              <a:cxnSpLocks/>
              <a:stCxn id="116" idx="2"/>
              <a:endCxn id="116" idx="3"/>
            </p:cNvCxnSpPr>
            <p:nvPr/>
          </p:nvCxnSpPr>
          <p:spPr>
            <a:xfrm flipH="1">
              <a:off x="4597821" y="1991910"/>
              <a:ext cx="656126" cy="51510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23" name="Straight Connector 122">
              <a:extLst>
                <a:ext uri="{FF2B5EF4-FFF2-40B4-BE49-F238E27FC236}">
                  <a16:creationId xmlns:a16="http://schemas.microsoft.com/office/drawing/2014/main" id="{347C0540-A6BB-4F13-930E-3D4B8B02960C}"/>
                </a:ext>
              </a:extLst>
            </p:cNvPr>
            <p:cNvCxnSpPr>
              <a:cxnSpLocks/>
              <a:stCxn id="116" idx="2"/>
              <a:endCxn id="116" idx="1"/>
            </p:cNvCxnSpPr>
            <p:nvPr/>
          </p:nvCxnSpPr>
          <p:spPr>
            <a:xfrm>
              <a:off x="5253947" y="1991910"/>
              <a:ext cx="828185" cy="99720"/>
            </a:xfrm>
            <a:prstGeom prst="line">
              <a:avLst/>
            </a:prstGeom>
            <a:ln w="38100"/>
          </p:spPr>
          <p:style>
            <a:lnRef idx="1">
              <a:schemeClr val="accent6"/>
            </a:lnRef>
            <a:fillRef idx="0">
              <a:schemeClr val="accent6"/>
            </a:fillRef>
            <a:effectRef idx="0">
              <a:schemeClr val="accent6"/>
            </a:effectRef>
            <a:fontRef idx="minor">
              <a:schemeClr val="tx1"/>
            </a:fontRef>
          </p:style>
        </p:cxnSp>
      </p:grpSp>
      <p:cxnSp>
        <p:nvCxnSpPr>
          <p:cNvPr id="125" name="Straight Connector 124">
            <a:extLst>
              <a:ext uri="{FF2B5EF4-FFF2-40B4-BE49-F238E27FC236}">
                <a16:creationId xmlns:a16="http://schemas.microsoft.com/office/drawing/2014/main" id="{C7C47D00-4D1E-4B2B-9053-D8AFBDF84B16}"/>
              </a:ext>
            </a:extLst>
          </p:cNvPr>
          <p:cNvCxnSpPr>
            <a:cxnSpLocks/>
            <a:stCxn id="116" idx="1"/>
            <a:endCxn id="116" idx="0"/>
          </p:cNvCxnSpPr>
          <p:nvPr/>
        </p:nvCxnSpPr>
        <p:spPr>
          <a:xfrm>
            <a:off x="9999622" y="2131954"/>
            <a:ext cx="515103" cy="656126"/>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30" name="Straight Connector 129">
            <a:extLst>
              <a:ext uri="{FF2B5EF4-FFF2-40B4-BE49-F238E27FC236}">
                <a16:creationId xmlns:a16="http://schemas.microsoft.com/office/drawing/2014/main" id="{D412ABE5-ED6F-4893-849A-6EA8E2540178}"/>
              </a:ext>
            </a:extLst>
          </p:cNvPr>
          <p:cNvCxnSpPr>
            <a:cxnSpLocks/>
            <a:stCxn id="116" idx="4"/>
            <a:endCxn id="116" idx="0"/>
          </p:cNvCxnSpPr>
          <p:nvPr/>
        </p:nvCxnSpPr>
        <p:spPr>
          <a:xfrm flipV="1">
            <a:off x="8415591" y="2788080"/>
            <a:ext cx="2099134" cy="587442"/>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32" name="Straight Connector 131">
            <a:extLst>
              <a:ext uri="{FF2B5EF4-FFF2-40B4-BE49-F238E27FC236}">
                <a16:creationId xmlns:a16="http://schemas.microsoft.com/office/drawing/2014/main" id="{3A8C1CA9-0EB8-4CEB-9B96-DBCED98BCAE7}"/>
              </a:ext>
            </a:extLst>
          </p:cNvPr>
          <p:cNvCxnSpPr>
            <a:cxnSpLocks/>
            <a:stCxn id="116" idx="3"/>
            <a:endCxn id="116" idx="7"/>
          </p:cNvCxnSpPr>
          <p:nvPr/>
        </p:nvCxnSpPr>
        <p:spPr>
          <a:xfrm>
            <a:off x="8515311" y="2547337"/>
            <a:ext cx="1899694" cy="1068928"/>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35" name="Straight Connector 134">
            <a:extLst>
              <a:ext uri="{FF2B5EF4-FFF2-40B4-BE49-F238E27FC236}">
                <a16:creationId xmlns:a16="http://schemas.microsoft.com/office/drawing/2014/main" id="{52A23850-999F-4C75-9F32-1A20243CF4B5}"/>
              </a:ext>
            </a:extLst>
          </p:cNvPr>
          <p:cNvCxnSpPr>
            <a:cxnSpLocks/>
            <a:stCxn id="116" idx="5"/>
            <a:endCxn id="116" idx="1"/>
          </p:cNvCxnSpPr>
          <p:nvPr/>
        </p:nvCxnSpPr>
        <p:spPr>
          <a:xfrm flipV="1">
            <a:off x="8930694" y="2131954"/>
            <a:ext cx="1068928" cy="1899694"/>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38" name="Straight Connector 137">
            <a:extLst>
              <a:ext uri="{FF2B5EF4-FFF2-40B4-BE49-F238E27FC236}">
                <a16:creationId xmlns:a16="http://schemas.microsoft.com/office/drawing/2014/main" id="{7BA06D9D-9A06-44C8-9CD4-C652DB5B73F2}"/>
              </a:ext>
            </a:extLst>
          </p:cNvPr>
          <p:cNvCxnSpPr>
            <a:cxnSpLocks/>
            <a:stCxn id="116" idx="2"/>
            <a:endCxn id="116" idx="6"/>
          </p:cNvCxnSpPr>
          <p:nvPr/>
        </p:nvCxnSpPr>
        <p:spPr>
          <a:xfrm>
            <a:off x="9171437" y="2032234"/>
            <a:ext cx="587442" cy="2099134"/>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142" name="TextBox 141">
            <a:extLst>
              <a:ext uri="{FF2B5EF4-FFF2-40B4-BE49-F238E27FC236}">
                <a16:creationId xmlns:a16="http://schemas.microsoft.com/office/drawing/2014/main" id="{5236C0A2-DA96-4E5C-A353-39E53B43DCAD}"/>
              </a:ext>
            </a:extLst>
          </p:cNvPr>
          <p:cNvSpPr txBox="1"/>
          <p:nvPr/>
        </p:nvSpPr>
        <p:spPr>
          <a:xfrm>
            <a:off x="8673142" y="4665832"/>
            <a:ext cx="1671777" cy="276999"/>
          </a:xfrm>
          <a:prstGeom prst="rect">
            <a:avLst/>
          </a:prstGeom>
          <a:noFill/>
        </p:spPr>
        <p:txBody>
          <a:bodyPr wrap="square" lIns="0" tIns="0" rIns="0" bIns="0" rtlCol="0">
            <a:spAutoFit/>
          </a:bodyPr>
          <a:lstStyle/>
          <a:p>
            <a:pPr algn="ctr"/>
            <a:r>
              <a:rPr lang="en-US" i="1" dirty="0">
                <a:solidFill>
                  <a:schemeClr val="accent2"/>
                </a:solidFill>
              </a:rPr>
              <a:t>Area Estimation</a:t>
            </a:r>
          </a:p>
        </p:txBody>
      </p:sp>
    </p:spTree>
    <p:extLst>
      <p:ext uri="{BB962C8B-B14F-4D97-AF65-F5344CB8AC3E}">
        <p14:creationId xmlns:p14="http://schemas.microsoft.com/office/powerpoint/2010/main" val="82077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E9B4-CA74-455B-8118-C442DE9703E6}"/>
              </a:ext>
            </a:extLst>
          </p:cNvPr>
          <p:cNvSpPr>
            <a:spLocks noGrp="1"/>
          </p:cNvSpPr>
          <p:nvPr>
            <p:ph type="title"/>
          </p:nvPr>
        </p:nvSpPr>
        <p:spPr/>
        <p:txBody>
          <a:bodyPr/>
          <a:lstStyle/>
          <a:p>
            <a:r>
              <a:rPr lang="en-US" dirty="0"/>
              <a:t>Function timers</a:t>
            </a:r>
          </a:p>
        </p:txBody>
      </p:sp>
      <p:sp>
        <p:nvSpPr>
          <p:cNvPr id="3" name="Date Placeholder 2">
            <a:extLst>
              <a:ext uri="{FF2B5EF4-FFF2-40B4-BE49-F238E27FC236}">
                <a16:creationId xmlns:a16="http://schemas.microsoft.com/office/drawing/2014/main" id="{CD81B127-0108-4E34-8843-6C41F77971B2}"/>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A52276BF-457D-4678-A82D-C00B57994F78}"/>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607959CD-49D6-4277-AE74-B68049F17B0E}"/>
              </a:ext>
            </a:extLst>
          </p:cNvPr>
          <p:cNvSpPr>
            <a:spLocks noGrp="1"/>
          </p:cNvSpPr>
          <p:nvPr>
            <p:ph type="sldNum" sz="quarter" idx="12"/>
          </p:nvPr>
        </p:nvSpPr>
        <p:spPr/>
        <p:txBody>
          <a:bodyPr/>
          <a:lstStyle/>
          <a:p>
            <a:fld id="{00E6A5BD-C011-4A45-AA3A-201790FB7F2B}" type="slidenum">
              <a:rPr lang="en-CA" smtClean="0"/>
              <a:t>6</a:t>
            </a:fld>
            <a:endParaRPr lang="en-CA"/>
          </a:p>
        </p:txBody>
      </p:sp>
      <p:sp>
        <p:nvSpPr>
          <p:cNvPr id="7" name="TextBox 6">
            <a:extLst>
              <a:ext uri="{FF2B5EF4-FFF2-40B4-BE49-F238E27FC236}">
                <a16:creationId xmlns:a16="http://schemas.microsoft.com/office/drawing/2014/main" id="{C23CF4FC-A898-4E5E-BBB2-57CE91077D03}"/>
              </a:ext>
            </a:extLst>
          </p:cNvPr>
          <p:cNvSpPr txBox="1"/>
          <p:nvPr/>
        </p:nvSpPr>
        <p:spPr>
          <a:xfrm>
            <a:off x="1253515" y="1180848"/>
            <a:ext cx="9991788" cy="138499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Use of </a:t>
            </a:r>
            <a:r>
              <a:rPr lang="en-US" i="1" dirty="0">
                <a:solidFill>
                  <a:schemeClr val="accent2"/>
                </a:solidFill>
              </a:rPr>
              <a:t>timer</a:t>
            </a:r>
            <a:r>
              <a:rPr lang="en-US" dirty="0">
                <a:solidFill>
                  <a:schemeClr val="accent2"/>
                </a:solidFill>
              </a:rPr>
              <a:t> Python library to determine run time of each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Example of timer encapsulating circumference function</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endParaRPr lang="en-US" dirty="0">
              <a:solidFill>
                <a:schemeClr val="accent2"/>
              </a:solidFill>
            </a:endParaRPr>
          </a:p>
        </p:txBody>
      </p:sp>
      <p:sp>
        <p:nvSpPr>
          <p:cNvPr id="13" name="Rectangle 2">
            <a:extLst>
              <a:ext uri="{FF2B5EF4-FFF2-40B4-BE49-F238E27FC236}">
                <a16:creationId xmlns:a16="http://schemas.microsoft.com/office/drawing/2014/main" id="{BF561181-94AC-4C74-A74B-1CC34025F6B1}"/>
              </a:ext>
            </a:extLst>
          </p:cNvPr>
          <p:cNvSpPr>
            <a:spLocks noChangeArrowheads="1"/>
          </p:cNvSpPr>
          <p:nvPr/>
        </p:nvSpPr>
        <p:spPr bwMode="auto">
          <a:xfrm>
            <a:off x="1459891" y="1948797"/>
            <a:ext cx="6745487" cy="30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estimate_circ</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r,n,choice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time.perf_counter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t_calc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toc_circ</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tic_circ</a:t>
            </a:r>
            <a:r>
              <a:rPr kumimoji="0" lang="en-US" altLang="en-US" sz="1600" b="0" i="0" u="none" strike="noStrike" cap="none" normalizeH="0" baseline="0" dirty="0">
                <a:ln>
                  <a:noFill/>
                </a:ln>
                <a:solidFill>
                  <a:schemeClr val="tx1"/>
                </a:solidFill>
                <a:effectLst/>
                <a:latin typeface="Arial Unicode MS"/>
              </a:rPr>
              <a:t>) * 10 ** 6 </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print(f "Circumference approximated in {t_calc:0.4f} microseconds")</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5" name="Graphic 14" descr="Stopwatch outline">
            <a:extLst>
              <a:ext uri="{FF2B5EF4-FFF2-40B4-BE49-F238E27FC236}">
                <a16:creationId xmlns:a16="http://schemas.microsoft.com/office/drawing/2014/main" id="{1A4BFB00-1AF4-4328-BDC5-49B13411A7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0774" y="1873345"/>
            <a:ext cx="914400" cy="914400"/>
          </a:xfrm>
          <a:prstGeom prst="rect">
            <a:avLst/>
          </a:prstGeom>
        </p:spPr>
      </p:pic>
      <p:pic>
        <p:nvPicPr>
          <p:cNvPr id="17" name="Graphic 16" descr="Stopwatch 25% outline">
            <a:extLst>
              <a:ext uri="{FF2B5EF4-FFF2-40B4-BE49-F238E27FC236}">
                <a16:creationId xmlns:a16="http://schemas.microsoft.com/office/drawing/2014/main" id="{A1E23DC3-C184-41D5-9F00-5E2139682C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0774" y="3155856"/>
            <a:ext cx="914400" cy="914400"/>
          </a:xfrm>
          <a:prstGeom prst="rect">
            <a:avLst/>
          </a:prstGeom>
        </p:spPr>
      </p:pic>
      <p:sp>
        <p:nvSpPr>
          <p:cNvPr id="18" name="TextBox 17">
            <a:extLst>
              <a:ext uri="{FF2B5EF4-FFF2-40B4-BE49-F238E27FC236}">
                <a16:creationId xmlns:a16="http://schemas.microsoft.com/office/drawing/2014/main" id="{49DB4DAB-39E3-4071-8F59-2016E5B8BB00}"/>
              </a:ext>
            </a:extLst>
          </p:cNvPr>
          <p:cNvSpPr txBox="1"/>
          <p:nvPr/>
        </p:nvSpPr>
        <p:spPr>
          <a:xfrm>
            <a:off x="5106915" y="2214425"/>
            <a:ext cx="1949913" cy="276999"/>
          </a:xfrm>
          <a:prstGeom prst="rect">
            <a:avLst/>
          </a:prstGeom>
          <a:noFill/>
        </p:spPr>
        <p:txBody>
          <a:bodyPr wrap="square" lIns="0" tIns="0" rIns="0" bIns="0" rtlCol="0">
            <a:spAutoFit/>
          </a:bodyPr>
          <a:lstStyle/>
          <a:p>
            <a:r>
              <a:rPr lang="en-US" b="1" i="1" dirty="0">
                <a:solidFill>
                  <a:schemeClr val="accent6"/>
                </a:solidFill>
              </a:rPr>
              <a:t>Timer started</a:t>
            </a:r>
          </a:p>
        </p:txBody>
      </p:sp>
      <p:sp>
        <p:nvSpPr>
          <p:cNvPr id="19" name="TextBox 18">
            <a:extLst>
              <a:ext uri="{FF2B5EF4-FFF2-40B4-BE49-F238E27FC236}">
                <a16:creationId xmlns:a16="http://schemas.microsoft.com/office/drawing/2014/main" id="{21BCEC3A-2CF1-493C-A93D-09EA0A0AB043}"/>
              </a:ext>
            </a:extLst>
          </p:cNvPr>
          <p:cNvSpPr txBox="1"/>
          <p:nvPr/>
        </p:nvSpPr>
        <p:spPr>
          <a:xfrm>
            <a:off x="3951299" y="2842962"/>
            <a:ext cx="5186645" cy="276999"/>
          </a:xfrm>
          <a:prstGeom prst="rect">
            <a:avLst/>
          </a:prstGeom>
          <a:noFill/>
        </p:spPr>
        <p:txBody>
          <a:bodyPr wrap="square" lIns="0" tIns="0" rIns="0" bIns="0" rtlCol="0">
            <a:spAutoFit/>
          </a:bodyPr>
          <a:lstStyle/>
          <a:p>
            <a:r>
              <a:rPr lang="en-US" b="1" i="1" dirty="0">
                <a:solidFill>
                  <a:schemeClr val="accent2"/>
                </a:solidFill>
              </a:rPr>
              <a:t>Function call to circumference estimation</a:t>
            </a:r>
          </a:p>
        </p:txBody>
      </p:sp>
      <p:sp>
        <p:nvSpPr>
          <p:cNvPr id="21" name="TextBox 20">
            <a:extLst>
              <a:ext uri="{FF2B5EF4-FFF2-40B4-BE49-F238E27FC236}">
                <a16:creationId xmlns:a16="http://schemas.microsoft.com/office/drawing/2014/main" id="{A3BB3A13-FA8C-4E05-BA1D-6E3E722762D0}"/>
              </a:ext>
            </a:extLst>
          </p:cNvPr>
          <p:cNvSpPr txBox="1"/>
          <p:nvPr/>
        </p:nvSpPr>
        <p:spPr>
          <a:xfrm>
            <a:off x="5135174" y="3426117"/>
            <a:ext cx="1949913" cy="276999"/>
          </a:xfrm>
          <a:prstGeom prst="rect">
            <a:avLst/>
          </a:prstGeom>
          <a:noFill/>
        </p:spPr>
        <p:txBody>
          <a:bodyPr wrap="square" lIns="0" tIns="0" rIns="0" bIns="0" rtlCol="0">
            <a:spAutoFit/>
          </a:bodyPr>
          <a:lstStyle/>
          <a:p>
            <a:r>
              <a:rPr lang="en-US" b="1" i="1" dirty="0">
                <a:solidFill>
                  <a:schemeClr val="accent1">
                    <a:lumMod val="75000"/>
                  </a:schemeClr>
                </a:solidFill>
              </a:rPr>
              <a:t>Timer ended</a:t>
            </a:r>
          </a:p>
        </p:txBody>
      </p:sp>
      <p:sp>
        <p:nvSpPr>
          <p:cNvPr id="22" name="TextBox 21">
            <a:extLst>
              <a:ext uri="{FF2B5EF4-FFF2-40B4-BE49-F238E27FC236}">
                <a16:creationId xmlns:a16="http://schemas.microsoft.com/office/drawing/2014/main" id="{CE7811C2-6083-4728-B00B-7B4BA1C3B92C}"/>
              </a:ext>
            </a:extLst>
          </p:cNvPr>
          <p:cNvSpPr txBox="1"/>
          <p:nvPr/>
        </p:nvSpPr>
        <p:spPr>
          <a:xfrm>
            <a:off x="4942403" y="4070256"/>
            <a:ext cx="4122874" cy="276999"/>
          </a:xfrm>
          <a:prstGeom prst="rect">
            <a:avLst/>
          </a:prstGeom>
          <a:noFill/>
        </p:spPr>
        <p:txBody>
          <a:bodyPr wrap="square" lIns="0" tIns="0" rIns="0" bIns="0" rtlCol="0">
            <a:spAutoFit/>
          </a:bodyPr>
          <a:lstStyle/>
          <a:p>
            <a:r>
              <a:rPr lang="en-US" b="1" i="1" dirty="0">
                <a:solidFill>
                  <a:schemeClr val="accent2"/>
                </a:solidFill>
              </a:rPr>
              <a:t>Timer </a:t>
            </a:r>
            <a:r>
              <a:rPr lang="en-US" b="1" i="1" dirty="0">
                <a:solidFill>
                  <a:schemeClr val="accent6"/>
                </a:solidFill>
              </a:rPr>
              <a:t>Start</a:t>
            </a:r>
            <a:r>
              <a:rPr lang="en-US" b="1" i="1" dirty="0">
                <a:solidFill>
                  <a:schemeClr val="accent2"/>
                </a:solidFill>
              </a:rPr>
              <a:t> – </a:t>
            </a:r>
            <a:r>
              <a:rPr lang="en-US" b="1" i="1" dirty="0">
                <a:solidFill>
                  <a:schemeClr val="accent1">
                    <a:lumMod val="75000"/>
                  </a:schemeClr>
                </a:solidFill>
              </a:rPr>
              <a:t>Finish</a:t>
            </a:r>
            <a:r>
              <a:rPr lang="en-US" b="1" i="1" dirty="0">
                <a:solidFill>
                  <a:schemeClr val="accent2"/>
                </a:solidFill>
              </a:rPr>
              <a:t> (in microseconds)</a:t>
            </a:r>
          </a:p>
        </p:txBody>
      </p:sp>
      <p:sp>
        <p:nvSpPr>
          <p:cNvPr id="23" name="TextBox 22">
            <a:extLst>
              <a:ext uri="{FF2B5EF4-FFF2-40B4-BE49-F238E27FC236}">
                <a16:creationId xmlns:a16="http://schemas.microsoft.com/office/drawing/2014/main" id="{0AF7B826-8F00-4525-89EB-52607E8F7814}"/>
              </a:ext>
            </a:extLst>
          </p:cNvPr>
          <p:cNvSpPr txBox="1"/>
          <p:nvPr/>
        </p:nvSpPr>
        <p:spPr>
          <a:xfrm>
            <a:off x="7741113" y="4664283"/>
            <a:ext cx="4122874" cy="276999"/>
          </a:xfrm>
          <a:prstGeom prst="rect">
            <a:avLst/>
          </a:prstGeom>
          <a:noFill/>
        </p:spPr>
        <p:txBody>
          <a:bodyPr wrap="square" lIns="0" tIns="0" rIns="0" bIns="0" rtlCol="0">
            <a:spAutoFit/>
          </a:bodyPr>
          <a:lstStyle/>
          <a:p>
            <a:r>
              <a:rPr lang="en-US" b="1" i="1" dirty="0">
                <a:solidFill>
                  <a:schemeClr val="accent2"/>
                </a:solidFill>
              </a:rPr>
              <a:t>Print statement</a:t>
            </a:r>
          </a:p>
        </p:txBody>
      </p:sp>
      <p:sp>
        <p:nvSpPr>
          <p:cNvPr id="24" name="TextBox 23">
            <a:extLst>
              <a:ext uri="{FF2B5EF4-FFF2-40B4-BE49-F238E27FC236}">
                <a16:creationId xmlns:a16="http://schemas.microsoft.com/office/drawing/2014/main" id="{4760A60F-5F90-46A1-BFD7-46314F86FACF}"/>
              </a:ext>
            </a:extLst>
          </p:cNvPr>
          <p:cNvSpPr txBox="1"/>
          <p:nvPr/>
        </p:nvSpPr>
        <p:spPr>
          <a:xfrm>
            <a:off x="1513907" y="5502637"/>
            <a:ext cx="10179513" cy="369332"/>
          </a:xfrm>
          <a:prstGeom prst="rect">
            <a:avLst/>
          </a:prstGeom>
          <a:noFill/>
        </p:spPr>
        <p:txBody>
          <a:bodyPr wrap="square" lIns="0" tIns="0" rIns="0" bIns="0" rtlCol="0">
            <a:spAutoFit/>
          </a:bodyPr>
          <a:lstStyle/>
          <a:p>
            <a:pPr algn="ctr"/>
            <a:r>
              <a:rPr lang="en-US" sz="2400" b="1" i="1" dirty="0">
                <a:solidFill>
                  <a:schemeClr val="accent2"/>
                </a:solidFill>
              </a:rPr>
              <a:t>Same code used to encapsulate area estimation function</a:t>
            </a:r>
          </a:p>
        </p:txBody>
      </p:sp>
    </p:spTree>
    <p:extLst>
      <p:ext uri="{BB962C8B-B14F-4D97-AF65-F5344CB8AC3E}">
        <p14:creationId xmlns:p14="http://schemas.microsoft.com/office/powerpoint/2010/main" val="137063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BC20-98B8-4A04-895A-F14BF3790466}"/>
              </a:ext>
            </a:extLst>
          </p:cNvPr>
          <p:cNvSpPr>
            <a:spLocks noGrp="1"/>
          </p:cNvSpPr>
          <p:nvPr>
            <p:ph type="title"/>
          </p:nvPr>
        </p:nvSpPr>
        <p:spPr/>
        <p:txBody>
          <a:bodyPr/>
          <a:lstStyle/>
          <a:p>
            <a:r>
              <a:rPr lang="en-US" dirty="0"/>
              <a:t>Unit Tests</a:t>
            </a:r>
          </a:p>
        </p:txBody>
      </p:sp>
      <p:sp>
        <p:nvSpPr>
          <p:cNvPr id="3" name="Date Placeholder 2">
            <a:extLst>
              <a:ext uri="{FF2B5EF4-FFF2-40B4-BE49-F238E27FC236}">
                <a16:creationId xmlns:a16="http://schemas.microsoft.com/office/drawing/2014/main" id="{1578B505-71C2-4D5C-8C03-59A3129F3F00}"/>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C9EBFE-5BA1-460F-BE92-8CF5579A714B}" type="datetime4">
              <a:rPr kumimoji="0" lang="en-US" sz="1200" b="0" i="0" u="none" strike="noStrike" kern="1200" cap="none" spc="0" normalizeH="0" baseline="0" noProof="0" smtClean="0">
                <a:ln>
                  <a:noFill/>
                </a:ln>
                <a:solidFill>
                  <a:srgbClr val="63666A"/>
                </a:solidFill>
                <a:effectLst/>
                <a:uLnTx/>
                <a:uFillTx/>
                <a:latin typeface="GE Inspira San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December 6, 2022</a:t>
            </a:fld>
            <a:endParaRPr kumimoji="0" lang="en-CA" sz="1200" b="0" i="0" u="none" strike="noStrike" kern="1200" cap="none" spc="0" normalizeH="0" baseline="0" noProof="0">
              <a:ln>
                <a:noFill/>
              </a:ln>
              <a:solidFill>
                <a:srgbClr val="63666A"/>
              </a:solidFill>
              <a:effectLst/>
              <a:uLnTx/>
              <a:uFillTx/>
              <a:latin typeface="GE Inspira Sans"/>
              <a:ea typeface="+mn-ea"/>
              <a:cs typeface="+mn-cs"/>
            </a:endParaRPr>
          </a:p>
        </p:txBody>
      </p:sp>
      <p:sp>
        <p:nvSpPr>
          <p:cNvPr id="4" name="Footer Placeholder 3">
            <a:extLst>
              <a:ext uri="{FF2B5EF4-FFF2-40B4-BE49-F238E27FC236}">
                <a16:creationId xmlns:a16="http://schemas.microsoft.com/office/drawing/2014/main" id="{38108EBC-206F-467E-AFB2-0EAEDE43378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srgbClr val="63666A"/>
                </a:solidFill>
                <a:effectLst/>
                <a:uLnTx/>
                <a:uFillTx/>
                <a:latin typeface="GE Inspira Sans"/>
                <a:ea typeface="+mn-ea"/>
                <a:cs typeface="+mn-cs"/>
              </a:rPr>
              <a:t>Presentation Title</a:t>
            </a:r>
          </a:p>
        </p:txBody>
      </p:sp>
      <p:sp>
        <p:nvSpPr>
          <p:cNvPr id="5" name="Slide Number Placeholder 4">
            <a:extLst>
              <a:ext uri="{FF2B5EF4-FFF2-40B4-BE49-F238E27FC236}">
                <a16:creationId xmlns:a16="http://schemas.microsoft.com/office/drawing/2014/main" id="{543933B1-2E78-41A2-A163-92B5A11EAC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E6A5BD-C011-4A45-AA3A-201790FB7F2B}" type="slidenum">
              <a:rPr kumimoji="0" lang="en-CA" sz="1200" b="0" i="0" u="none" strike="noStrike" kern="1200" cap="none" spc="0" normalizeH="0" baseline="0" noProof="0" smtClean="0">
                <a:ln>
                  <a:noFill/>
                </a:ln>
                <a:solidFill>
                  <a:srgbClr val="63666A"/>
                </a:solidFill>
                <a:effectLst/>
                <a:uLnTx/>
                <a:uFillTx/>
                <a:latin typeface="GE Inspira San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srgbClr val="63666A"/>
              </a:solidFill>
              <a:effectLst/>
              <a:uLnTx/>
              <a:uFillTx/>
              <a:latin typeface="GE Inspira Sans"/>
              <a:ea typeface="+mn-ea"/>
              <a:cs typeface="+mn-cs"/>
            </a:endParaRPr>
          </a:p>
        </p:txBody>
      </p:sp>
      <p:sp>
        <p:nvSpPr>
          <p:cNvPr id="7" name="Content Placeholder 6">
            <a:extLst>
              <a:ext uri="{FF2B5EF4-FFF2-40B4-BE49-F238E27FC236}">
                <a16:creationId xmlns:a16="http://schemas.microsoft.com/office/drawing/2014/main" id="{E5FAACE2-8D8A-4084-872E-1FC99378EEAB}"/>
              </a:ext>
            </a:extLst>
          </p:cNvPr>
          <p:cNvSpPr>
            <a:spLocks noGrp="1"/>
          </p:cNvSpPr>
          <p:nvPr>
            <p:ph sz="quarter" idx="14"/>
          </p:nvPr>
        </p:nvSpPr>
        <p:spPr/>
        <p:txBody>
          <a:bodyPr/>
          <a:lstStyle/>
          <a:p>
            <a:r>
              <a:rPr lang="en-US" sz="2000" dirty="0"/>
              <a:t>Unit tests for the functions called to estimate circumference and area </a:t>
            </a:r>
          </a:p>
          <a:p>
            <a:r>
              <a:rPr lang="en-US" sz="2000" dirty="0"/>
              <a:t>Because it’s an estimate there are two ways to test the function: see if the estimate is “close” to the actual answer, or see if the algorithm used is being called properly -&gt; went with 2</a:t>
            </a:r>
            <a:r>
              <a:rPr lang="en-US" sz="2000" baseline="30000" dirty="0"/>
              <a:t>nd</a:t>
            </a:r>
            <a:r>
              <a:rPr lang="en-US" sz="2000" dirty="0"/>
              <a:t> by hand-calculating the estimate, then asserting with the code</a:t>
            </a:r>
          </a:p>
        </p:txBody>
      </p:sp>
    </p:spTree>
    <p:extLst>
      <p:ext uri="{BB962C8B-B14F-4D97-AF65-F5344CB8AC3E}">
        <p14:creationId xmlns:p14="http://schemas.microsoft.com/office/powerpoint/2010/main" val="160483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4A8546C-D059-498A-822B-74187498B3CF}"/>
              </a:ext>
            </a:extLst>
          </p:cNvPr>
          <p:cNvPicPr>
            <a:picLocks noChangeAspect="1"/>
          </p:cNvPicPr>
          <p:nvPr/>
        </p:nvPicPr>
        <p:blipFill>
          <a:blip r:embed="rId2"/>
          <a:stretch>
            <a:fillRect/>
          </a:stretch>
        </p:blipFill>
        <p:spPr>
          <a:xfrm>
            <a:off x="8427077" y="3792003"/>
            <a:ext cx="3411163" cy="2567279"/>
          </a:xfrm>
          <a:prstGeom prst="rect">
            <a:avLst/>
          </a:prstGeom>
        </p:spPr>
      </p:pic>
      <p:pic>
        <p:nvPicPr>
          <p:cNvPr id="15" name="Picture 14">
            <a:extLst>
              <a:ext uri="{FF2B5EF4-FFF2-40B4-BE49-F238E27FC236}">
                <a16:creationId xmlns:a16="http://schemas.microsoft.com/office/drawing/2014/main" id="{5C95B084-94EF-495A-B258-972D11F4BA94}"/>
              </a:ext>
            </a:extLst>
          </p:cNvPr>
          <p:cNvPicPr>
            <a:picLocks noChangeAspect="1"/>
          </p:cNvPicPr>
          <p:nvPr/>
        </p:nvPicPr>
        <p:blipFill>
          <a:blip r:embed="rId3"/>
          <a:stretch>
            <a:fillRect/>
          </a:stretch>
        </p:blipFill>
        <p:spPr>
          <a:xfrm>
            <a:off x="4369025" y="3792167"/>
            <a:ext cx="3411163" cy="2601773"/>
          </a:xfrm>
          <a:prstGeom prst="rect">
            <a:avLst/>
          </a:prstGeom>
        </p:spPr>
      </p:pic>
      <p:pic>
        <p:nvPicPr>
          <p:cNvPr id="13" name="Picture 12">
            <a:extLst>
              <a:ext uri="{FF2B5EF4-FFF2-40B4-BE49-F238E27FC236}">
                <a16:creationId xmlns:a16="http://schemas.microsoft.com/office/drawing/2014/main" id="{B6291C6D-D993-440A-B360-DE3FE0AEED54}"/>
              </a:ext>
            </a:extLst>
          </p:cNvPr>
          <p:cNvPicPr>
            <a:picLocks noChangeAspect="1"/>
          </p:cNvPicPr>
          <p:nvPr/>
        </p:nvPicPr>
        <p:blipFill>
          <a:blip r:embed="rId4"/>
          <a:stretch>
            <a:fillRect/>
          </a:stretch>
        </p:blipFill>
        <p:spPr>
          <a:xfrm>
            <a:off x="324364" y="3776928"/>
            <a:ext cx="3334084" cy="2597431"/>
          </a:xfrm>
          <a:prstGeom prst="rect">
            <a:avLst/>
          </a:prstGeom>
        </p:spPr>
      </p:pic>
      <p:pic>
        <p:nvPicPr>
          <p:cNvPr id="7" name="Picture 6">
            <a:extLst>
              <a:ext uri="{FF2B5EF4-FFF2-40B4-BE49-F238E27FC236}">
                <a16:creationId xmlns:a16="http://schemas.microsoft.com/office/drawing/2014/main" id="{C027FC18-6EC1-4ED1-95C4-E15563BD41F1}"/>
              </a:ext>
            </a:extLst>
          </p:cNvPr>
          <p:cNvPicPr>
            <a:picLocks noChangeAspect="1"/>
          </p:cNvPicPr>
          <p:nvPr/>
        </p:nvPicPr>
        <p:blipFill>
          <a:blip r:embed="rId5"/>
          <a:stretch>
            <a:fillRect/>
          </a:stretch>
        </p:blipFill>
        <p:spPr>
          <a:xfrm>
            <a:off x="2032709" y="1165611"/>
            <a:ext cx="3411163" cy="2597431"/>
          </a:xfrm>
          <a:prstGeom prst="rect">
            <a:avLst/>
          </a:prstGeom>
        </p:spPr>
      </p:pic>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Sample plots from function output</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8</a:t>
            </a:fld>
            <a:endParaRPr lang="en-CA"/>
          </a:p>
        </p:txBody>
      </p:sp>
      <p:sp>
        <p:nvSpPr>
          <p:cNvPr id="17" name="TextBox 16">
            <a:extLst>
              <a:ext uri="{FF2B5EF4-FFF2-40B4-BE49-F238E27FC236}">
                <a16:creationId xmlns:a16="http://schemas.microsoft.com/office/drawing/2014/main" id="{66C7559F-196D-4FD4-A2D0-45B0C6D22F5F}"/>
              </a:ext>
            </a:extLst>
          </p:cNvPr>
          <p:cNvSpPr txBox="1"/>
          <p:nvPr/>
        </p:nvSpPr>
        <p:spPr>
          <a:xfrm>
            <a:off x="3108495" y="2249367"/>
            <a:ext cx="1410961"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Eq. spacing</a:t>
            </a:r>
          </a:p>
        </p:txBody>
      </p:sp>
      <p:grpSp>
        <p:nvGrpSpPr>
          <p:cNvPr id="31" name="Group 30">
            <a:extLst>
              <a:ext uri="{FF2B5EF4-FFF2-40B4-BE49-F238E27FC236}">
                <a16:creationId xmlns:a16="http://schemas.microsoft.com/office/drawing/2014/main" id="{041B0009-93BB-43A1-83CC-04A10E41AF4F}"/>
              </a:ext>
            </a:extLst>
          </p:cNvPr>
          <p:cNvGrpSpPr/>
          <p:nvPr/>
        </p:nvGrpSpPr>
        <p:grpSpPr>
          <a:xfrm>
            <a:off x="6719103" y="1329260"/>
            <a:ext cx="3415948" cy="2433782"/>
            <a:chOff x="6719103" y="1329260"/>
            <a:chExt cx="3415948" cy="2433782"/>
          </a:xfrm>
        </p:grpSpPr>
        <p:pic>
          <p:nvPicPr>
            <p:cNvPr id="10" name="Picture 9">
              <a:extLst>
                <a:ext uri="{FF2B5EF4-FFF2-40B4-BE49-F238E27FC236}">
                  <a16:creationId xmlns:a16="http://schemas.microsoft.com/office/drawing/2014/main" id="{5E106F6A-1BFA-4BAA-AE58-25B44F7CB441}"/>
                </a:ext>
              </a:extLst>
            </p:cNvPr>
            <p:cNvPicPr>
              <a:picLocks noChangeAspect="1"/>
            </p:cNvPicPr>
            <p:nvPr/>
          </p:nvPicPr>
          <p:blipFill>
            <a:blip r:embed="rId6"/>
            <a:stretch>
              <a:fillRect/>
            </a:stretch>
          </p:blipFill>
          <p:spPr>
            <a:xfrm>
              <a:off x="6719103" y="1329260"/>
              <a:ext cx="3415948" cy="2433782"/>
            </a:xfrm>
            <a:prstGeom prst="rect">
              <a:avLst/>
            </a:prstGeom>
          </p:spPr>
        </p:pic>
        <p:sp>
          <p:nvSpPr>
            <p:cNvPr id="18" name="TextBox 17">
              <a:extLst>
                <a:ext uri="{FF2B5EF4-FFF2-40B4-BE49-F238E27FC236}">
                  <a16:creationId xmlns:a16="http://schemas.microsoft.com/office/drawing/2014/main" id="{55146BF3-9B7A-4E00-AFDB-386BA17E0FD7}"/>
                </a:ext>
              </a:extLst>
            </p:cNvPr>
            <p:cNvSpPr txBox="1"/>
            <p:nvPr/>
          </p:nvSpPr>
          <p:spPr>
            <a:xfrm>
              <a:off x="7669771" y="2246300"/>
              <a:ext cx="1671777" cy="553998"/>
            </a:xfrm>
            <a:prstGeom prst="rect">
              <a:avLst/>
            </a:prstGeom>
            <a:noFill/>
          </p:spPr>
          <p:txBody>
            <a:bodyPr wrap="square" lIns="0" tIns="0" rIns="0" bIns="0" rtlCol="0">
              <a:spAutoFit/>
            </a:bodyPr>
            <a:lstStyle/>
            <a:p>
              <a:r>
                <a:rPr lang="en-US" i="1" dirty="0">
                  <a:solidFill>
                    <a:schemeClr val="accent2"/>
                  </a:solidFill>
                </a:rPr>
                <a:t>N = 20 points</a:t>
              </a:r>
            </a:p>
            <a:p>
              <a:pPr algn="ctr"/>
              <a:r>
                <a:rPr lang="en-US" i="1" dirty="0">
                  <a:solidFill>
                    <a:schemeClr val="accent2"/>
                  </a:solidFill>
                </a:rPr>
                <a:t>Random spacing</a:t>
              </a:r>
            </a:p>
          </p:txBody>
        </p:sp>
      </p:grpSp>
      <p:sp>
        <p:nvSpPr>
          <p:cNvPr id="19" name="TextBox 18">
            <a:extLst>
              <a:ext uri="{FF2B5EF4-FFF2-40B4-BE49-F238E27FC236}">
                <a16:creationId xmlns:a16="http://schemas.microsoft.com/office/drawing/2014/main" id="{1779A3FA-9F9F-4D20-9EDB-439D9EBBB03B}"/>
              </a:ext>
            </a:extLst>
          </p:cNvPr>
          <p:cNvSpPr txBox="1"/>
          <p:nvPr/>
        </p:nvSpPr>
        <p:spPr>
          <a:xfrm>
            <a:off x="1359630" y="4742228"/>
            <a:ext cx="1671777" cy="553998"/>
          </a:xfrm>
          <a:prstGeom prst="rect">
            <a:avLst/>
          </a:prstGeom>
          <a:noFill/>
        </p:spPr>
        <p:txBody>
          <a:bodyPr wrap="square" lIns="0" tIns="0" rIns="0" bIns="0" rtlCol="0">
            <a:spAutoFit/>
          </a:bodyPr>
          <a:lstStyle/>
          <a:p>
            <a:r>
              <a:rPr lang="en-US" i="1" dirty="0">
                <a:solidFill>
                  <a:schemeClr val="accent2"/>
                </a:solidFill>
              </a:rPr>
              <a:t>N = 100 points</a:t>
            </a:r>
          </a:p>
          <a:p>
            <a:pPr algn="ctr"/>
            <a:r>
              <a:rPr lang="en-US" i="1" dirty="0">
                <a:solidFill>
                  <a:schemeClr val="accent2"/>
                </a:solidFill>
              </a:rPr>
              <a:t>Eq. spacing</a:t>
            </a:r>
          </a:p>
        </p:txBody>
      </p:sp>
      <p:sp>
        <p:nvSpPr>
          <p:cNvPr id="20" name="TextBox 19">
            <a:extLst>
              <a:ext uri="{FF2B5EF4-FFF2-40B4-BE49-F238E27FC236}">
                <a16:creationId xmlns:a16="http://schemas.microsoft.com/office/drawing/2014/main" id="{990D25C5-7504-49AC-9E22-BAD11633B1A6}"/>
              </a:ext>
            </a:extLst>
          </p:cNvPr>
          <p:cNvSpPr txBox="1"/>
          <p:nvPr/>
        </p:nvSpPr>
        <p:spPr>
          <a:xfrm>
            <a:off x="5401207" y="4742228"/>
            <a:ext cx="1671777" cy="553998"/>
          </a:xfrm>
          <a:prstGeom prst="rect">
            <a:avLst/>
          </a:prstGeom>
          <a:noFill/>
        </p:spPr>
        <p:txBody>
          <a:bodyPr wrap="square" lIns="0" tIns="0" rIns="0" bIns="0" rtlCol="0">
            <a:spAutoFit/>
          </a:bodyPr>
          <a:lstStyle/>
          <a:p>
            <a:r>
              <a:rPr lang="en-US" i="1" dirty="0">
                <a:solidFill>
                  <a:schemeClr val="accent2"/>
                </a:solidFill>
              </a:rPr>
              <a:t>N = 1000 points</a:t>
            </a:r>
          </a:p>
          <a:p>
            <a:pPr algn="ctr"/>
            <a:r>
              <a:rPr lang="en-US" i="1" dirty="0">
                <a:solidFill>
                  <a:schemeClr val="accent2"/>
                </a:solidFill>
              </a:rPr>
              <a:t>Eq. spacing</a:t>
            </a:r>
          </a:p>
        </p:txBody>
      </p:sp>
      <p:sp>
        <p:nvSpPr>
          <p:cNvPr id="21" name="TextBox 20">
            <a:extLst>
              <a:ext uri="{FF2B5EF4-FFF2-40B4-BE49-F238E27FC236}">
                <a16:creationId xmlns:a16="http://schemas.microsoft.com/office/drawing/2014/main" id="{5C781B61-7EBE-4121-85EE-3FA310C04A5E}"/>
              </a:ext>
            </a:extLst>
          </p:cNvPr>
          <p:cNvSpPr txBox="1"/>
          <p:nvPr/>
        </p:nvSpPr>
        <p:spPr>
          <a:xfrm>
            <a:off x="9413240" y="4736843"/>
            <a:ext cx="1671777" cy="553998"/>
          </a:xfrm>
          <a:prstGeom prst="rect">
            <a:avLst/>
          </a:prstGeom>
          <a:noFill/>
        </p:spPr>
        <p:txBody>
          <a:bodyPr wrap="square" lIns="0" tIns="0" rIns="0" bIns="0" rtlCol="0">
            <a:spAutoFit/>
          </a:bodyPr>
          <a:lstStyle/>
          <a:p>
            <a:r>
              <a:rPr lang="en-US" i="1" dirty="0">
                <a:solidFill>
                  <a:schemeClr val="accent2"/>
                </a:solidFill>
              </a:rPr>
              <a:t>N = 10000 points</a:t>
            </a:r>
          </a:p>
          <a:p>
            <a:pPr algn="ctr"/>
            <a:r>
              <a:rPr lang="en-US" i="1" dirty="0">
                <a:solidFill>
                  <a:schemeClr val="accent2"/>
                </a:solidFill>
              </a:rPr>
              <a:t>Random spacing</a:t>
            </a:r>
          </a:p>
        </p:txBody>
      </p:sp>
    </p:spTree>
    <p:extLst>
      <p:ext uri="{BB962C8B-B14F-4D97-AF65-F5344CB8AC3E}">
        <p14:creationId xmlns:p14="http://schemas.microsoft.com/office/powerpoint/2010/main" val="205423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a:xfrm>
            <a:off x="1627632" y="252364"/>
            <a:ext cx="8997696" cy="914400"/>
          </a:xfrm>
        </p:spPr>
        <p:txBody>
          <a:bodyPr/>
          <a:lstStyle/>
          <a:p>
            <a:r>
              <a:rPr lang="en-US" dirty="0"/>
              <a:t>Input Parameter Impact on Results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6,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9</a:t>
            </a:fld>
            <a:endParaRPr lang="en-CA"/>
          </a:p>
        </p:txBody>
      </p:sp>
      <p:pic>
        <p:nvPicPr>
          <p:cNvPr id="7" name="Picture 6">
            <a:extLst>
              <a:ext uri="{FF2B5EF4-FFF2-40B4-BE49-F238E27FC236}">
                <a16:creationId xmlns:a16="http://schemas.microsoft.com/office/drawing/2014/main" id="{3EAD85DA-CD85-4E5A-9628-BA9462D1CC05}"/>
              </a:ext>
            </a:extLst>
          </p:cNvPr>
          <p:cNvPicPr>
            <a:picLocks noChangeAspect="1"/>
          </p:cNvPicPr>
          <p:nvPr/>
        </p:nvPicPr>
        <p:blipFill>
          <a:blip r:embed="rId2"/>
          <a:stretch>
            <a:fillRect/>
          </a:stretch>
        </p:blipFill>
        <p:spPr>
          <a:xfrm>
            <a:off x="362528" y="1452958"/>
            <a:ext cx="3268716" cy="2573949"/>
          </a:xfrm>
          <a:prstGeom prst="rect">
            <a:avLst/>
          </a:prstGeom>
        </p:spPr>
      </p:pic>
      <p:pic>
        <p:nvPicPr>
          <p:cNvPr id="9" name="Picture 8">
            <a:extLst>
              <a:ext uri="{FF2B5EF4-FFF2-40B4-BE49-F238E27FC236}">
                <a16:creationId xmlns:a16="http://schemas.microsoft.com/office/drawing/2014/main" id="{3832E934-F817-4D5F-B183-7FAB152B7A94}"/>
              </a:ext>
            </a:extLst>
          </p:cNvPr>
          <p:cNvPicPr>
            <a:picLocks noChangeAspect="1"/>
          </p:cNvPicPr>
          <p:nvPr/>
        </p:nvPicPr>
        <p:blipFill>
          <a:blip r:embed="rId3"/>
          <a:stretch>
            <a:fillRect/>
          </a:stretch>
        </p:blipFill>
        <p:spPr>
          <a:xfrm>
            <a:off x="362528" y="4282160"/>
            <a:ext cx="4410691" cy="1705213"/>
          </a:xfrm>
          <a:prstGeom prst="rect">
            <a:avLst/>
          </a:prstGeom>
        </p:spPr>
      </p:pic>
      <p:pic>
        <p:nvPicPr>
          <p:cNvPr id="13" name="Picture 12">
            <a:extLst>
              <a:ext uri="{FF2B5EF4-FFF2-40B4-BE49-F238E27FC236}">
                <a16:creationId xmlns:a16="http://schemas.microsoft.com/office/drawing/2014/main" id="{5A9CC59A-5075-4BE8-A18A-9125BCFEDE98}"/>
              </a:ext>
            </a:extLst>
          </p:cNvPr>
          <p:cNvPicPr>
            <a:picLocks noChangeAspect="1"/>
          </p:cNvPicPr>
          <p:nvPr/>
        </p:nvPicPr>
        <p:blipFill>
          <a:blip r:embed="rId4"/>
          <a:stretch>
            <a:fillRect/>
          </a:stretch>
        </p:blipFill>
        <p:spPr>
          <a:xfrm>
            <a:off x="6096000" y="1440883"/>
            <a:ext cx="3450438" cy="2576684"/>
          </a:xfrm>
          <a:prstGeom prst="rect">
            <a:avLst/>
          </a:prstGeom>
        </p:spPr>
      </p:pic>
      <p:pic>
        <p:nvPicPr>
          <p:cNvPr id="15" name="Picture 14">
            <a:extLst>
              <a:ext uri="{FF2B5EF4-FFF2-40B4-BE49-F238E27FC236}">
                <a16:creationId xmlns:a16="http://schemas.microsoft.com/office/drawing/2014/main" id="{C50EE643-FB78-447F-845C-D2B6129E03AC}"/>
              </a:ext>
            </a:extLst>
          </p:cNvPr>
          <p:cNvPicPr>
            <a:picLocks noChangeAspect="1"/>
          </p:cNvPicPr>
          <p:nvPr/>
        </p:nvPicPr>
        <p:blipFill>
          <a:blip r:embed="rId5"/>
          <a:stretch>
            <a:fillRect/>
          </a:stretch>
        </p:blipFill>
        <p:spPr>
          <a:xfrm>
            <a:off x="6445907" y="4291686"/>
            <a:ext cx="4772691" cy="1695687"/>
          </a:xfrm>
          <a:prstGeom prst="rect">
            <a:avLst/>
          </a:prstGeom>
        </p:spPr>
      </p:pic>
      <p:pic>
        <p:nvPicPr>
          <p:cNvPr id="17" name="Picture 16">
            <a:extLst>
              <a:ext uri="{FF2B5EF4-FFF2-40B4-BE49-F238E27FC236}">
                <a16:creationId xmlns:a16="http://schemas.microsoft.com/office/drawing/2014/main" id="{E23A86EB-E2F0-4576-97E0-FCE5C487298A}"/>
              </a:ext>
            </a:extLst>
          </p:cNvPr>
          <p:cNvPicPr>
            <a:picLocks noChangeAspect="1"/>
          </p:cNvPicPr>
          <p:nvPr/>
        </p:nvPicPr>
        <p:blipFill>
          <a:blip r:embed="rId6"/>
          <a:stretch>
            <a:fillRect/>
          </a:stretch>
        </p:blipFill>
        <p:spPr>
          <a:xfrm>
            <a:off x="9476996" y="2139290"/>
            <a:ext cx="2715004" cy="1333686"/>
          </a:xfrm>
          <a:prstGeom prst="rect">
            <a:avLst/>
          </a:prstGeom>
        </p:spPr>
      </p:pic>
      <p:pic>
        <p:nvPicPr>
          <p:cNvPr id="8" name="Picture 7">
            <a:extLst>
              <a:ext uri="{FF2B5EF4-FFF2-40B4-BE49-F238E27FC236}">
                <a16:creationId xmlns:a16="http://schemas.microsoft.com/office/drawing/2014/main" id="{116473E4-257D-4C18-ABD6-FF07876F1A4A}"/>
              </a:ext>
            </a:extLst>
          </p:cNvPr>
          <p:cNvPicPr>
            <a:picLocks noChangeAspect="1"/>
          </p:cNvPicPr>
          <p:nvPr/>
        </p:nvPicPr>
        <p:blipFill>
          <a:blip r:embed="rId7"/>
          <a:stretch>
            <a:fillRect/>
          </a:stretch>
        </p:blipFill>
        <p:spPr>
          <a:xfrm>
            <a:off x="3631244" y="2110873"/>
            <a:ext cx="2353003" cy="1324160"/>
          </a:xfrm>
          <a:prstGeom prst="rect">
            <a:avLst/>
          </a:prstGeom>
        </p:spPr>
      </p:pic>
      <p:sp>
        <p:nvSpPr>
          <p:cNvPr id="10" name="Rectangle 9">
            <a:extLst>
              <a:ext uri="{FF2B5EF4-FFF2-40B4-BE49-F238E27FC236}">
                <a16:creationId xmlns:a16="http://schemas.microsoft.com/office/drawing/2014/main" id="{DA08840B-CC1C-4831-891E-51B280CA55E2}"/>
              </a:ext>
            </a:extLst>
          </p:cNvPr>
          <p:cNvSpPr/>
          <p:nvPr/>
        </p:nvSpPr>
        <p:spPr>
          <a:xfrm>
            <a:off x="2687782" y="4715975"/>
            <a:ext cx="1628186" cy="18196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494DE5-70A4-4BC2-90EC-A2044CC4BEE9}"/>
              </a:ext>
            </a:extLst>
          </p:cNvPr>
          <p:cNvSpPr/>
          <p:nvPr/>
        </p:nvSpPr>
        <p:spPr>
          <a:xfrm>
            <a:off x="8732345" y="4715975"/>
            <a:ext cx="1815582" cy="15806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AE95A1-E4E3-4FC8-A89C-0B248C23876C}"/>
              </a:ext>
            </a:extLst>
          </p:cNvPr>
          <p:cNvSpPr/>
          <p:nvPr/>
        </p:nvSpPr>
        <p:spPr>
          <a:xfrm>
            <a:off x="9743070" y="4310826"/>
            <a:ext cx="1386748" cy="15806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864EC5C-AD12-4F38-AAC3-4978C99473FB}"/>
              </a:ext>
            </a:extLst>
          </p:cNvPr>
          <p:cNvSpPr/>
          <p:nvPr/>
        </p:nvSpPr>
        <p:spPr>
          <a:xfrm>
            <a:off x="8038971" y="4513401"/>
            <a:ext cx="1386748" cy="15806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418AAD9-43E8-4ED0-84D4-AAC26CDB7E9A}"/>
              </a:ext>
            </a:extLst>
          </p:cNvPr>
          <p:cNvSpPr/>
          <p:nvPr/>
        </p:nvSpPr>
        <p:spPr>
          <a:xfrm>
            <a:off x="3420997" y="4297429"/>
            <a:ext cx="1386748" cy="15806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A3093D9-2ED7-4767-AD61-3CCADF311FBC}"/>
              </a:ext>
            </a:extLst>
          </p:cNvPr>
          <p:cNvSpPr/>
          <p:nvPr/>
        </p:nvSpPr>
        <p:spPr>
          <a:xfrm>
            <a:off x="1996886" y="4507790"/>
            <a:ext cx="1386748" cy="15806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4AEA58-09BF-4C9F-B1B3-5FAA3FE232A9}"/>
              </a:ext>
            </a:extLst>
          </p:cNvPr>
          <p:cNvSpPr/>
          <p:nvPr/>
        </p:nvSpPr>
        <p:spPr>
          <a:xfrm>
            <a:off x="9049696" y="5157024"/>
            <a:ext cx="1386748" cy="15806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85827B4-EFDD-4E55-9738-4C0E02C1E3CF}"/>
              </a:ext>
            </a:extLst>
          </p:cNvPr>
          <p:cNvSpPr/>
          <p:nvPr/>
        </p:nvSpPr>
        <p:spPr>
          <a:xfrm>
            <a:off x="7272343" y="5346931"/>
            <a:ext cx="1386748" cy="15806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3A5E21F-2BCF-4E15-886A-ECBD17607778}"/>
              </a:ext>
            </a:extLst>
          </p:cNvPr>
          <p:cNvSpPr/>
          <p:nvPr/>
        </p:nvSpPr>
        <p:spPr>
          <a:xfrm>
            <a:off x="1217423" y="5329851"/>
            <a:ext cx="1386748" cy="15806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46574F-F180-4428-B0AD-47AD3419A2B5}"/>
              </a:ext>
            </a:extLst>
          </p:cNvPr>
          <p:cNvSpPr/>
          <p:nvPr/>
        </p:nvSpPr>
        <p:spPr>
          <a:xfrm>
            <a:off x="2746095" y="5120408"/>
            <a:ext cx="421977" cy="17620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338235-950C-4BCB-A1EC-F75F0A568723}"/>
              </a:ext>
            </a:extLst>
          </p:cNvPr>
          <p:cNvSpPr/>
          <p:nvPr/>
        </p:nvSpPr>
        <p:spPr>
          <a:xfrm>
            <a:off x="2003058" y="5551011"/>
            <a:ext cx="1628186" cy="18196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08C291-675B-4084-AE4E-14D4CD457240}"/>
              </a:ext>
            </a:extLst>
          </p:cNvPr>
          <p:cNvSpPr/>
          <p:nvPr/>
        </p:nvSpPr>
        <p:spPr>
          <a:xfrm>
            <a:off x="8098578" y="5544745"/>
            <a:ext cx="1904404" cy="18196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6538"/>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251</TotalTime>
  <Words>570</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Unicode MS</vt:lpstr>
      <vt:lpstr>Calibri</vt:lpstr>
      <vt:lpstr>Cambria Math</vt:lpstr>
      <vt:lpstr>GE Inspira Sans</vt:lpstr>
      <vt:lpstr>GE</vt:lpstr>
      <vt:lpstr>Sprint Review – Team A</vt:lpstr>
      <vt:lpstr>Problem Significance</vt:lpstr>
      <vt:lpstr>Algorithm Functions</vt:lpstr>
      <vt:lpstr>User Inputs</vt:lpstr>
      <vt:lpstr>Numerical Methods</vt:lpstr>
      <vt:lpstr>Function timers</vt:lpstr>
      <vt:lpstr>Unit Tests</vt:lpstr>
      <vt:lpstr>Sample plots from function output</vt:lpstr>
      <vt:lpstr>Input Parameter Impact on Results</vt:lpstr>
      <vt:lpstr>Impact of Numerical Methods at GE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Falanga, Grace (GE Research)</cp:lastModifiedBy>
  <cp:revision>15</cp:revision>
  <dcterms:created xsi:type="dcterms:W3CDTF">2022-12-01T18:03:49Z</dcterms:created>
  <dcterms:modified xsi:type="dcterms:W3CDTF">2022-12-06T15:00:08Z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