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3"/>
  </p:notesMasterIdLst>
  <p:handoutMasterIdLst>
    <p:handoutMasterId r:id="rId14"/>
  </p:handoutMasterIdLst>
  <p:sldIdLst>
    <p:sldId id="268" r:id="rId2"/>
    <p:sldId id="276" r:id="rId3"/>
    <p:sldId id="269" r:id="rId4"/>
    <p:sldId id="270" r:id="rId5"/>
    <p:sldId id="278" r:id="rId6"/>
    <p:sldId id="271" r:id="rId7"/>
    <p:sldId id="272" r:id="rId8"/>
    <p:sldId id="273" r:id="rId9"/>
    <p:sldId id="277" r:id="rId10"/>
    <p:sldId id="274" r:id="rId11"/>
    <p:sldId id="27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039">
          <p15:clr>
            <a:srgbClr val="A4A3A4"/>
          </p15:clr>
        </p15:guide>
        <p15:guide id="4" orient="horz" pos="505">
          <p15:clr>
            <a:srgbClr val="A4A3A4"/>
          </p15:clr>
        </p15:guide>
        <p15:guide id="5" orient="horz" pos="1165">
          <p15:clr>
            <a:srgbClr val="A4A3A4"/>
          </p15:clr>
        </p15:guide>
        <p15:guide id="6" orient="horz" pos="3903">
          <p15:clr>
            <a:srgbClr val="A4A3A4"/>
          </p15:clr>
        </p15:guide>
        <p15:guide id="7" pos="7400">
          <p15:clr>
            <a:srgbClr val="A4A3A4"/>
          </p15:clr>
        </p15:guide>
        <p15:guide id="8" pos="1025">
          <p15:clr>
            <a:srgbClr val="A4A3A4"/>
          </p15:clr>
        </p15:guide>
        <p15:guide id="9" pos="6697">
          <p15:clr>
            <a:srgbClr val="A4A3A4"/>
          </p15:clr>
        </p15:guide>
        <p15:guide id="10" pos="42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7752061-5463-48E6-A297-43E0E91C0267}">
  <a:tblStyle styleId="{0817EA92-75D0-4044-A80A-286907CE0DDB}" styleName="GE Ruled Table">
    <a:wholeTbl>
      <a:tcTxStyle>
        <a:fontRef idx="minor">
          <a:prstClr val="black"/>
        </a:fontRef>
        <a:schemeClr val="accent2"/>
      </a:tcTxStyle>
      <a:tcStyle>
        <a:tcBdr>
          <a:left>
            <a:ln w="0" cmpd="sng">
              <a:solidFill>
                <a:schemeClr val="bg1"/>
              </a:solidFill>
            </a:ln>
          </a:left>
          <a:right>
            <a:ln w="0" cmpd="sng">
              <a:solidFill>
                <a:schemeClr val="bg1"/>
              </a:solidFill>
            </a:ln>
          </a:right>
          <a:top>
            <a:ln w="19050" cmpd="sng">
              <a:gradFill>
                <a:gsLst>
                  <a:gs pos="0">
                    <a:schemeClr val="bg1"/>
                  </a:gs>
                  <a:gs pos="25000">
                    <a:srgbClr val="B7E6FF"/>
                  </a:gs>
                  <a:gs pos="100000">
                    <a:schemeClr val="accent3"/>
                  </a:gs>
                </a:gsLst>
                <a:lin ang="0" scaled="0"/>
              </a:gradFill>
            </a:ln>
          </a:top>
          <a:bottom>
            <a:ln w="0" cmpd="sng">
              <a:solidFill>
                <a:schemeClr val="bg1"/>
              </a:solidFill>
            </a:ln>
          </a:bottom>
          <a:insideH>
            <a:ln w="19050" cmpd="sng">
              <a:gradFill>
                <a:gsLst>
                  <a:gs pos="0">
                    <a:schemeClr val="bg1"/>
                  </a:gs>
                  <a:gs pos="25000">
                    <a:srgbClr val="B7E6FF"/>
                  </a:gs>
                  <a:gs pos="100000">
                    <a:schemeClr val="accent3"/>
                  </a:gs>
                </a:gsLst>
                <a:lin ang="0" scaled="0"/>
              </a:gradFill>
            </a:ln>
          </a:insideH>
          <a:insideV>
            <a:ln w="0" cmpd="sng">
              <a:solidFill>
                <a:schemeClr val="bg1"/>
              </a:solidFill>
            </a:ln>
          </a:insideV>
        </a:tcBdr>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accent2"/>
      </a:tcTxStyle>
      <a:tcStyle>
        <a:tcBdr>
          <a:top>
            <a:ln w="0" cmpd="sng">
              <a:solidFill>
                <a:schemeClr val="lt1"/>
              </a:solidFill>
            </a:ln>
          </a:top>
          <a:insideH>
            <a:ln w="0" cmpd="sng">
              <a:solidFill>
                <a:schemeClr val="lt1"/>
              </a:solidFill>
            </a:ln>
          </a:insideH>
        </a:tcBdr>
      </a:tcStyle>
    </a:firstCol>
    <a:lastRow>
      <a:tcStyle>
        <a:tcBdr/>
      </a:tcStyle>
    </a:lastRow>
    <a:firstRow>
      <a:tcStyle>
        <a:tcBdr/>
      </a:tcStyle>
    </a:firstRow>
  </a:tblStyle>
  <a:tblStyle styleId="{B7752061-5463-48E6-A297-43E0E91C0267}" styleName="GE Solid Table">
    <a:wholeTbl>
      <a:tcTxStyle>
        <a:fontRef idx="minor">
          <a:prstClr val="black"/>
        </a:fontRef>
        <a:schemeClr val="accent2"/>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showGuides="1">
      <p:cViewPr varScale="1">
        <p:scale>
          <a:sx n="96" d="100"/>
          <a:sy n="96" d="100"/>
        </p:scale>
        <p:origin x="86" y="38"/>
      </p:cViewPr>
      <p:guideLst>
        <p:guide orient="horz" pos="2160"/>
        <p:guide pos="3840"/>
        <p:guide orient="horz" pos="1039"/>
        <p:guide orient="horz" pos="505"/>
        <p:guide orient="horz" pos="1165"/>
        <p:guide orient="horz" pos="3903"/>
        <p:guide pos="7400"/>
        <p:guide pos="1025"/>
        <p:guide pos="6697"/>
        <p:guide pos="4212"/>
      </p:guideLst>
    </p:cSldViewPr>
  </p:slideViewPr>
  <p:notesTextViewPr>
    <p:cViewPr>
      <p:scale>
        <a:sx n="1" d="1"/>
        <a:sy n="1" d="1"/>
      </p:scale>
      <p:origin x="0" y="0"/>
    </p:cViewPr>
  </p:notesTextViewPr>
  <p:sorterViewPr>
    <p:cViewPr>
      <p:scale>
        <a:sx n="100" d="100"/>
        <a:sy n="100" d="100"/>
      </p:scale>
      <p:origin x="0" y="8058"/>
    </p:cViewPr>
  </p:sorterViewPr>
  <p:notesViewPr>
    <p:cSldViewPr snapToGrid="0" showGuides="1">
      <p:cViewPr varScale="1">
        <p:scale>
          <a:sx n="92" d="100"/>
          <a:sy n="92" d="100"/>
        </p:scale>
        <p:origin x="-3410" y="-8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F77B6-06AB-43A3-89A4-8CD1677993D0}" type="datetimeFigureOut">
              <a:rPr lang="en-CA" smtClean="0"/>
              <a:t>2022-12-05</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762B2D-468D-4837-8CAA-70AF425658B8}" type="slidenum">
              <a:rPr lang="en-CA" smtClean="0"/>
              <a:t>‹#›</a:t>
            </a:fld>
            <a:endParaRPr lang="en-CA"/>
          </a:p>
        </p:txBody>
      </p:sp>
      <p:pic>
        <p:nvPicPr>
          <p:cNvPr id="1026" name="Picture 2" descr="I:\Dockets\1421 SmallStuff GE PPT\Graphics\GE Grey.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9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804B0-AD37-4623-8498-3C9AE39E25E5}" type="datetimeFigureOut">
              <a:rPr lang="en-CA" smtClean="0"/>
              <a:t>2022-12-05</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377687" y="4343400"/>
            <a:ext cx="610262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DABC8-FD09-47BC-822A-A981D494E0D7}" type="slidenum">
              <a:rPr lang="en-CA" smtClean="0"/>
              <a:t>‹#›</a:t>
            </a:fld>
            <a:endParaRPr lang="en-CA"/>
          </a:p>
        </p:txBody>
      </p:sp>
      <p:pic>
        <p:nvPicPr>
          <p:cNvPr id="8" name="Picture 2" descr="I:\Dockets\1421 SmallStuff GE PPT\Graphics\GE Gre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57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28600" indent="0" algn="l" defTabSz="914400" rtl="0" eaLnBrk="1" latinLnBrk="0" hangingPunct="1">
      <a:defRPr sz="1200" kern="1200">
        <a:solidFill>
          <a:schemeClr val="tx1"/>
        </a:solidFill>
        <a:latin typeface="+mn-lt"/>
        <a:ea typeface="+mn-ea"/>
        <a:cs typeface="+mn-cs"/>
      </a:defRPr>
    </a:lvl2pPr>
    <a:lvl3pPr marL="457200" indent="0" algn="l" defTabSz="914400" rtl="0" eaLnBrk="1" latinLnBrk="0" hangingPunct="1">
      <a:defRPr sz="1200" kern="1200">
        <a:solidFill>
          <a:schemeClr val="tx1"/>
        </a:solidFill>
        <a:latin typeface="+mn-lt"/>
        <a:ea typeface="+mn-ea"/>
        <a:cs typeface="+mn-cs"/>
      </a:defRPr>
    </a:lvl3pPr>
    <a:lvl4pPr marL="685800" indent="0" algn="l" defTabSz="914400" rtl="0" eaLnBrk="1" latinLnBrk="0" hangingPunct="1">
      <a:defRPr sz="1200" kern="1200">
        <a:solidFill>
          <a:schemeClr val="tx1"/>
        </a:solidFill>
        <a:latin typeface="+mn-lt"/>
        <a:ea typeface="+mn-ea"/>
        <a:cs typeface="+mn-cs"/>
      </a:defRPr>
    </a:lvl4pPr>
    <a:lvl5pPr marL="914400"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p:spPr>
        <p:txBody>
          <a:bodyPr/>
          <a:lstStyle>
            <a:lvl1pPr algn="l">
              <a:defRPr sz="1400" b="1">
                <a:solidFill>
                  <a:schemeClr val="accent2"/>
                </a:solidFill>
              </a:defRPr>
            </a:lvl1pPr>
          </a:lstStyle>
          <a:p>
            <a:fld id="{6050E0BC-091B-4F46-A64B-EF4A39477016}" type="datetime4">
              <a:rPr lang="en-US" smtClean="0"/>
              <a:t>December 5, 2022</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8" name="Rectangle 7">
            <a:extLst>
              <a:ext uri="{FF2B5EF4-FFF2-40B4-BE49-F238E27FC236}">
                <a16:creationId xmlns:a16="http://schemas.microsoft.com/office/drawing/2014/main" id="{0325036F-BF1D-44AF-891D-786237A0A871}"/>
              </a:ext>
            </a:extLst>
          </p:cNvPr>
          <p:cNvSpPr/>
          <p:nvPr userDrawn="1"/>
        </p:nvSpPr>
        <p:spPr>
          <a:xfrm>
            <a:off x="587829" y="6302829"/>
            <a:ext cx="424542" cy="440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8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1623697" y="1133856"/>
            <a:ext cx="4946966"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December 5,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494347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6810375" y="1848930"/>
            <a:ext cx="493712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userDrawn="1"/>
        </p:nvCxnSpPr>
        <p:spPr>
          <a:xfrm>
            <a:off x="1626345" y="1649541"/>
            <a:ext cx="4944318"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560F844-BF21-4AD2-9D1A-2E8D2D3063DF}"/>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445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Two Content Layout</a:t>
            </a:r>
            <a:endParaRPr lang="en-CA" dirty="0"/>
          </a:p>
        </p:txBody>
      </p:sp>
      <p:sp>
        <p:nvSpPr>
          <p:cNvPr id="5" name="Date Placeholder 4"/>
          <p:cNvSpPr>
            <a:spLocks noGrp="1"/>
          </p:cNvSpPr>
          <p:nvPr>
            <p:ph type="dt" sz="half" idx="10"/>
          </p:nvPr>
        </p:nvSpPr>
        <p:spPr/>
        <p:txBody>
          <a:bodyPr/>
          <a:lstStyle/>
          <a:p>
            <a:fld id="{016954F2-A168-429F-B267-8625DABCA019}" type="datetime4">
              <a:rPr lang="en-US" smtClean="0"/>
              <a:t>December 5, 2022</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cxnSp>
        <p:nvCxnSpPr>
          <p:cNvPr id="9" name="Straight Connector 8"/>
          <p:cNvCxnSpPr/>
          <p:nvPr/>
        </p:nvCxnSpPr>
        <p:spPr>
          <a:xfrm>
            <a:off x="1627188" y="1649541"/>
            <a:ext cx="1011250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sz="quarter" idx="13"/>
          </p:nvPr>
        </p:nvSpPr>
        <p:spPr>
          <a:xfrm>
            <a:off x="1627188" y="1851659"/>
            <a:ext cx="494347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2" name="Content Placeholder 11"/>
          <p:cNvSpPr>
            <a:spLocks noGrp="1"/>
          </p:cNvSpPr>
          <p:nvPr>
            <p:ph sz="quarter" idx="14"/>
          </p:nvPr>
        </p:nvSpPr>
        <p:spPr>
          <a:xfrm>
            <a:off x="6810375" y="1851658"/>
            <a:ext cx="4929188" cy="434340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1" name="Straight Connector 10"/>
          <p:cNvCxnSpPr/>
          <p:nvPr userDrawn="1"/>
        </p:nvCxnSpPr>
        <p:spPr>
          <a:xfrm>
            <a:off x="1627188" y="1649541"/>
            <a:ext cx="1011250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02852ED-406E-459C-BE67-4C16A8EDF77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125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Three Content Layout</a:t>
            </a:r>
            <a:endParaRPr lang="en-CA" dirty="0"/>
          </a:p>
        </p:txBody>
      </p:sp>
      <p:sp>
        <p:nvSpPr>
          <p:cNvPr id="3" name="Text Placeholder 2"/>
          <p:cNvSpPr>
            <a:spLocks noGrp="1"/>
          </p:cNvSpPr>
          <p:nvPr>
            <p:ph type="body" idx="1" hasCustomPrompt="1"/>
          </p:nvPr>
        </p:nvSpPr>
        <p:spPr>
          <a:xfrm>
            <a:off x="1623697"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5078094"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December 5,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7809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3209544"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5078095" y="1848930"/>
            <a:ext cx="3209544"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8537956" y="1649413"/>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8534019"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8533003" y="1848930"/>
            <a:ext cx="3209925" cy="4329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userDrawn="1"/>
        </p:nvCxnSpPr>
        <p:spPr>
          <a:xfrm>
            <a:off x="162634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07809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8537956" y="1649413"/>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29AABF5-27F6-4C39-9BD7-EE6B28E0DAB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579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Four Content Layout</a:t>
            </a:r>
            <a:endParaRPr lang="en-CA" dirty="0"/>
          </a:p>
        </p:txBody>
      </p:sp>
      <p:sp>
        <p:nvSpPr>
          <p:cNvPr id="3" name="Text Placeholder 2"/>
          <p:cNvSpPr>
            <a:spLocks noGrp="1"/>
          </p:cNvSpPr>
          <p:nvPr>
            <p:ph type="body" idx="1" hasCustomPrompt="1"/>
          </p:nvPr>
        </p:nvSpPr>
        <p:spPr>
          <a:xfrm>
            <a:off x="162369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420143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December 5,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0453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4203361"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6779177"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6779534" y="1848930"/>
            <a:ext cx="2386584" cy="4329112"/>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p:nvCxnSpPr>
        <p:spPr>
          <a:xfrm>
            <a:off x="9360916"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7" hasCustomPrompt="1"/>
          </p:nvPr>
        </p:nvSpPr>
        <p:spPr>
          <a:xfrm>
            <a:off x="9356916"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20" name="Content Placeholder 19"/>
          <p:cNvSpPr>
            <a:spLocks noGrp="1"/>
          </p:cNvSpPr>
          <p:nvPr>
            <p:ph sz="quarter" idx="18"/>
          </p:nvPr>
        </p:nvSpPr>
        <p:spPr>
          <a:xfrm>
            <a:off x="9355708" y="1848929"/>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8" name="Straight Connector 17"/>
          <p:cNvCxnSpPr/>
          <p:nvPr userDrawn="1"/>
        </p:nvCxnSpPr>
        <p:spPr>
          <a:xfrm>
            <a:off x="162634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420453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360916"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F764254-1C0E-4631-8670-4457B3F238B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263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2-Column Table Layout</a:t>
            </a:r>
            <a:endParaRPr lang="en-CA" dirty="0"/>
          </a:p>
        </p:txBody>
      </p:sp>
      <p:sp>
        <p:nvSpPr>
          <p:cNvPr id="3" name="Text Placeholder 2"/>
          <p:cNvSpPr>
            <a:spLocks noGrp="1"/>
          </p:cNvSpPr>
          <p:nvPr>
            <p:ph type="body" idx="1" hasCustomPrompt="1"/>
          </p:nvPr>
        </p:nvSpPr>
        <p:spPr>
          <a:xfrm>
            <a:off x="1627187" y="1133856"/>
            <a:ext cx="493776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December 5,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6813550" y="1133856"/>
            <a:ext cx="4933950" cy="338328"/>
          </a:xfrm>
        </p:spPr>
        <p:txBody>
          <a:bodyPr anchor="b" anchorCtr="0"/>
          <a:lstStyle>
            <a:lvl1pPr marL="0" indent="0">
              <a:lnSpc>
                <a:spcPct val="90000"/>
              </a:lnSpc>
              <a:spcBef>
                <a:spcPts val="0"/>
              </a:spcBef>
              <a:buFontTx/>
              <a:buNone/>
              <a:defRPr sz="1400" b="1"/>
            </a:lvl1pPr>
          </a:lstStyle>
          <a:p>
            <a:pPr lvl="0"/>
            <a:r>
              <a:rPr lang="en-US" dirty="0"/>
              <a:t>Subtitle</a:t>
            </a:r>
            <a:endParaRPr lang="en-CA" dirty="0"/>
          </a:p>
        </p:txBody>
      </p:sp>
      <p:cxnSp>
        <p:nvCxnSpPr>
          <p:cNvPr id="10" name="Straight Connector 9">
            <a:extLst>
              <a:ext uri="{FF2B5EF4-FFF2-40B4-BE49-F238E27FC236}">
                <a16:creationId xmlns:a16="http://schemas.microsoft.com/office/drawing/2014/main" id="{792A8861-7B2B-4F59-8942-06CC4EB6631F}"/>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578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3-Column Table Layout</a:t>
            </a:r>
            <a:endParaRPr lang="en-CA" dirty="0"/>
          </a:p>
        </p:txBody>
      </p:sp>
      <p:sp>
        <p:nvSpPr>
          <p:cNvPr id="3" name="Text Placeholder 2"/>
          <p:cNvSpPr>
            <a:spLocks noGrp="1"/>
          </p:cNvSpPr>
          <p:nvPr>
            <p:ph type="body" idx="1" hasCustomPrompt="1"/>
          </p:nvPr>
        </p:nvSpPr>
        <p:spPr>
          <a:xfrm>
            <a:off x="1627187" y="1133856"/>
            <a:ext cx="320954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December 5,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5084064"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5" hasCustomPrompt="1"/>
          </p:nvPr>
        </p:nvSpPr>
        <p:spPr>
          <a:xfrm>
            <a:off x="8534400" y="1133856"/>
            <a:ext cx="3213100" cy="338328"/>
          </a:xfrm>
        </p:spPr>
        <p:txBody>
          <a:bodyPr anchor="b" anchorCtr="0">
            <a:noAutofit/>
          </a:bodyPr>
          <a:lstStyle>
            <a:lvl1pPr marL="0" indent="0">
              <a:buFontTx/>
              <a:buNone/>
              <a:defRPr sz="1400" b="1"/>
            </a:lvl1pPr>
          </a:lstStyle>
          <a:p>
            <a:pPr lvl="0"/>
            <a:r>
              <a:rPr lang="en-US" dirty="0"/>
              <a:t>Subtitle</a:t>
            </a:r>
            <a:endParaRPr lang="en-CA" dirty="0"/>
          </a:p>
        </p:txBody>
      </p:sp>
      <p:cxnSp>
        <p:nvCxnSpPr>
          <p:cNvPr id="10" name="Straight Connector 9">
            <a:extLst>
              <a:ext uri="{FF2B5EF4-FFF2-40B4-BE49-F238E27FC236}">
                <a16:creationId xmlns:a16="http://schemas.microsoft.com/office/drawing/2014/main" id="{9DBD8263-5B28-4762-ACE3-B95B8B9B5133}"/>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226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4-Column Table Layout</a:t>
            </a:r>
            <a:endParaRPr lang="en-CA" dirty="0"/>
          </a:p>
        </p:txBody>
      </p:sp>
      <p:sp>
        <p:nvSpPr>
          <p:cNvPr id="3" name="Text Placeholder 2"/>
          <p:cNvSpPr>
            <a:spLocks noGrp="1"/>
          </p:cNvSpPr>
          <p:nvPr>
            <p:ph type="body" idx="1" hasCustomPrompt="1"/>
          </p:nvPr>
        </p:nvSpPr>
        <p:spPr>
          <a:xfrm>
            <a:off x="1627187" y="1133856"/>
            <a:ext cx="238658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December 5,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4203805"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6780423"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9357042"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cxnSp>
        <p:nvCxnSpPr>
          <p:cNvPr id="11" name="Straight Connector 10">
            <a:extLst>
              <a:ext uri="{FF2B5EF4-FFF2-40B4-BE49-F238E27FC236}">
                <a16:creationId xmlns:a16="http://schemas.microsoft.com/office/drawing/2014/main" id="{36D50BBA-27BE-46B1-9DA2-142911E75587}"/>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95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Content with Caption Layout</a:t>
            </a:r>
            <a:endParaRPr lang="en-CA" dirty="0"/>
          </a:p>
        </p:txBody>
      </p:sp>
      <p:sp>
        <p:nvSpPr>
          <p:cNvPr id="7" name="Date Placeholder 6"/>
          <p:cNvSpPr>
            <a:spLocks noGrp="1"/>
          </p:cNvSpPr>
          <p:nvPr>
            <p:ph type="dt" sz="half" idx="11"/>
          </p:nvPr>
        </p:nvSpPr>
        <p:spPr>
          <a:xfrm>
            <a:off x="9537192" y="6472936"/>
            <a:ext cx="1876388" cy="182880"/>
          </a:xfrm>
        </p:spPr>
        <p:txBody>
          <a:bodyPr/>
          <a:lstStyle/>
          <a:p>
            <a:fld id="{F5C60C1E-BE52-444A-B903-D3D3A7A6ABD9}" type="datetime4">
              <a:rPr lang="en-US" smtClean="0"/>
              <a:t>December 5, 2022</a:t>
            </a:fld>
            <a:endParaRPr lang="en-CA"/>
          </a:p>
        </p:txBody>
      </p:sp>
      <p:sp>
        <p:nvSpPr>
          <p:cNvPr id="8" name="Footer Placeholder 7"/>
          <p:cNvSpPr>
            <a:spLocks noGrp="1"/>
          </p:cNvSpPr>
          <p:nvPr>
            <p:ph type="ftr" sz="quarter" idx="12"/>
          </p:nvPr>
        </p:nvSpPr>
        <p:spPr>
          <a:xfrm>
            <a:off x="1627632" y="6472976"/>
            <a:ext cx="2688336" cy="182880"/>
          </a:xfrm>
        </p:spPr>
        <p:txBody>
          <a:bodyPr/>
          <a:lstStyle/>
          <a:p>
            <a:r>
              <a:rPr lang="en-CA"/>
              <a:t>Presentation Title</a:t>
            </a:r>
          </a:p>
        </p:txBody>
      </p:sp>
      <p:sp>
        <p:nvSpPr>
          <p:cNvPr id="9" name="Slide Number Placeholder 8"/>
          <p:cNvSpPr>
            <a:spLocks noGrp="1"/>
          </p:cNvSpPr>
          <p:nvPr>
            <p:ph type="sldNum" sz="quarter" idx="13"/>
          </p:nvPr>
        </p:nvSpPr>
        <p:spPr>
          <a:xfrm>
            <a:off x="11413998" y="6475080"/>
            <a:ext cx="329636" cy="182880"/>
          </a:xfrm>
        </p:spPr>
        <p:txBody>
          <a:bodyPr/>
          <a:lstStyle/>
          <a:p>
            <a:fld id="{00E6A5BD-C011-4A45-AA3A-201790FB7F2B}" type="slidenum">
              <a:rPr lang="en-CA" smtClean="0"/>
              <a:t>‹#›</a:t>
            </a:fld>
            <a:endParaRPr lang="en-CA"/>
          </a:p>
        </p:txBody>
      </p:sp>
      <p:sp>
        <p:nvSpPr>
          <p:cNvPr id="10" name="Content Placeholder 9"/>
          <p:cNvSpPr>
            <a:spLocks noGrp="1"/>
          </p:cNvSpPr>
          <p:nvPr>
            <p:ph sz="quarter" idx="14"/>
          </p:nvPr>
        </p:nvSpPr>
        <p:spPr>
          <a:xfrm>
            <a:off x="1627188" y="1649413"/>
            <a:ext cx="9004300" cy="44897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1" name="Text Placeholder 4"/>
          <p:cNvSpPr>
            <a:spLocks noGrp="1"/>
          </p:cNvSpPr>
          <p:nvPr>
            <p:ph type="body" sz="quarter" idx="3" hasCustomPrompt="1"/>
          </p:nvPr>
        </p:nvSpPr>
        <p:spPr>
          <a:xfrm>
            <a:off x="1633538" y="1133856"/>
            <a:ext cx="899795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cxnSp>
        <p:nvCxnSpPr>
          <p:cNvPr id="12" name="Straight Connector 11">
            <a:extLst>
              <a:ext uri="{FF2B5EF4-FFF2-40B4-BE49-F238E27FC236}">
                <a16:creationId xmlns:a16="http://schemas.microsoft.com/office/drawing/2014/main" id="{2A6DB393-5CAF-4A0C-A21B-CCB84603D4F4}"/>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678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627188" y="1649413"/>
            <a:ext cx="8992616" cy="454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5" name="Date Placeholder 4"/>
          <p:cNvSpPr>
            <a:spLocks noGrp="1"/>
          </p:cNvSpPr>
          <p:nvPr>
            <p:ph type="dt" sz="half" idx="10"/>
          </p:nvPr>
        </p:nvSpPr>
        <p:spPr/>
        <p:txBody>
          <a:bodyPr/>
          <a:lstStyle/>
          <a:p>
            <a:fld id="{CDBE93D9-1E7C-4963-AD25-D0E8D4EECEE5}" type="datetime4">
              <a:rPr lang="en-US" smtClean="0"/>
              <a:t>December 5, 2022</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sp>
        <p:nvSpPr>
          <p:cNvPr id="8" name="Title 7"/>
          <p:cNvSpPr>
            <a:spLocks noGrp="1"/>
          </p:cNvSpPr>
          <p:nvPr>
            <p:ph type="title" hasCustomPrompt="1"/>
          </p:nvPr>
        </p:nvSpPr>
        <p:spPr/>
        <p:txBody>
          <a:bodyPr/>
          <a:lstStyle>
            <a:lvl1pPr>
              <a:defRPr/>
            </a:lvl1pPr>
          </a:lstStyle>
          <a:p>
            <a:r>
              <a:rPr lang="en-US" dirty="0"/>
              <a:t>Picture with Caption Layout</a:t>
            </a:r>
            <a:endParaRPr lang="en-CA" dirty="0"/>
          </a:p>
        </p:txBody>
      </p:sp>
      <p:cxnSp>
        <p:nvCxnSpPr>
          <p:cNvPr id="9" name="Straight Connector 8">
            <a:extLst>
              <a:ext uri="{FF2B5EF4-FFF2-40B4-BE49-F238E27FC236}">
                <a16:creationId xmlns:a16="http://schemas.microsoft.com/office/drawing/2014/main" id="{96362DC7-B2FA-4948-A940-1119B33F03E3}"/>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62483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Freeform 5"/>
          <p:cNvSpPr>
            <a:spLocks noEditPoints="1"/>
          </p:cNvSpPr>
          <p:nvPr userDrawn="1"/>
        </p:nvSpPr>
        <p:spPr bwMode="auto">
          <a:xfrm>
            <a:off x="2231136"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753412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4903" y="1649413"/>
            <a:ext cx="9000934" cy="1417468"/>
          </a:xfrm>
        </p:spPr>
        <p:txBody>
          <a:bodyPr anchor="t" anchorCtr="0">
            <a:no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p:spPr>
        <p:txBody>
          <a:bodyPr/>
          <a:lstStyle>
            <a:lvl1pPr algn="l">
              <a:defRPr sz="1300" b="1">
                <a:solidFill>
                  <a:schemeClr val="accent2"/>
                </a:solidFill>
              </a:defRPr>
            </a:lvl1pPr>
          </a:lstStyle>
          <a:p>
            <a:fld id="{11A10271-0286-4BA7-AF61-91EDADC7C7D8}" type="datetime4">
              <a:rPr lang="en-US" smtClean="0"/>
              <a:t>December 5, 2022</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383280"/>
            <a:ext cx="3977640" cy="1343701"/>
          </a:xfrm>
          <a:prstGeom prst="rect">
            <a:avLst/>
          </a:prstGeom>
          <a:noFill/>
        </p:spPr>
        <p:txBody>
          <a:bodyPr wrap="square" lIns="0" tIns="0" rIns="0" bIns="0" rtlCol="0">
            <a:spAutoFit/>
          </a:bodyPr>
          <a:lstStyle/>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 name="Rectangle 8">
            <a:extLst>
              <a:ext uri="{FF2B5EF4-FFF2-40B4-BE49-F238E27FC236}">
                <a16:creationId xmlns:a16="http://schemas.microsoft.com/office/drawing/2014/main" id="{E01D49B6-0C3E-4BF8-B6B3-B817B17F28DF}"/>
              </a:ext>
            </a:extLst>
          </p:cNvPr>
          <p:cNvSpPr/>
          <p:nvPr userDrawn="1"/>
        </p:nvSpPr>
        <p:spPr>
          <a:xfrm>
            <a:off x="587829" y="6302829"/>
            <a:ext cx="424542" cy="440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39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935195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998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Only Layout</a:t>
            </a:r>
            <a:endParaRPr lang="en-CA" dirty="0"/>
          </a:p>
        </p:txBody>
      </p:sp>
      <p:sp>
        <p:nvSpPr>
          <p:cNvPr id="3" name="Date Placeholder 2"/>
          <p:cNvSpPr>
            <a:spLocks noGrp="1"/>
          </p:cNvSpPr>
          <p:nvPr>
            <p:ph type="dt" sz="half" idx="10"/>
          </p:nvPr>
        </p:nvSpPr>
        <p:spPr/>
        <p:txBody>
          <a:bodyPr/>
          <a:lstStyle/>
          <a:p>
            <a:fld id="{9AC9EBFE-5BA1-460F-BE92-8CF5579A714B}" type="datetime4">
              <a:rPr lang="en-US" smtClean="0"/>
              <a:t>December 5, 2022</a:t>
            </a:fld>
            <a:endParaRPr lang="en-CA"/>
          </a:p>
        </p:txBody>
      </p:sp>
      <p:sp>
        <p:nvSpPr>
          <p:cNvPr id="4" name="Footer Placeholder 3"/>
          <p:cNvSpPr>
            <a:spLocks noGrp="1"/>
          </p:cNvSpPr>
          <p:nvPr>
            <p:ph type="ftr" sz="quarter" idx="11"/>
          </p:nvPr>
        </p:nvSpPr>
        <p:spPr/>
        <p:txBody>
          <a:bodyPr/>
          <a:lstStyle/>
          <a:p>
            <a:r>
              <a:rPr lang="en-CA"/>
              <a:t>Presentation Title</a:t>
            </a:r>
          </a:p>
        </p:txBody>
      </p:sp>
      <p:sp>
        <p:nvSpPr>
          <p:cNvPr id="5" name="Slide Number Placeholder 4"/>
          <p:cNvSpPr>
            <a:spLocks noGrp="1"/>
          </p:cNvSpPr>
          <p:nvPr>
            <p:ph type="sldNum" sz="quarter" idx="12"/>
          </p:nvPr>
        </p:nvSpPr>
        <p:spPr/>
        <p:txBody>
          <a:bodyPr/>
          <a:lstStyle/>
          <a:p>
            <a:fld id="{00E6A5BD-C011-4A45-AA3A-201790FB7F2B}" type="slidenum">
              <a:rPr lang="en-CA" smtClean="0"/>
              <a:t>‹#›</a:t>
            </a:fld>
            <a:endParaRPr lang="en-CA"/>
          </a:p>
        </p:txBody>
      </p:sp>
      <p:cxnSp>
        <p:nvCxnSpPr>
          <p:cNvPr id="6" name="Straight Connector 5">
            <a:extLst>
              <a:ext uri="{FF2B5EF4-FFF2-40B4-BE49-F238E27FC236}">
                <a16:creationId xmlns:a16="http://schemas.microsoft.com/office/drawing/2014/main" id="{166DF8EC-6E18-499F-B24E-A023426EF117}"/>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9296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1146A8-A192-4F5D-A963-F694E58B90FD}" type="datetime4">
              <a:rPr lang="en-US" smtClean="0"/>
              <a:t>December 5, 2022</a:t>
            </a:fld>
            <a:endParaRPr lang="en-CA"/>
          </a:p>
        </p:txBody>
      </p:sp>
      <p:sp>
        <p:nvSpPr>
          <p:cNvPr id="3" name="Footer Placeholder 2"/>
          <p:cNvSpPr>
            <a:spLocks noGrp="1"/>
          </p:cNvSpPr>
          <p:nvPr>
            <p:ph type="ftr" sz="quarter" idx="11"/>
          </p:nvPr>
        </p:nvSpPr>
        <p:spPr/>
        <p:txBody>
          <a:bodyPr/>
          <a:lstStyle/>
          <a:p>
            <a:r>
              <a:rPr lang="en-CA"/>
              <a:t>Presentation Title</a:t>
            </a:r>
          </a:p>
        </p:txBody>
      </p:sp>
      <p:sp>
        <p:nvSpPr>
          <p:cNvPr id="4" name="Slide Number Placeholder 3"/>
          <p:cNvSpPr>
            <a:spLocks noGrp="1"/>
          </p:cNvSpPr>
          <p:nvPr>
            <p:ph type="sldNum" sz="quarter" idx="12"/>
          </p:nvPr>
        </p:nvSpPr>
        <p:spPr/>
        <p:txBody>
          <a:bodyPr/>
          <a:lstStyle/>
          <a:p>
            <a:fld id="{00E6A5BD-C011-4A45-AA3A-201790FB7F2B}" type="slidenum">
              <a:rPr lang="en-CA" smtClean="0"/>
              <a:t>‹#›</a:t>
            </a:fld>
            <a:endParaRPr lang="en-CA"/>
          </a:p>
        </p:txBody>
      </p:sp>
      <p:cxnSp>
        <p:nvCxnSpPr>
          <p:cNvPr id="5" name="Straight Connector 4">
            <a:extLst>
              <a:ext uri="{FF2B5EF4-FFF2-40B4-BE49-F238E27FC236}">
                <a16:creationId xmlns:a16="http://schemas.microsoft.com/office/drawing/2014/main" id="{DD1951AB-6913-438B-B13F-24675A9B7175}"/>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46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p:spPr>
        <p:txBody>
          <a:bodyPr anchor="t" anchorCtr="0">
            <a:noAutofit/>
          </a:bodyPr>
          <a:lstStyle>
            <a:lvl1pPr>
              <a:lnSpc>
                <a:spcPct val="90000"/>
              </a:lnSpc>
              <a:defRPr sz="4800">
                <a:solidFill>
                  <a:schemeClr val="bg1"/>
                </a:solidFill>
              </a:defRPr>
            </a:lvl1pPr>
          </a:lstStyle>
          <a:p>
            <a:r>
              <a:rPr lang="en-US" dirty="0"/>
              <a:t>Section Divider</a:t>
            </a:r>
            <a:endParaRPr lang="en-CA" dirty="0"/>
          </a:p>
        </p:txBody>
      </p:sp>
      <p:sp>
        <p:nvSpPr>
          <p:cNvPr id="4" name="Date Placeholder 3"/>
          <p:cNvSpPr>
            <a:spLocks noGrp="1"/>
          </p:cNvSpPr>
          <p:nvPr>
            <p:ph type="dt" sz="half" idx="10"/>
          </p:nvPr>
        </p:nvSpPr>
        <p:spPr/>
        <p:txBody>
          <a:bodyPr/>
          <a:lstStyle>
            <a:lvl1pPr>
              <a:defRPr>
                <a:solidFill>
                  <a:schemeClr val="bg1"/>
                </a:solidFill>
              </a:defRPr>
            </a:lvl1pPr>
          </a:lstStyle>
          <a:p>
            <a:fld id="{D36516F6-A097-4E38-8A59-185C4D2E3785}" type="datetime4">
              <a:rPr lang="en-US" smtClean="0"/>
              <a:t>December 5, 2022</a:t>
            </a:fld>
            <a:endParaRPr lang="en-CA"/>
          </a:p>
        </p:txBody>
      </p:sp>
      <p:sp>
        <p:nvSpPr>
          <p:cNvPr id="5" name="Footer Placeholder 4"/>
          <p:cNvSpPr>
            <a:spLocks noGrp="1"/>
          </p:cNvSpPr>
          <p:nvPr>
            <p:ph type="ftr" sz="quarter" idx="11"/>
          </p:nvPr>
        </p:nvSpPr>
        <p:spPr/>
        <p:txBody>
          <a:bodyPr/>
          <a:lstStyle>
            <a:lvl1pPr>
              <a:defRPr>
                <a:solidFill>
                  <a:schemeClr val="bg1"/>
                </a:solidFill>
              </a:defRPr>
            </a:lvl1pPr>
          </a:lstStyle>
          <a:p>
            <a:r>
              <a:rPr lang="en-CA"/>
              <a:t>Presentation Title</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E6A5BD-C011-4A45-AA3A-201790FB7F2B}" type="slidenum">
              <a:rPr lang="en-CA" smtClean="0"/>
              <a:pPr/>
              <a:t>‹#›</a:t>
            </a:fld>
            <a:endParaRPr lang="en-CA"/>
          </a:p>
        </p:txBody>
      </p:sp>
      <p:cxnSp>
        <p:nvCxnSpPr>
          <p:cNvPr id="7" name="Straight Connector 6"/>
          <p:cNvCxnSpPr/>
          <p:nvPr userDrawn="1"/>
        </p:nvCxnSpPr>
        <p:spPr>
          <a:xfrm>
            <a:off x="1627188" y="6410996"/>
            <a:ext cx="101157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25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2187823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601252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 No Rule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December 5, 2022</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8" name="Straight Connector 7">
            <a:extLst>
              <a:ext uri="{FF2B5EF4-FFF2-40B4-BE49-F238E27FC236}">
                <a16:creationId xmlns:a16="http://schemas.microsoft.com/office/drawing/2014/main" id="{26B91ED5-5431-4880-AEFC-BDEAD3C071DA}"/>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874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December 5, 2022</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9910200-1FDA-45B7-8617-DD2A8D1CF6BD}"/>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630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
        <p:nvSpPr>
          <p:cNvPr id="2" name="Title Placeholder 1"/>
          <p:cNvSpPr>
            <a:spLocks noGrp="1"/>
          </p:cNvSpPr>
          <p:nvPr>
            <p:ph type="title"/>
          </p:nvPr>
        </p:nvSpPr>
        <p:spPr>
          <a:xfrm>
            <a:off x="1627188" y="222086"/>
            <a:ext cx="8997696" cy="9144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1627189" y="1846398"/>
            <a:ext cx="8997696" cy="43434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Date Placeholder 3"/>
          <p:cNvSpPr>
            <a:spLocks noGrp="1"/>
          </p:cNvSpPr>
          <p:nvPr>
            <p:ph type="dt" sz="half" idx="2"/>
          </p:nvPr>
        </p:nvSpPr>
        <p:spPr>
          <a:xfrm>
            <a:off x="9537192" y="6472936"/>
            <a:ext cx="1876388" cy="182880"/>
          </a:xfrm>
          <a:prstGeom prst="rect">
            <a:avLst/>
          </a:prstGeom>
        </p:spPr>
        <p:txBody>
          <a:bodyPr vert="horz" lIns="0" tIns="0" rIns="0" bIns="0" rtlCol="0" anchor="t" anchorCtr="0">
            <a:noAutofit/>
          </a:bodyPr>
          <a:lstStyle>
            <a:lvl1pPr algn="r">
              <a:defRPr sz="1200">
                <a:solidFill>
                  <a:schemeClr val="accent2"/>
                </a:solidFill>
              </a:defRPr>
            </a:lvl1pPr>
          </a:lstStyle>
          <a:p>
            <a:fld id="{59AD7A44-F5B9-48AC-81DD-DBE0808B6C3A}" type="datetime4">
              <a:rPr lang="en-US" smtClean="0"/>
              <a:t>December 5, 2022</a:t>
            </a:fld>
            <a:endParaRPr lang="en-CA" dirty="0"/>
          </a:p>
        </p:txBody>
      </p:sp>
      <p:sp>
        <p:nvSpPr>
          <p:cNvPr id="5" name="Footer Placeholder 4"/>
          <p:cNvSpPr>
            <a:spLocks noGrp="1"/>
          </p:cNvSpPr>
          <p:nvPr>
            <p:ph type="ftr" sz="quarter" idx="3"/>
          </p:nvPr>
        </p:nvSpPr>
        <p:spPr>
          <a:xfrm>
            <a:off x="1627632" y="6472976"/>
            <a:ext cx="2688336" cy="182880"/>
          </a:xfrm>
          <a:prstGeom prst="rect">
            <a:avLst/>
          </a:prstGeom>
        </p:spPr>
        <p:txBody>
          <a:bodyPr vert="horz" lIns="0" tIns="0" rIns="0" bIns="0" rtlCol="0" anchor="t" anchorCtr="0">
            <a:noAutofit/>
          </a:bodyPr>
          <a:lstStyle>
            <a:lvl1pPr algn="l">
              <a:defRPr sz="1200">
                <a:solidFill>
                  <a:schemeClr val="accent2"/>
                </a:solidFill>
              </a:defRPr>
            </a:lvl1pPr>
          </a:lstStyle>
          <a:p>
            <a:r>
              <a:rPr lang="en-CA"/>
              <a:t>Presentation Title</a:t>
            </a:r>
            <a:endParaRPr lang="en-CA" dirty="0"/>
          </a:p>
        </p:txBody>
      </p:sp>
      <p:sp>
        <p:nvSpPr>
          <p:cNvPr id="6" name="Slide Number Placeholder 5"/>
          <p:cNvSpPr>
            <a:spLocks noGrp="1"/>
          </p:cNvSpPr>
          <p:nvPr>
            <p:ph type="sldNum" sz="quarter" idx="4"/>
          </p:nvPr>
        </p:nvSpPr>
        <p:spPr>
          <a:xfrm>
            <a:off x="11413998" y="6475080"/>
            <a:ext cx="329636" cy="182880"/>
          </a:xfrm>
          <a:prstGeom prst="rect">
            <a:avLst/>
          </a:prstGeom>
        </p:spPr>
        <p:txBody>
          <a:bodyPr vert="horz" lIns="0" tIns="0" rIns="0" bIns="0" rtlCol="0" anchor="t" anchorCtr="0">
            <a:noAutofit/>
          </a:bodyPr>
          <a:lstStyle>
            <a:lvl1pPr algn="r">
              <a:defRPr sz="1200">
                <a:solidFill>
                  <a:schemeClr val="accent2"/>
                </a:solidFill>
              </a:defRPr>
            </a:lvl1pPr>
          </a:lstStyle>
          <a:p>
            <a:fld id="{00E6A5BD-C011-4A45-AA3A-201790FB7F2B}" type="slidenum">
              <a:rPr lang="en-CA" smtClean="0"/>
              <a:pPr/>
              <a:t>‹#›</a:t>
            </a:fld>
            <a:endParaRPr lang="en-CA" dirty="0"/>
          </a:p>
        </p:txBody>
      </p:sp>
      <p:sp>
        <p:nvSpPr>
          <p:cNvPr id="7" name="MSIPCMContentMarking" descr="{&quot;HashCode&quot;:503517542,&quot;Placement&quot;:&quot;Footer&quot;}">
            <a:extLst>
              <a:ext uri="{FF2B5EF4-FFF2-40B4-BE49-F238E27FC236}">
                <a16:creationId xmlns:a16="http://schemas.microsoft.com/office/drawing/2014/main" id="{E3881CBE-E143-46F3-9CC6-DAB9AA8CF978}"/>
              </a:ext>
            </a:extLst>
          </p:cNvPr>
          <p:cNvSpPr txBox="1"/>
          <p:nvPr userDrawn="1"/>
        </p:nvSpPr>
        <p:spPr>
          <a:xfrm>
            <a:off x="5499595" y="6595656"/>
            <a:ext cx="1192809" cy="262344"/>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000000"/>
                </a:solidFill>
                <a:latin typeface="Calibri" panose="020F0502020204030204" pitchFamily="34" charset="0"/>
              </a:rPr>
              <a:t>-GE NON-PUBLIC-</a:t>
            </a:r>
            <a:endParaRPr lang="en-US" sz="10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572380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95" r:id="rId3"/>
    <p:sldLayoutId id="2147483696"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7" r:id="rId19"/>
    <p:sldLayoutId id="2147483698" r:id="rId20"/>
    <p:sldLayoutId id="2147483699" r:id="rId21"/>
  </p:sldLayoutIdLst>
  <p:hf hdr="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22.jpeg"/><Relationship Id="rId5" Type="http://schemas.openxmlformats.org/officeDocument/2006/relationships/image" Target="../media/image21.sv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sv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319DA-0A32-471F-9913-2A4DF7401553}"/>
              </a:ext>
            </a:extLst>
          </p:cNvPr>
          <p:cNvSpPr>
            <a:spLocks noGrp="1"/>
          </p:cNvSpPr>
          <p:nvPr>
            <p:ph type="ctrTitle"/>
          </p:nvPr>
        </p:nvSpPr>
        <p:spPr/>
        <p:txBody>
          <a:bodyPr/>
          <a:lstStyle/>
          <a:p>
            <a:r>
              <a:rPr lang="en-US" dirty="0"/>
              <a:t>Sprint Review – Team A</a:t>
            </a:r>
          </a:p>
        </p:txBody>
      </p:sp>
      <p:sp>
        <p:nvSpPr>
          <p:cNvPr id="3" name="Date Placeholder 2">
            <a:extLst>
              <a:ext uri="{FF2B5EF4-FFF2-40B4-BE49-F238E27FC236}">
                <a16:creationId xmlns:a16="http://schemas.microsoft.com/office/drawing/2014/main" id="{CA40EC4F-2C66-4152-BCC9-5F620F62F447}"/>
              </a:ext>
            </a:extLst>
          </p:cNvPr>
          <p:cNvSpPr>
            <a:spLocks noGrp="1"/>
          </p:cNvSpPr>
          <p:nvPr>
            <p:ph type="dt" sz="half" idx="10"/>
          </p:nvPr>
        </p:nvSpPr>
        <p:spPr/>
        <p:txBody>
          <a:bodyPr/>
          <a:lstStyle/>
          <a:p>
            <a:fld id="{5BE6D354-99C5-404C-B6A2-01FFCCA0E449}" type="datetime4">
              <a:rPr lang="en-US" smtClean="0"/>
              <a:t>December 5, 2022</a:t>
            </a:fld>
            <a:endParaRPr lang="en-CA" dirty="0"/>
          </a:p>
        </p:txBody>
      </p:sp>
    </p:spTree>
    <p:extLst>
      <p:ext uri="{BB962C8B-B14F-4D97-AF65-F5344CB8AC3E}">
        <p14:creationId xmlns:p14="http://schemas.microsoft.com/office/powerpoint/2010/main" val="505918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1FEA8-4E30-40AD-92EB-320FCAD023DA}"/>
              </a:ext>
            </a:extLst>
          </p:cNvPr>
          <p:cNvSpPr>
            <a:spLocks noGrp="1"/>
          </p:cNvSpPr>
          <p:nvPr>
            <p:ph type="title"/>
          </p:nvPr>
        </p:nvSpPr>
        <p:spPr/>
        <p:txBody>
          <a:bodyPr/>
          <a:lstStyle/>
          <a:p>
            <a:r>
              <a:rPr lang="en-US" dirty="0"/>
              <a:t>Sample plots from function output</a:t>
            </a:r>
          </a:p>
        </p:txBody>
      </p:sp>
      <p:sp>
        <p:nvSpPr>
          <p:cNvPr id="3" name="Date Placeholder 2">
            <a:extLst>
              <a:ext uri="{FF2B5EF4-FFF2-40B4-BE49-F238E27FC236}">
                <a16:creationId xmlns:a16="http://schemas.microsoft.com/office/drawing/2014/main" id="{D900F170-0D30-400A-8BE8-0791E8605B39}"/>
              </a:ext>
            </a:extLst>
          </p:cNvPr>
          <p:cNvSpPr>
            <a:spLocks noGrp="1"/>
          </p:cNvSpPr>
          <p:nvPr>
            <p:ph type="dt" sz="half" idx="10"/>
          </p:nvPr>
        </p:nvSpPr>
        <p:spPr/>
        <p:txBody>
          <a:bodyPr/>
          <a:lstStyle/>
          <a:p>
            <a:fld id="{9AC9EBFE-5BA1-460F-BE92-8CF5579A714B}" type="datetime4">
              <a:rPr lang="en-US" smtClean="0"/>
              <a:t>December 5, 2022</a:t>
            </a:fld>
            <a:endParaRPr lang="en-CA"/>
          </a:p>
        </p:txBody>
      </p:sp>
      <p:sp>
        <p:nvSpPr>
          <p:cNvPr id="4" name="Footer Placeholder 3">
            <a:extLst>
              <a:ext uri="{FF2B5EF4-FFF2-40B4-BE49-F238E27FC236}">
                <a16:creationId xmlns:a16="http://schemas.microsoft.com/office/drawing/2014/main" id="{B7A92993-DBBD-47A6-81B4-E8DB54F4A23E}"/>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1ACF5D45-8760-437F-92DA-130365F9DC59}"/>
              </a:ext>
            </a:extLst>
          </p:cNvPr>
          <p:cNvSpPr>
            <a:spLocks noGrp="1"/>
          </p:cNvSpPr>
          <p:nvPr>
            <p:ph type="sldNum" sz="quarter" idx="12"/>
          </p:nvPr>
        </p:nvSpPr>
        <p:spPr/>
        <p:txBody>
          <a:bodyPr/>
          <a:lstStyle/>
          <a:p>
            <a:fld id="{00E6A5BD-C011-4A45-AA3A-201790FB7F2B}" type="slidenum">
              <a:rPr lang="en-CA" smtClean="0"/>
              <a:t>10</a:t>
            </a:fld>
            <a:endParaRPr lang="en-CA"/>
          </a:p>
        </p:txBody>
      </p:sp>
      <p:pic>
        <p:nvPicPr>
          <p:cNvPr id="7" name="Picture 6">
            <a:extLst>
              <a:ext uri="{FF2B5EF4-FFF2-40B4-BE49-F238E27FC236}">
                <a16:creationId xmlns:a16="http://schemas.microsoft.com/office/drawing/2014/main" id="{0E09BC20-B082-45DC-8BAD-265A73E595C3}"/>
              </a:ext>
            </a:extLst>
          </p:cNvPr>
          <p:cNvPicPr>
            <a:picLocks noChangeAspect="1"/>
          </p:cNvPicPr>
          <p:nvPr/>
        </p:nvPicPr>
        <p:blipFill>
          <a:blip r:embed="rId2"/>
          <a:stretch>
            <a:fillRect/>
          </a:stretch>
        </p:blipFill>
        <p:spPr>
          <a:xfrm>
            <a:off x="4227040" y="3858950"/>
            <a:ext cx="3657600" cy="2451580"/>
          </a:xfrm>
          <a:prstGeom prst="rect">
            <a:avLst/>
          </a:prstGeom>
        </p:spPr>
      </p:pic>
      <p:pic>
        <p:nvPicPr>
          <p:cNvPr id="9" name="Picture 8">
            <a:extLst>
              <a:ext uri="{FF2B5EF4-FFF2-40B4-BE49-F238E27FC236}">
                <a16:creationId xmlns:a16="http://schemas.microsoft.com/office/drawing/2014/main" id="{2366CAD9-04E2-467E-A177-4B840A5B365C}"/>
              </a:ext>
            </a:extLst>
          </p:cNvPr>
          <p:cNvPicPr>
            <a:picLocks noChangeAspect="1"/>
          </p:cNvPicPr>
          <p:nvPr/>
        </p:nvPicPr>
        <p:blipFill>
          <a:blip r:embed="rId3"/>
          <a:stretch>
            <a:fillRect/>
          </a:stretch>
        </p:blipFill>
        <p:spPr>
          <a:xfrm>
            <a:off x="207955" y="3858950"/>
            <a:ext cx="3657600" cy="2451580"/>
          </a:xfrm>
          <a:prstGeom prst="rect">
            <a:avLst/>
          </a:prstGeom>
        </p:spPr>
      </p:pic>
      <p:pic>
        <p:nvPicPr>
          <p:cNvPr id="11" name="Picture 10">
            <a:extLst>
              <a:ext uri="{FF2B5EF4-FFF2-40B4-BE49-F238E27FC236}">
                <a16:creationId xmlns:a16="http://schemas.microsoft.com/office/drawing/2014/main" id="{26C93002-B5A6-45D6-AB45-291C3DFDF49C}"/>
              </a:ext>
            </a:extLst>
          </p:cNvPr>
          <p:cNvPicPr>
            <a:picLocks noChangeAspect="1"/>
          </p:cNvPicPr>
          <p:nvPr/>
        </p:nvPicPr>
        <p:blipFill>
          <a:blip r:embed="rId4"/>
          <a:stretch>
            <a:fillRect/>
          </a:stretch>
        </p:blipFill>
        <p:spPr>
          <a:xfrm>
            <a:off x="8149236" y="3858950"/>
            <a:ext cx="3657600" cy="2451580"/>
          </a:xfrm>
          <a:prstGeom prst="rect">
            <a:avLst/>
          </a:prstGeom>
        </p:spPr>
      </p:pic>
      <p:pic>
        <p:nvPicPr>
          <p:cNvPr id="13" name="Picture 12">
            <a:extLst>
              <a:ext uri="{FF2B5EF4-FFF2-40B4-BE49-F238E27FC236}">
                <a16:creationId xmlns:a16="http://schemas.microsoft.com/office/drawing/2014/main" id="{A9FC15EB-C14C-4DF0-A296-98935890E5FA}"/>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2181412" y="1323880"/>
            <a:ext cx="3657600" cy="2451580"/>
          </a:xfrm>
          <a:prstGeom prst="rect">
            <a:avLst/>
          </a:prstGeom>
        </p:spPr>
      </p:pic>
      <p:pic>
        <p:nvPicPr>
          <p:cNvPr id="15" name="Picture 14">
            <a:extLst>
              <a:ext uri="{FF2B5EF4-FFF2-40B4-BE49-F238E27FC236}">
                <a16:creationId xmlns:a16="http://schemas.microsoft.com/office/drawing/2014/main" id="{423953B8-58A8-44C0-82BE-F67951547EC1}"/>
              </a:ext>
            </a:extLst>
          </p:cNvPr>
          <p:cNvPicPr>
            <a:picLocks noChangeAspect="1"/>
          </p:cNvPicPr>
          <p:nvPr/>
        </p:nvPicPr>
        <p:blipFill>
          <a:blip r:embed="rId6"/>
          <a:stretch>
            <a:fillRect/>
          </a:stretch>
        </p:blipFill>
        <p:spPr>
          <a:xfrm>
            <a:off x="6735247" y="1319345"/>
            <a:ext cx="3657600" cy="2451580"/>
          </a:xfrm>
          <a:prstGeom prst="rect">
            <a:avLst/>
          </a:prstGeom>
        </p:spPr>
      </p:pic>
      <p:sp>
        <p:nvSpPr>
          <p:cNvPr id="17" name="TextBox 16">
            <a:extLst>
              <a:ext uri="{FF2B5EF4-FFF2-40B4-BE49-F238E27FC236}">
                <a16:creationId xmlns:a16="http://schemas.microsoft.com/office/drawing/2014/main" id="{66C7559F-196D-4FD4-A2D0-45B0C6D22F5F}"/>
              </a:ext>
            </a:extLst>
          </p:cNvPr>
          <p:cNvSpPr txBox="1"/>
          <p:nvPr/>
        </p:nvSpPr>
        <p:spPr>
          <a:xfrm>
            <a:off x="3521559" y="2249367"/>
            <a:ext cx="1410961" cy="553998"/>
          </a:xfrm>
          <a:prstGeom prst="rect">
            <a:avLst/>
          </a:prstGeom>
          <a:noFill/>
        </p:spPr>
        <p:txBody>
          <a:bodyPr wrap="square" lIns="0" tIns="0" rIns="0" bIns="0" rtlCol="0">
            <a:spAutoFit/>
          </a:bodyPr>
          <a:lstStyle/>
          <a:p>
            <a:r>
              <a:rPr lang="en-US" i="1" dirty="0">
                <a:solidFill>
                  <a:schemeClr val="accent2"/>
                </a:solidFill>
              </a:rPr>
              <a:t>N = 20 points</a:t>
            </a:r>
          </a:p>
          <a:p>
            <a:pPr algn="ctr"/>
            <a:r>
              <a:rPr lang="en-US" i="1" dirty="0">
                <a:solidFill>
                  <a:schemeClr val="accent2"/>
                </a:solidFill>
              </a:rPr>
              <a:t>Eq. spacing</a:t>
            </a:r>
          </a:p>
        </p:txBody>
      </p:sp>
      <p:sp>
        <p:nvSpPr>
          <p:cNvPr id="18" name="TextBox 17">
            <a:extLst>
              <a:ext uri="{FF2B5EF4-FFF2-40B4-BE49-F238E27FC236}">
                <a16:creationId xmlns:a16="http://schemas.microsoft.com/office/drawing/2014/main" id="{55146BF3-9B7A-4E00-AFDB-386BA17E0FD7}"/>
              </a:ext>
            </a:extLst>
          </p:cNvPr>
          <p:cNvSpPr txBox="1"/>
          <p:nvPr/>
        </p:nvSpPr>
        <p:spPr>
          <a:xfrm>
            <a:off x="8082835" y="2246300"/>
            <a:ext cx="1671777" cy="553998"/>
          </a:xfrm>
          <a:prstGeom prst="rect">
            <a:avLst/>
          </a:prstGeom>
          <a:noFill/>
        </p:spPr>
        <p:txBody>
          <a:bodyPr wrap="square" lIns="0" tIns="0" rIns="0" bIns="0" rtlCol="0">
            <a:spAutoFit/>
          </a:bodyPr>
          <a:lstStyle/>
          <a:p>
            <a:r>
              <a:rPr lang="en-US" i="1" dirty="0">
                <a:solidFill>
                  <a:schemeClr val="accent2"/>
                </a:solidFill>
              </a:rPr>
              <a:t>N = 20 points</a:t>
            </a:r>
          </a:p>
          <a:p>
            <a:pPr algn="ctr"/>
            <a:r>
              <a:rPr lang="en-US" i="1" dirty="0">
                <a:solidFill>
                  <a:schemeClr val="accent2"/>
                </a:solidFill>
              </a:rPr>
              <a:t>Random spacing</a:t>
            </a:r>
          </a:p>
        </p:txBody>
      </p:sp>
      <p:sp>
        <p:nvSpPr>
          <p:cNvPr id="19" name="TextBox 18">
            <a:extLst>
              <a:ext uri="{FF2B5EF4-FFF2-40B4-BE49-F238E27FC236}">
                <a16:creationId xmlns:a16="http://schemas.microsoft.com/office/drawing/2014/main" id="{1779A3FA-9F9F-4D20-9EDB-439D9EBBB03B}"/>
              </a:ext>
            </a:extLst>
          </p:cNvPr>
          <p:cNvSpPr txBox="1"/>
          <p:nvPr/>
        </p:nvSpPr>
        <p:spPr>
          <a:xfrm>
            <a:off x="1345523" y="4742228"/>
            <a:ext cx="1671777" cy="553998"/>
          </a:xfrm>
          <a:prstGeom prst="rect">
            <a:avLst/>
          </a:prstGeom>
          <a:noFill/>
        </p:spPr>
        <p:txBody>
          <a:bodyPr wrap="square" lIns="0" tIns="0" rIns="0" bIns="0" rtlCol="0">
            <a:spAutoFit/>
          </a:bodyPr>
          <a:lstStyle/>
          <a:p>
            <a:r>
              <a:rPr lang="en-US" i="1" dirty="0">
                <a:solidFill>
                  <a:schemeClr val="accent2"/>
                </a:solidFill>
              </a:rPr>
              <a:t>N = 100 points</a:t>
            </a:r>
          </a:p>
          <a:p>
            <a:pPr algn="ctr"/>
            <a:r>
              <a:rPr lang="en-US" i="1" dirty="0">
                <a:solidFill>
                  <a:schemeClr val="accent2"/>
                </a:solidFill>
              </a:rPr>
              <a:t>Eq. spacing</a:t>
            </a:r>
          </a:p>
        </p:txBody>
      </p:sp>
      <p:sp>
        <p:nvSpPr>
          <p:cNvPr id="20" name="TextBox 19">
            <a:extLst>
              <a:ext uri="{FF2B5EF4-FFF2-40B4-BE49-F238E27FC236}">
                <a16:creationId xmlns:a16="http://schemas.microsoft.com/office/drawing/2014/main" id="{990D25C5-7504-49AC-9E22-BAD11633B1A6}"/>
              </a:ext>
            </a:extLst>
          </p:cNvPr>
          <p:cNvSpPr txBox="1"/>
          <p:nvPr/>
        </p:nvSpPr>
        <p:spPr>
          <a:xfrm>
            <a:off x="5431687" y="4742228"/>
            <a:ext cx="1671777" cy="553998"/>
          </a:xfrm>
          <a:prstGeom prst="rect">
            <a:avLst/>
          </a:prstGeom>
          <a:noFill/>
        </p:spPr>
        <p:txBody>
          <a:bodyPr wrap="square" lIns="0" tIns="0" rIns="0" bIns="0" rtlCol="0">
            <a:spAutoFit/>
          </a:bodyPr>
          <a:lstStyle/>
          <a:p>
            <a:r>
              <a:rPr lang="en-US" i="1" dirty="0">
                <a:solidFill>
                  <a:schemeClr val="accent2"/>
                </a:solidFill>
              </a:rPr>
              <a:t>N = 1000 points</a:t>
            </a:r>
          </a:p>
          <a:p>
            <a:pPr algn="ctr"/>
            <a:r>
              <a:rPr lang="en-US" i="1" dirty="0">
                <a:solidFill>
                  <a:schemeClr val="accent2"/>
                </a:solidFill>
              </a:rPr>
              <a:t>Eq. spacing</a:t>
            </a:r>
          </a:p>
        </p:txBody>
      </p:sp>
      <p:sp>
        <p:nvSpPr>
          <p:cNvPr id="21" name="TextBox 20">
            <a:extLst>
              <a:ext uri="{FF2B5EF4-FFF2-40B4-BE49-F238E27FC236}">
                <a16:creationId xmlns:a16="http://schemas.microsoft.com/office/drawing/2014/main" id="{5C781B61-7EBE-4121-85EE-3FA310C04A5E}"/>
              </a:ext>
            </a:extLst>
          </p:cNvPr>
          <p:cNvSpPr txBox="1"/>
          <p:nvPr/>
        </p:nvSpPr>
        <p:spPr>
          <a:xfrm>
            <a:off x="9399133" y="4736843"/>
            <a:ext cx="1671777" cy="553998"/>
          </a:xfrm>
          <a:prstGeom prst="rect">
            <a:avLst/>
          </a:prstGeom>
          <a:noFill/>
        </p:spPr>
        <p:txBody>
          <a:bodyPr wrap="square" lIns="0" tIns="0" rIns="0" bIns="0" rtlCol="0">
            <a:spAutoFit/>
          </a:bodyPr>
          <a:lstStyle/>
          <a:p>
            <a:r>
              <a:rPr lang="en-US" i="1" dirty="0">
                <a:solidFill>
                  <a:schemeClr val="accent2"/>
                </a:solidFill>
              </a:rPr>
              <a:t>N = 10000 points</a:t>
            </a:r>
          </a:p>
          <a:p>
            <a:pPr algn="ctr"/>
            <a:r>
              <a:rPr lang="en-US" i="1" dirty="0">
                <a:solidFill>
                  <a:schemeClr val="accent2"/>
                </a:solidFill>
              </a:rPr>
              <a:t>Eq. spacing</a:t>
            </a:r>
          </a:p>
        </p:txBody>
      </p:sp>
    </p:spTree>
    <p:extLst>
      <p:ext uri="{BB962C8B-B14F-4D97-AF65-F5344CB8AC3E}">
        <p14:creationId xmlns:p14="http://schemas.microsoft.com/office/powerpoint/2010/main" val="2054234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34898-D631-4C74-84A1-69957732BEA5}"/>
              </a:ext>
            </a:extLst>
          </p:cNvPr>
          <p:cNvSpPr>
            <a:spLocks noGrp="1"/>
          </p:cNvSpPr>
          <p:nvPr>
            <p:ph type="title"/>
          </p:nvPr>
        </p:nvSpPr>
        <p:spPr/>
        <p:txBody>
          <a:bodyPr/>
          <a:lstStyle/>
          <a:p>
            <a:r>
              <a:rPr lang="en-US" dirty="0"/>
              <a:t>Impact of Numerical Methods at GE Research</a:t>
            </a:r>
          </a:p>
        </p:txBody>
      </p:sp>
      <p:sp>
        <p:nvSpPr>
          <p:cNvPr id="3" name="Date Placeholder 2">
            <a:extLst>
              <a:ext uri="{FF2B5EF4-FFF2-40B4-BE49-F238E27FC236}">
                <a16:creationId xmlns:a16="http://schemas.microsoft.com/office/drawing/2014/main" id="{9FDB3C70-0541-4626-9DF3-B7935ECFFF76}"/>
              </a:ext>
            </a:extLst>
          </p:cNvPr>
          <p:cNvSpPr>
            <a:spLocks noGrp="1"/>
          </p:cNvSpPr>
          <p:nvPr>
            <p:ph type="dt" sz="half" idx="10"/>
          </p:nvPr>
        </p:nvSpPr>
        <p:spPr/>
        <p:txBody>
          <a:bodyPr/>
          <a:lstStyle/>
          <a:p>
            <a:fld id="{9AC9EBFE-5BA1-460F-BE92-8CF5579A714B}" type="datetime4">
              <a:rPr lang="en-US" smtClean="0"/>
              <a:t>December 5, 2022</a:t>
            </a:fld>
            <a:endParaRPr lang="en-CA"/>
          </a:p>
        </p:txBody>
      </p:sp>
      <p:sp>
        <p:nvSpPr>
          <p:cNvPr id="4" name="Footer Placeholder 3">
            <a:extLst>
              <a:ext uri="{FF2B5EF4-FFF2-40B4-BE49-F238E27FC236}">
                <a16:creationId xmlns:a16="http://schemas.microsoft.com/office/drawing/2014/main" id="{EE95C2A9-4FAB-434C-AD19-0CBC470CD444}"/>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98C73070-B4B6-4677-93F1-04BEBC6549BF}"/>
              </a:ext>
            </a:extLst>
          </p:cNvPr>
          <p:cNvSpPr>
            <a:spLocks noGrp="1"/>
          </p:cNvSpPr>
          <p:nvPr>
            <p:ph type="sldNum" sz="quarter" idx="12"/>
          </p:nvPr>
        </p:nvSpPr>
        <p:spPr/>
        <p:txBody>
          <a:bodyPr/>
          <a:lstStyle/>
          <a:p>
            <a:fld id="{00E6A5BD-C011-4A45-AA3A-201790FB7F2B}" type="slidenum">
              <a:rPr lang="en-CA" smtClean="0"/>
              <a:t>11</a:t>
            </a:fld>
            <a:endParaRPr lang="en-CA"/>
          </a:p>
        </p:txBody>
      </p:sp>
      <p:sp>
        <p:nvSpPr>
          <p:cNvPr id="6" name="TextBox 5">
            <a:extLst>
              <a:ext uri="{FF2B5EF4-FFF2-40B4-BE49-F238E27FC236}">
                <a16:creationId xmlns:a16="http://schemas.microsoft.com/office/drawing/2014/main" id="{518D3583-38BF-410A-9088-94C60F23FACF}"/>
              </a:ext>
            </a:extLst>
          </p:cNvPr>
          <p:cNvSpPr txBox="1"/>
          <p:nvPr/>
        </p:nvSpPr>
        <p:spPr>
          <a:xfrm>
            <a:off x="1324901" y="1310006"/>
            <a:ext cx="10088679" cy="3877985"/>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solidFill>
                  <a:schemeClr val="accent2"/>
                </a:solidFill>
              </a:rPr>
              <a:t>Numerical methods can support a variety of applications such as:</a:t>
            </a:r>
          </a:p>
          <a:p>
            <a:pPr marL="742950" lvl="1" indent="-285750">
              <a:buFont typeface="Arial" panose="020B0604020202020204" pitchFamily="34" charset="0"/>
              <a:buChar char="•"/>
            </a:pPr>
            <a:r>
              <a:rPr lang="en-US" dirty="0">
                <a:solidFill>
                  <a:schemeClr val="accent2"/>
                </a:solidFill>
              </a:rPr>
              <a:t>Data Processing</a:t>
            </a:r>
          </a:p>
          <a:p>
            <a:pPr marL="1200150" lvl="2" indent="-285750">
              <a:buFont typeface="Arial" panose="020B0604020202020204" pitchFamily="34" charset="0"/>
              <a:buChar char="•"/>
            </a:pPr>
            <a:r>
              <a:rPr lang="en-US" dirty="0">
                <a:solidFill>
                  <a:schemeClr val="accent2"/>
                </a:solidFill>
              </a:rPr>
              <a:t>Position, velocity, acceleration data (numerical integration)</a:t>
            </a:r>
          </a:p>
          <a:p>
            <a:pPr lvl="2"/>
            <a:endParaRPr lang="en-US" dirty="0">
              <a:solidFill>
                <a:schemeClr val="accent2"/>
              </a:solidFill>
            </a:endParaRPr>
          </a:p>
          <a:p>
            <a:pPr marL="742950" lvl="1" indent="-285750">
              <a:buFont typeface="Arial" panose="020B0604020202020204" pitchFamily="34" charset="0"/>
              <a:buChar char="•"/>
            </a:pPr>
            <a:r>
              <a:rPr lang="en-US" dirty="0">
                <a:solidFill>
                  <a:schemeClr val="accent2"/>
                </a:solidFill>
              </a:rPr>
              <a:t>Modeling and Characterization</a:t>
            </a:r>
          </a:p>
          <a:p>
            <a:pPr marL="1200150" lvl="2" indent="-285750">
              <a:buFont typeface="Arial" panose="020B0604020202020204" pitchFamily="34" charset="0"/>
              <a:buChar char="•"/>
            </a:pPr>
            <a:r>
              <a:rPr lang="en-US" dirty="0">
                <a:solidFill>
                  <a:schemeClr val="accent2"/>
                </a:solidFill>
              </a:rPr>
              <a:t>Solving differential equations</a:t>
            </a:r>
          </a:p>
          <a:p>
            <a:pPr marL="1657350" lvl="3" indent="-285750">
              <a:buFont typeface="Arial" panose="020B0604020202020204" pitchFamily="34" charset="0"/>
              <a:buChar char="•"/>
            </a:pPr>
            <a:r>
              <a:rPr lang="en-US" dirty="0">
                <a:solidFill>
                  <a:schemeClr val="accent2"/>
                </a:solidFill>
              </a:rPr>
              <a:t>Navier Stokes, Reynolds Eqn. (etc.)</a:t>
            </a:r>
          </a:p>
          <a:p>
            <a:pPr marL="1200150" lvl="2" indent="-285750">
              <a:buFont typeface="Arial" panose="020B0604020202020204" pitchFamily="34" charset="0"/>
              <a:buChar char="•"/>
            </a:pPr>
            <a:r>
              <a:rPr lang="en-US" dirty="0">
                <a:solidFill>
                  <a:schemeClr val="accent2"/>
                </a:solidFill>
              </a:rPr>
              <a:t>Finite element analysis</a:t>
            </a:r>
          </a:p>
          <a:p>
            <a:pPr marL="1657350" lvl="3" indent="-285750">
              <a:buFont typeface="Arial" panose="020B0604020202020204" pitchFamily="34" charset="0"/>
              <a:buChar char="•"/>
            </a:pPr>
            <a:r>
              <a:rPr lang="en-US" dirty="0">
                <a:solidFill>
                  <a:schemeClr val="accent2"/>
                </a:solidFill>
              </a:rPr>
              <a:t>Newton Raphson schemes</a:t>
            </a:r>
          </a:p>
          <a:p>
            <a:pPr lvl="2"/>
            <a:endParaRPr lang="en-US" dirty="0">
              <a:solidFill>
                <a:schemeClr val="accent2"/>
              </a:solidFill>
            </a:endParaRPr>
          </a:p>
          <a:p>
            <a:pPr marL="742950" lvl="1" indent="-285750">
              <a:buFont typeface="Arial" panose="020B0604020202020204" pitchFamily="34" charset="0"/>
              <a:buChar char="•"/>
            </a:pPr>
            <a:r>
              <a:rPr lang="en-US" dirty="0">
                <a:solidFill>
                  <a:schemeClr val="accent2"/>
                </a:solidFill>
              </a:rPr>
              <a:t>Forecasting and Projections</a:t>
            </a:r>
          </a:p>
          <a:p>
            <a:pPr marL="1200150" lvl="2" indent="-285750">
              <a:buFont typeface="Arial" panose="020B0604020202020204" pitchFamily="34" charset="0"/>
              <a:buChar char="•"/>
            </a:pPr>
            <a:r>
              <a:rPr lang="en-US" dirty="0">
                <a:solidFill>
                  <a:schemeClr val="accent2"/>
                </a:solidFill>
              </a:rPr>
              <a:t>Lifing of mechanical components</a:t>
            </a:r>
          </a:p>
          <a:p>
            <a:pPr marL="1200150" lvl="2" indent="-285750">
              <a:buFont typeface="Arial" panose="020B0604020202020204" pitchFamily="34" charset="0"/>
              <a:buChar char="•"/>
            </a:pPr>
            <a:endParaRPr lang="en-US" dirty="0">
              <a:solidFill>
                <a:schemeClr val="accent2"/>
              </a:solidFill>
            </a:endParaRPr>
          </a:p>
          <a:p>
            <a:pPr marL="742950" lvl="1" indent="-285750">
              <a:buFont typeface="Arial" panose="020B0604020202020204" pitchFamily="34" charset="0"/>
              <a:buChar char="•"/>
            </a:pPr>
            <a:endParaRPr lang="en-US" dirty="0">
              <a:solidFill>
                <a:schemeClr val="accent2"/>
              </a:solidFill>
            </a:endParaRPr>
          </a:p>
        </p:txBody>
      </p:sp>
      <p:pic>
        <p:nvPicPr>
          <p:cNvPr id="8" name="Graphic 7" descr="Research with solid fill">
            <a:extLst>
              <a:ext uri="{FF2B5EF4-FFF2-40B4-BE49-F238E27FC236}">
                <a16:creationId xmlns:a16="http://schemas.microsoft.com/office/drawing/2014/main" id="{5AF97E05-91A7-47B0-9B75-36C1AFC607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32733" y="1389890"/>
            <a:ext cx="914400" cy="914400"/>
          </a:xfrm>
          <a:prstGeom prst="rect">
            <a:avLst/>
          </a:prstGeom>
        </p:spPr>
      </p:pic>
      <p:pic>
        <p:nvPicPr>
          <p:cNvPr id="10" name="Graphic 9" descr="Bar chart with solid fill">
            <a:extLst>
              <a:ext uri="{FF2B5EF4-FFF2-40B4-BE49-F238E27FC236}">
                <a16:creationId xmlns:a16="http://schemas.microsoft.com/office/drawing/2014/main" id="{D8F6A86A-136F-46F2-A808-28494F0C66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01886" y="1389890"/>
            <a:ext cx="914400" cy="914400"/>
          </a:xfrm>
          <a:prstGeom prst="rect">
            <a:avLst/>
          </a:prstGeom>
        </p:spPr>
      </p:pic>
      <p:pic>
        <p:nvPicPr>
          <p:cNvPr id="12" name="Picture 11">
            <a:extLst>
              <a:ext uri="{FF2B5EF4-FFF2-40B4-BE49-F238E27FC236}">
                <a16:creationId xmlns:a16="http://schemas.microsoft.com/office/drawing/2014/main" id="{F31F450E-BE52-4A59-B13F-0D322189868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03359" y="2444644"/>
            <a:ext cx="1828800" cy="1301496"/>
          </a:xfrm>
          <a:prstGeom prst="rect">
            <a:avLst/>
          </a:prstGeom>
        </p:spPr>
      </p:pic>
      <p:sp>
        <p:nvSpPr>
          <p:cNvPr id="14" name="TextBox 13">
            <a:extLst>
              <a:ext uri="{FF2B5EF4-FFF2-40B4-BE49-F238E27FC236}">
                <a16:creationId xmlns:a16="http://schemas.microsoft.com/office/drawing/2014/main" id="{3C4C7602-CE7F-421E-B9A4-F9FA131C1193}"/>
              </a:ext>
            </a:extLst>
          </p:cNvPr>
          <p:cNvSpPr txBox="1"/>
          <p:nvPr/>
        </p:nvSpPr>
        <p:spPr>
          <a:xfrm>
            <a:off x="8203360" y="3746140"/>
            <a:ext cx="1828800" cy="338554"/>
          </a:xfrm>
          <a:prstGeom prst="rect">
            <a:avLst/>
          </a:prstGeom>
          <a:noFill/>
        </p:spPr>
        <p:txBody>
          <a:bodyPr wrap="square">
            <a:spAutoFit/>
          </a:bodyPr>
          <a:lstStyle/>
          <a:p>
            <a:r>
              <a:rPr lang="en-US" sz="400" dirty="0"/>
              <a:t>https://www.google.com/url?sa=i&amp;url=https%3A%2F%2Fwww.hindawi.com%2Fjournals%2Fisrn%2F2014%2F157615%2F&amp;psig=AOvVaw2aNwglBezJ0NB5fqZKnwo2&amp;ust=1670371193816000&amp;source=images&amp;cd=vfe&amp;ved=0CAwQjRxqFwoTCMD1-uDX4_sCFQAAAAAdAAAAABAD</a:t>
            </a:r>
          </a:p>
        </p:txBody>
      </p:sp>
      <p:sp>
        <p:nvSpPr>
          <p:cNvPr id="17" name="TextBox 16">
            <a:extLst>
              <a:ext uri="{FF2B5EF4-FFF2-40B4-BE49-F238E27FC236}">
                <a16:creationId xmlns:a16="http://schemas.microsoft.com/office/drawing/2014/main" id="{1E53E840-5380-4603-A3FF-70C09D8D5D5D}"/>
              </a:ext>
            </a:extLst>
          </p:cNvPr>
          <p:cNvSpPr txBox="1"/>
          <p:nvPr/>
        </p:nvSpPr>
        <p:spPr>
          <a:xfrm>
            <a:off x="1507852" y="5014061"/>
            <a:ext cx="9359247" cy="646331"/>
          </a:xfrm>
          <a:prstGeom prst="rect">
            <a:avLst/>
          </a:prstGeom>
          <a:noFill/>
        </p:spPr>
        <p:txBody>
          <a:bodyPr wrap="square" lIns="0" tIns="0" rIns="0" bIns="0" rtlCol="0">
            <a:spAutoFit/>
          </a:bodyPr>
          <a:lstStyle/>
          <a:p>
            <a:pPr algn="ctr"/>
            <a:r>
              <a:rPr lang="en-US" sz="2400" b="1" i="1" dirty="0">
                <a:solidFill>
                  <a:schemeClr val="accent2"/>
                </a:solidFill>
              </a:rPr>
              <a:t>Most teams at GRC are using some form of numerical methods!</a:t>
            </a:r>
          </a:p>
          <a:p>
            <a:pPr algn="ctr"/>
            <a:r>
              <a:rPr lang="en-US" i="1" dirty="0">
                <a:solidFill>
                  <a:schemeClr val="accent2"/>
                </a:solidFill>
              </a:rPr>
              <a:t>Above are just a few examples…</a:t>
            </a:r>
          </a:p>
        </p:txBody>
      </p:sp>
    </p:spTree>
    <p:extLst>
      <p:ext uri="{BB962C8B-B14F-4D97-AF65-F5344CB8AC3E}">
        <p14:creationId xmlns:p14="http://schemas.microsoft.com/office/powerpoint/2010/main" val="2008268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C751-6C4C-405B-BC0E-56FF0D7A6B8F}"/>
              </a:ext>
            </a:extLst>
          </p:cNvPr>
          <p:cNvSpPr>
            <a:spLocks noGrp="1"/>
          </p:cNvSpPr>
          <p:nvPr>
            <p:ph type="title"/>
          </p:nvPr>
        </p:nvSpPr>
        <p:spPr/>
        <p:txBody>
          <a:bodyPr/>
          <a:lstStyle/>
          <a:p>
            <a:r>
              <a:rPr lang="en-US" dirty="0"/>
              <a:t>Goals of Sprint Review/Retro</a:t>
            </a:r>
          </a:p>
        </p:txBody>
      </p:sp>
      <p:sp>
        <p:nvSpPr>
          <p:cNvPr id="3" name="Date Placeholder 2">
            <a:extLst>
              <a:ext uri="{FF2B5EF4-FFF2-40B4-BE49-F238E27FC236}">
                <a16:creationId xmlns:a16="http://schemas.microsoft.com/office/drawing/2014/main" id="{02EF9BE8-D659-4D3D-9915-762531D05A33}"/>
              </a:ext>
            </a:extLst>
          </p:cNvPr>
          <p:cNvSpPr>
            <a:spLocks noGrp="1"/>
          </p:cNvSpPr>
          <p:nvPr>
            <p:ph type="dt" sz="half" idx="10"/>
          </p:nvPr>
        </p:nvSpPr>
        <p:spPr/>
        <p:txBody>
          <a:bodyPr/>
          <a:lstStyle/>
          <a:p>
            <a:fld id="{9AC9EBFE-5BA1-460F-BE92-8CF5579A714B}" type="datetime4">
              <a:rPr lang="en-US" smtClean="0"/>
              <a:t>December 5, 2022</a:t>
            </a:fld>
            <a:endParaRPr lang="en-CA"/>
          </a:p>
        </p:txBody>
      </p:sp>
      <p:sp>
        <p:nvSpPr>
          <p:cNvPr id="4" name="Footer Placeholder 3">
            <a:extLst>
              <a:ext uri="{FF2B5EF4-FFF2-40B4-BE49-F238E27FC236}">
                <a16:creationId xmlns:a16="http://schemas.microsoft.com/office/drawing/2014/main" id="{6D660630-3ACC-447C-B7B7-0A845C5208C0}"/>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A8094A15-9709-4D8E-B763-E5AF93A93B78}"/>
              </a:ext>
            </a:extLst>
          </p:cNvPr>
          <p:cNvSpPr>
            <a:spLocks noGrp="1"/>
          </p:cNvSpPr>
          <p:nvPr>
            <p:ph type="sldNum" sz="quarter" idx="12"/>
          </p:nvPr>
        </p:nvSpPr>
        <p:spPr/>
        <p:txBody>
          <a:bodyPr/>
          <a:lstStyle/>
          <a:p>
            <a:fld id="{00E6A5BD-C011-4A45-AA3A-201790FB7F2B}" type="slidenum">
              <a:rPr lang="en-CA" smtClean="0"/>
              <a:t>2</a:t>
            </a:fld>
            <a:endParaRPr lang="en-CA"/>
          </a:p>
        </p:txBody>
      </p:sp>
      <p:sp>
        <p:nvSpPr>
          <p:cNvPr id="6" name="TextBox 5">
            <a:extLst>
              <a:ext uri="{FF2B5EF4-FFF2-40B4-BE49-F238E27FC236}">
                <a16:creationId xmlns:a16="http://schemas.microsoft.com/office/drawing/2014/main" id="{D71BCC7F-EB82-43AA-9F0D-D8FA31F6ABDA}"/>
              </a:ext>
            </a:extLst>
          </p:cNvPr>
          <p:cNvSpPr txBox="1"/>
          <p:nvPr/>
        </p:nvSpPr>
        <p:spPr>
          <a:xfrm>
            <a:off x="1224501" y="1796995"/>
            <a:ext cx="8488017" cy="553998"/>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solidFill>
                  <a:schemeClr val="accent2"/>
                </a:solidFill>
              </a:rPr>
              <a:t>Review: Demo each “story” (task/requirement) to product owner for acceptance</a:t>
            </a:r>
          </a:p>
          <a:p>
            <a:pPr marL="285750" indent="-285750">
              <a:buFont typeface="Arial" panose="020B0604020202020204" pitchFamily="34" charset="0"/>
              <a:buChar char="•"/>
            </a:pPr>
            <a:r>
              <a:rPr lang="en-US" dirty="0">
                <a:solidFill>
                  <a:schemeClr val="accent2"/>
                </a:solidFill>
              </a:rPr>
              <a:t>Retro: reflect on sprint, suggest changes for process improvement</a:t>
            </a:r>
          </a:p>
        </p:txBody>
      </p:sp>
    </p:spTree>
    <p:extLst>
      <p:ext uri="{BB962C8B-B14F-4D97-AF65-F5344CB8AC3E}">
        <p14:creationId xmlns:p14="http://schemas.microsoft.com/office/powerpoint/2010/main" val="77835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7C8B4-33FB-47EA-9C83-1C729E353A06}"/>
              </a:ext>
            </a:extLst>
          </p:cNvPr>
          <p:cNvSpPr>
            <a:spLocks noGrp="1"/>
          </p:cNvSpPr>
          <p:nvPr>
            <p:ph type="title"/>
          </p:nvPr>
        </p:nvSpPr>
        <p:spPr/>
        <p:txBody>
          <a:bodyPr/>
          <a:lstStyle/>
          <a:p>
            <a:r>
              <a:rPr lang="en-US" dirty="0"/>
              <a:t>Problem Significance</a:t>
            </a:r>
          </a:p>
        </p:txBody>
      </p:sp>
      <p:sp>
        <p:nvSpPr>
          <p:cNvPr id="3" name="Date Placeholder 2">
            <a:extLst>
              <a:ext uri="{FF2B5EF4-FFF2-40B4-BE49-F238E27FC236}">
                <a16:creationId xmlns:a16="http://schemas.microsoft.com/office/drawing/2014/main" id="{A170A8BF-17BD-43E8-8677-915FFEEA9D32}"/>
              </a:ext>
            </a:extLst>
          </p:cNvPr>
          <p:cNvSpPr>
            <a:spLocks noGrp="1"/>
          </p:cNvSpPr>
          <p:nvPr>
            <p:ph type="dt" sz="half" idx="10"/>
          </p:nvPr>
        </p:nvSpPr>
        <p:spPr/>
        <p:txBody>
          <a:bodyPr/>
          <a:lstStyle/>
          <a:p>
            <a:fld id="{9AC9EBFE-5BA1-460F-BE92-8CF5579A714B}" type="datetime4">
              <a:rPr lang="en-US" smtClean="0"/>
              <a:t>December 5, 2022</a:t>
            </a:fld>
            <a:endParaRPr lang="en-CA"/>
          </a:p>
        </p:txBody>
      </p:sp>
      <p:sp>
        <p:nvSpPr>
          <p:cNvPr id="4" name="Footer Placeholder 3">
            <a:extLst>
              <a:ext uri="{FF2B5EF4-FFF2-40B4-BE49-F238E27FC236}">
                <a16:creationId xmlns:a16="http://schemas.microsoft.com/office/drawing/2014/main" id="{D96C21D1-2429-4BFE-9695-EC1F9D109A67}"/>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F03954BC-1A31-4DCA-9832-4F44C24D4174}"/>
              </a:ext>
            </a:extLst>
          </p:cNvPr>
          <p:cNvSpPr>
            <a:spLocks noGrp="1"/>
          </p:cNvSpPr>
          <p:nvPr>
            <p:ph type="sldNum" sz="quarter" idx="12"/>
          </p:nvPr>
        </p:nvSpPr>
        <p:spPr/>
        <p:txBody>
          <a:bodyPr/>
          <a:lstStyle/>
          <a:p>
            <a:fld id="{00E6A5BD-C011-4A45-AA3A-201790FB7F2B}" type="slidenum">
              <a:rPr lang="en-CA" smtClean="0"/>
              <a:t>3</a:t>
            </a:fld>
            <a:endParaRPr lang="en-CA"/>
          </a:p>
        </p:txBody>
      </p:sp>
      <p:sp>
        <p:nvSpPr>
          <p:cNvPr id="6" name="TextBox 5">
            <a:extLst>
              <a:ext uri="{FF2B5EF4-FFF2-40B4-BE49-F238E27FC236}">
                <a16:creationId xmlns:a16="http://schemas.microsoft.com/office/drawing/2014/main" id="{74F88D33-475C-4F6D-B6A0-407D2E1AE71F}"/>
              </a:ext>
            </a:extLst>
          </p:cNvPr>
          <p:cNvSpPr txBox="1"/>
          <p:nvPr/>
        </p:nvSpPr>
        <p:spPr>
          <a:xfrm>
            <a:off x="1323703" y="1637211"/>
            <a:ext cx="9692640" cy="1661993"/>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solidFill>
                  <a:schemeClr val="accent2"/>
                </a:solidFill>
              </a:rPr>
              <a:t>Task: estimate the circumference and area of a circle without using Pi</a:t>
            </a:r>
          </a:p>
          <a:p>
            <a:pPr marL="742950" lvl="1" indent="-285750">
              <a:buFont typeface="Arial" panose="020B0604020202020204" pitchFamily="34" charset="0"/>
              <a:buChar char="•"/>
            </a:pPr>
            <a:endParaRPr lang="en-US" dirty="0">
              <a:solidFill>
                <a:schemeClr val="accent2"/>
              </a:solidFill>
            </a:endParaRPr>
          </a:p>
          <a:p>
            <a:pPr marL="285750" indent="-285750">
              <a:buFont typeface="Arial" panose="020B0604020202020204" pitchFamily="34" charset="0"/>
              <a:buChar char="•"/>
            </a:pPr>
            <a:r>
              <a:rPr lang="en-US" dirty="0">
                <a:solidFill>
                  <a:schemeClr val="accent2"/>
                </a:solidFill>
              </a:rPr>
              <a:t>Goals:</a:t>
            </a:r>
          </a:p>
          <a:p>
            <a:pPr marL="742950" lvl="1" indent="-285750">
              <a:buFont typeface="Arial" panose="020B0604020202020204" pitchFamily="34" charset="0"/>
              <a:buChar char="•"/>
            </a:pPr>
            <a:r>
              <a:rPr lang="en-US" dirty="0">
                <a:solidFill>
                  <a:schemeClr val="accent2"/>
                </a:solidFill>
              </a:rPr>
              <a:t>Accomplish task</a:t>
            </a:r>
          </a:p>
          <a:p>
            <a:pPr marL="742950" lvl="1" indent="-285750">
              <a:buFont typeface="Arial" panose="020B0604020202020204" pitchFamily="34" charset="0"/>
              <a:buChar char="•"/>
            </a:pPr>
            <a:r>
              <a:rPr lang="en-US" dirty="0">
                <a:solidFill>
                  <a:schemeClr val="accent2"/>
                </a:solidFill>
              </a:rPr>
              <a:t>Familiarize ourselves with GitHub and agile principles</a:t>
            </a:r>
          </a:p>
          <a:p>
            <a:pPr marL="742950" lvl="1" indent="-285750">
              <a:buFont typeface="Arial" panose="020B0604020202020204" pitchFamily="34" charset="0"/>
              <a:buChar char="•"/>
            </a:pPr>
            <a:r>
              <a:rPr lang="en-US" dirty="0">
                <a:solidFill>
                  <a:schemeClr val="accent2"/>
                </a:solidFill>
              </a:rPr>
              <a:t>Improve software development skills</a:t>
            </a:r>
          </a:p>
        </p:txBody>
      </p:sp>
    </p:spTree>
    <p:extLst>
      <p:ext uri="{BB962C8B-B14F-4D97-AF65-F5344CB8AC3E}">
        <p14:creationId xmlns:p14="http://schemas.microsoft.com/office/powerpoint/2010/main" val="830380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D7FC9-B451-4F69-AA62-39D438720CFC}"/>
              </a:ext>
            </a:extLst>
          </p:cNvPr>
          <p:cNvSpPr>
            <a:spLocks noGrp="1"/>
          </p:cNvSpPr>
          <p:nvPr>
            <p:ph type="title"/>
          </p:nvPr>
        </p:nvSpPr>
        <p:spPr/>
        <p:txBody>
          <a:bodyPr/>
          <a:lstStyle/>
          <a:p>
            <a:r>
              <a:rPr lang="en-US" dirty="0"/>
              <a:t>Algorithm Functions</a:t>
            </a:r>
          </a:p>
        </p:txBody>
      </p:sp>
      <p:sp>
        <p:nvSpPr>
          <p:cNvPr id="3" name="Date Placeholder 2">
            <a:extLst>
              <a:ext uri="{FF2B5EF4-FFF2-40B4-BE49-F238E27FC236}">
                <a16:creationId xmlns:a16="http://schemas.microsoft.com/office/drawing/2014/main" id="{DD30271C-8863-4410-8731-AB7247FB9F9F}"/>
              </a:ext>
            </a:extLst>
          </p:cNvPr>
          <p:cNvSpPr>
            <a:spLocks noGrp="1"/>
          </p:cNvSpPr>
          <p:nvPr>
            <p:ph type="dt" sz="half" idx="10"/>
          </p:nvPr>
        </p:nvSpPr>
        <p:spPr/>
        <p:txBody>
          <a:bodyPr/>
          <a:lstStyle/>
          <a:p>
            <a:fld id="{9AC9EBFE-5BA1-460F-BE92-8CF5579A714B}" type="datetime4">
              <a:rPr lang="en-US" smtClean="0"/>
              <a:t>December 5, 2022</a:t>
            </a:fld>
            <a:endParaRPr lang="en-CA"/>
          </a:p>
        </p:txBody>
      </p:sp>
      <p:sp>
        <p:nvSpPr>
          <p:cNvPr id="4" name="Footer Placeholder 3">
            <a:extLst>
              <a:ext uri="{FF2B5EF4-FFF2-40B4-BE49-F238E27FC236}">
                <a16:creationId xmlns:a16="http://schemas.microsoft.com/office/drawing/2014/main" id="{E704B8F3-FC59-4A2E-B52C-C8694B5AF5EE}"/>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978E9D5B-59A4-458D-8F94-17387B144187}"/>
              </a:ext>
            </a:extLst>
          </p:cNvPr>
          <p:cNvSpPr>
            <a:spLocks noGrp="1"/>
          </p:cNvSpPr>
          <p:nvPr>
            <p:ph type="sldNum" sz="quarter" idx="12"/>
          </p:nvPr>
        </p:nvSpPr>
        <p:spPr/>
        <p:txBody>
          <a:bodyPr/>
          <a:lstStyle/>
          <a:p>
            <a:fld id="{00E6A5BD-C011-4A45-AA3A-201790FB7F2B}" type="slidenum">
              <a:rPr lang="en-CA" smtClean="0"/>
              <a:t>4</a:t>
            </a:fld>
            <a:endParaRPr lang="en-CA"/>
          </a:p>
        </p:txBody>
      </p:sp>
      <p:sp>
        <p:nvSpPr>
          <p:cNvPr id="7" name="Content Placeholder 6">
            <a:extLst>
              <a:ext uri="{FF2B5EF4-FFF2-40B4-BE49-F238E27FC236}">
                <a16:creationId xmlns:a16="http://schemas.microsoft.com/office/drawing/2014/main" id="{EAC10EA5-DD1C-4111-968E-CF3F1D7D3647}"/>
              </a:ext>
            </a:extLst>
          </p:cNvPr>
          <p:cNvSpPr>
            <a:spLocks noGrp="1"/>
          </p:cNvSpPr>
          <p:nvPr>
            <p:ph sz="quarter" idx="14"/>
          </p:nvPr>
        </p:nvSpPr>
        <p:spPr/>
        <p:txBody>
          <a:bodyPr/>
          <a:lstStyle/>
          <a:p>
            <a:r>
              <a:rPr lang="en-US" b="1" dirty="0" err="1"/>
              <a:t>get_circle_inputs</a:t>
            </a:r>
            <a:r>
              <a:rPr lang="en-US" b="1" dirty="0"/>
              <a:t>()</a:t>
            </a:r>
            <a:r>
              <a:rPr lang="en-US" dirty="0"/>
              <a:t>:</a:t>
            </a:r>
            <a:r>
              <a:rPr lang="en-US" b="1" dirty="0"/>
              <a:t> </a:t>
            </a:r>
            <a:r>
              <a:rPr lang="en-US" dirty="0"/>
              <a:t>user enters values—if they are incorrect, an error message pops up and they repeat entry</a:t>
            </a:r>
          </a:p>
          <a:p>
            <a:r>
              <a:rPr lang="en-US" b="1" dirty="0" err="1"/>
              <a:t>estimate_circ</a:t>
            </a:r>
            <a:r>
              <a:rPr lang="en-US" b="1" dirty="0"/>
              <a:t>()</a:t>
            </a:r>
            <a:r>
              <a:rPr lang="en-US" dirty="0"/>
              <a:t>: circle circumference is approximated to be compared with actual circumference</a:t>
            </a:r>
          </a:p>
          <a:p>
            <a:r>
              <a:rPr lang="en-US" b="1" dirty="0" err="1"/>
              <a:t>estimate_area</a:t>
            </a:r>
            <a:r>
              <a:rPr lang="en-US" b="1" dirty="0"/>
              <a:t>()</a:t>
            </a:r>
            <a:r>
              <a:rPr lang="en-US" dirty="0"/>
              <a:t>: circle area is approximated to be compared with actual area</a:t>
            </a:r>
          </a:p>
          <a:p>
            <a:pPr lvl="1"/>
            <a:r>
              <a:rPr lang="en-US" dirty="0"/>
              <a:t>	</a:t>
            </a:r>
          </a:p>
        </p:txBody>
      </p:sp>
    </p:spTree>
    <p:extLst>
      <p:ext uri="{BB962C8B-B14F-4D97-AF65-F5344CB8AC3E}">
        <p14:creationId xmlns:p14="http://schemas.microsoft.com/office/powerpoint/2010/main" val="1379553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27042-FE86-486E-8632-28308B2132FF}"/>
              </a:ext>
            </a:extLst>
          </p:cNvPr>
          <p:cNvSpPr>
            <a:spLocks noGrp="1"/>
          </p:cNvSpPr>
          <p:nvPr>
            <p:ph type="title"/>
          </p:nvPr>
        </p:nvSpPr>
        <p:spPr/>
        <p:txBody>
          <a:bodyPr/>
          <a:lstStyle/>
          <a:p>
            <a:r>
              <a:rPr lang="en-US" dirty="0"/>
              <a:t>User Inputs</a:t>
            </a:r>
          </a:p>
        </p:txBody>
      </p:sp>
      <p:sp>
        <p:nvSpPr>
          <p:cNvPr id="3" name="Date Placeholder 2">
            <a:extLst>
              <a:ext uri="{FF2B5EF4-FFF2-40B4-BE49-F238E27FC236}">
                <a16:creationId xmlns:a16="http://schemas.microsoft.com/office/drawing/2014/main" id="{D2B75781-9096-4A65-92FF-BF0F09ED31A1}"/>
              </a:ext>
            </a:extLst>
          </p:cNvPr>
          <p:cNvSpPr>
            <a:spLocks noGrp="1"/>
          </p:cNvSpPr>
          <p:nvPr>
            <p:ph type="dt" sz="half" idx="10"/>
          </p:nvPr>
        </p:nvSpPr>
        <p:spPr/>
        <p:txBody>
          <a:bodyPr/>
          <a:lstStyle/>
          <a:p>
            <a:fld id="{66CA7FD2-EEE1-4653-A3ED-EC06E26685F5}" type="datetime4">
              <a:rPr lang="en-US" smtClean="0"/>
              <a:t>December 5, 2022</a:t>
            </a:fld>
            <a:endParaRPr lang="en-CA"/>
          </a:p>
        </p:txBody>
      </p:sp>
      <p:sp>
        <p:nvSpPr>
          <p:cNvPr id="4" name="Footer Placeholder 3">
            <a:extLst>
              <a:ext uri="{FF2B5EF4-FFF2-40B4-BE49-F238E27FC236}">
                <a16:creationId xmlns:a16="http://schemas.microsoft.com/office/drawing/2014/main" id="{DC9674F5-9ABF-4829-A1B3-1C7391DD7B85}"/>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1EB4F8BC-D821-4D31-A462-DD2631D6487D}"/>
              </a:ext>
            </a:extLst>
          </p:cNvPr>
          <p:cNvSpPr>
            <a:spLocks noGrp="1"/>
          </p:cNvSpPr>
          <p:nvPr>
            <p:ph type="sldNum" sz="quarter" idx="12"/>
          </p:nvPr>
        </p:nvSpPr>
        <p:spPr/>
        <p:txBody>
          <a:bodyPr/>
          <a:lstStyle/>
          <a:p>
            <a:fld id="{00E6A5BD-C011-4A45-AA3A-201790FB7F2B}" type="slidenum">
              <a:rPr lang="en-CA" smtClean="0"/>
              <a:t>5</a:t>
            </a:fld>
            <a:endParaRPr lang="en-CA"/>
          </a:p>
        </p:txBody>
      </p:sp>
      <p:sp>
        <p:nvSpPr>
          <p:cNvPr id="12" name="Content Placeholder 11">
            <a:extLst>
              <a:ext uri="{FF2B5EF4-FFF2-40B4-BE49-F238E27FC236}">
                <a16:creationId xmlns:a16="http://schemas.microsoft.com/office/drawing/2014/main" id="{EDA34F20-C1CD-4E2D-ABC7-DE2947A83986}"/>
              </a:ext>
            </a:extLst>
          </p:cNvPr>
          <p:cNvSpPr>
            <a:spLocks noGrp="1"/>
          </p:cNvSpPr>
          <p:nvPr>
            <p:ph sz="quarter" idx="14"/>
          </p:nvPr>
        </p:nvSpPr>
        <p:spPr/>
        <p:txBody>
          <a:bodyPr/>
          <a:lstStyle/>
          <a:p>
            <a:r>
              <a:rPr lang="en-US" dirty="0"/>
              <a:t>Try-except statements were used to catch user errors and make the user try again if the type of input is incorrect</a:t>
            </a:r>
          </a:p>
          <a:p>
            <a:r>
              <a:rPr lang="en-US" dirty="0"/>
              <a:t>After entering their inputs, the values are printed, and the user has the option to try again</a:t>
            </a:r>
          </a:p>
          <a:p>
            <a:endParaRPr lang="en-US" dirty="0"/>
          </a:p>
          <a:p>
            <a:endParaRPr lang="en-US" dirty="0"/>
          </a:p>
        </p:txBody>
      </p:sp>
      <p:pic>
        <p:nvPicPr>
          <p:cNvPr id="14" name="Picture 13">
            <a:extLst>
              <a:ext uri="{FF2B5EF4-FFF2-40B4-BE49-F238E27FC236}">
                <a16:creationId xmlns:a16="http://schemas.microsoft.com/office/drawing/2014/main" id="{DE6F4DB9-40AF-4CDC-B55A-DC7A69BE365C}"/>
              </a:ext>
            </a:extLst>
          </p:cNvPr>
          <p:cNvPicPr>
            <a:picLocks noChangeAspect="1"/>
          </p:cNvPicPr>
          <p:nvPr/>
        </p:nvPicPr>
        <p:blipFill rotWithShape="1">
          <a:blip r:embed="rId2"/>
          <a:srcRect r="54385"/>
          <a:stretch/>
        </p:blipFill>
        <p:spPr>
          <a:xfrm>
            <a:off x="1045599" y="4112119"/>
            <a:ext cx="4850294" cy="2323484"/>
          </a:xfrm>
          <a:prstGeom prst="rect">
            <a:avLst/>
          </a:prstGeom>
        </p:spPr>
      </p:pic>
      <p:pic>
        <p:nvPicPr>
          <p:cNvPr id="18" name="Picture 17">
            <a:extLst>
              <a:ext uri="{FF2B5EF4-FFF2-40B4-BE49-F238E27FC236}">
                <a16:creationId xmlns:a16="http://schemas.microsoft.com/office/drawing/2014/main" id="{502DF71B-B9E8-4387-92EB-C11EBED38BE2}"/>
              </a:ext>
            </a:extLst>
          </p:cNvPr>
          <p:cNvPicPr>
            <a:picLocks noChangeAspect="1"/>
          </p:cNvPicPr>
          <p:nvPr/>
        </p:nvPicPr>
        <p:blipFill>
          <a:blip r:embed="rId3"/>
          <a:stretch>
            <a:fillRect/>
          </a:stretch>
        </p:blipFill>
        <p:spPr>
          <a:xfrm>
            <a:off x="6429636" y="4148304"/>
            <a:ext cx="5347985" cy="2251114"/>
          </a:xfrm>
          <a:prstGeom prst="rect">
            <a:avLst/>
          </a:prstGeom>
        </p:spPr>
      </p:pic>
    </p:spTree>
    <p:extLst>
      <p:ext uri="{BB962C8B-B14F-4D97-AF65-F5344CB8AC3E}">
        <p14:creationId xmlns:p14="http://schemas.microsoft.com/office/powerpoint/2010/main" val="473823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911B1-7AD6-47B4-A8A0-4C2073FBD774}"/>
              </a:ext>
            </a:extLst>
          </p:cNvPr>
          <p:cNvSpPr>
            <a:spLocks noGrp="1"/>
          </p:cNvSpPr>
          <p:nvPr>
            <p:ph type="title"/>
          </p:nvPr>
        </p:nvSpPr>
        <p:spPr/>
        <p:txBody>
          <a:bodyPr/>
          <a:lstStyle/>
          <a:p>
            <a:r>
              <a:rPr lang="en-US" dirty="0"/>
              <a:t>Algorithm – explain in plain English why numerical methods are used</a:t>
            </a:r>
          </a:p>
        </p:txBody>
      </p:sp>
      <p:sp>
        <p:nvSpPr>
          <p:cNvPr id="3" name="Date Placeholder 2">
            <a:extLst>
              <a:ext uri="{FF2B5EF4-FFF2-40B4-BE49-F238E27FC236}">
                <a16:creationId xmlns:a16="http://schemas.microsoft.com/office/drawing/2014/main" id="{F6872657-6815-4C3D-90E7-929F7C1F4E48}"/>
              </a:ext>
            </a:extLst>
          </p:cNvPr>
          <p:cNvSpPr>
            <a:spLocks noGrp="1"/>
          </p:cNvSpPr>
          <p:nvPr>
            <p:ph type="dt" sz="half" idx="10"/>
          </p:nvPr>
        </p:nvSpPr>
        <p:spPr/>
        <p:txBody>
          <a:bodyPr/>
          <a:lstStyle/>
          <a:p>
            <a:fld id="{9AC9EBFE-5BA1-460F-BE92-8CF5579A714B}" type="datetime4">
              <a:rPr lang="en-US" smtClean="0"/>
              <a:t>December 5, 2022</a:t>
            </a:fld>
            <a:endParaRPr lang="en-CA"/>
          </a:p>
        </p:txBody>
      </p:sp>
      <p:sp>
        <p:nvSpPr>
          <p:cNvPr id="4" name="Footer Placeholder 3">
            <a:extLst>
              <a:ext uri="{FF2B5EF4-FFF2-40B4-BE49-F238E27FC236}">
                <a16:creationId xmlns:a16="http://schemas.microsoft.com/office/drawing/2014/main" id="{3A0B9964-B6E5-4169-ADCE-6B237E7B9AE4}"/>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AA862143-3D06-4F54-AEA9-E6E6F56F9390}"/>
              </a:ext>
            </a:extLst>
          </p:cNvPr>
          <p:cNvSpPr>
            <a:spLocks noGrp="1"/>
          </p:cNvSpPr>
          <p:nvPr>
            <p:ph type="sldNum" sz="quarter" idx="12"/>
          </p:nvPr>
        </p:nvSpPr>
        <p:spPr/>
        <p:txBody>
          <a:bodyPr/>
          <a:lstStyle/>
          <a:p>
            <a:fld id="{00E6A5BD-C011-4A45-AA3A-201790FB7F2B}" type="slidenum">
              <a:rPr lang="en-CA" smtClean="0"/>
              <a:t>6</a:t>
            </a:fld>
            <a:endParaRPr lang="en-CA"/>
          </a:p>
        </p:txBody>
      </p:sp>
      <p:sp>
        <p:nvSpPr>
          <p:cNvPr id="9" name="Content Placeholder 8">
            <a:extLst>
              <a:ext uri="{FF2B5EF4-FFF2-40B4-BE49-F238E27FC236}">
                <a16:creationId xmlns:a16="http://schemas.microsoft.com/office/drawing/2014/main" id="{99DD318E-F5AB-4088-8CA7-498F149AE46D}"/>
              </a:ext>
            </a:extLst>
          </p:cNvPr>
          <p:cNvSpPr>
            <a:spLocks noGrp="1"/>
          </p:cNvSpPr>
          <p:nvPr>
            <p:ph sz="quarter" idx="14"/>
          </p:nvPr>
        </p:nvSpPr>
        <p:spPr/>
        <p:txBody>
          <a:bodyPr/>
          <a:lstStyle/>
          <a:p>
            <a:endParaRPr lang="en-US" dirty="0"/>
          </a:p>
        </p:txBody>
      </p:sp>
    </p:spTree>
    <p:extLst>
      <p:ext uri="{BB962C8B-B14F-4D97-AF65-F5344CB8AC3E}">
        <p14:creationId xmlns:p14="http://schemas.microsoft.com/office/powerpoint/2010/main" val="820771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99DA0-630A-4999-AE11-B17F0B98D37A}"/>
              </a:ext>
            </a:extLst>
          </p:cNvPr>
          <p:cNvSpPr>
            <a:spLocks noGrp="1"/>
          </p:cNvSpPr>
          <p:nvPr>
            <p:ph type="title"/>
          </p:nvPr>
        </p:nvSpPr>
        <p:spPr/>
        <p:txBody>
          <a:bodyPr/>
          <a:lstStyle/>
          <a:p>
            <a:r>
              <a:rPr lang="en-US" dirty="0"/>
              <a:t>Algorithm – explain in plain English how you would extend the algorithm to 3D, 4D, beyond</a:t>
            </a:r>
          </a:p>
        </p:txBody>
      </p:sp>
      <p:sp>
        <p:nvSpPr>
          <p:cNvPr id="3" name="Date Placeholder 2">
            <a:extLst>
              <a:ext uri="{FF2B5EF4-FFF2-40B4-BE49-F238E27FC236}">
                <a16:creationId xmlns:a16="http://schemas.microsoft.com/office/drawing/2014/main" id="{2EE64DBE-2C49-435C-AF33-7D018E42A978}"/>
              </a:ext>
            </a:extLst>
          </p:cNvPr>
          <p:cNvSpPr>
            <a:spLocks noGrp="1"/>
          </p:cNvSpPr>
          <p:nvPr>
            <p:ph type="dt" sz="half" idx="10"/>
          </p:nvPr>
        </p:nvSpPr>
        <p:spPr/>
        <p:txBody>
          <a:bodyPr/>
          <a:lstStyle/>
          <a:p>
            <a:fld id="{9AC9EBFE-5BA1-460F-BE92-8CF5579A714B}" type="datetime4">
              <a:rPr lang="en-US" smtClean="0"/>
              <a:t>December 5, 2022</a:t>
            </a:fld>
            <a:endParaRPr lang="en-CA"/>
          </a:p>
        </p:txBody>
      </p:sp>
      <p:sp>
        <p:nvSpPr>
          <p:cNvPr id="4" name="Footer Placeholder 3">
            <a:extLst>
              <a:ext uri="{FF2B5EF4-FFF2-40B4-BE49-F238E27FC236}">
                <a16:creationId xmlns:a16="http://schemas.microsoft.com/office/drawing/2014/main" id="{3D5DBEE6-1FC3-43EC-A6E3-F4F0623B670B}"/>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5C6F5594-894F-4D85-82C0-9D900DE9B3CB}"/>
              </a:ext>
            </a:extLst>
          </p:cNvPr>
          <p:cNvSpPr>
            <a:spLocks noGrp="1"/>
          </p:cNvSpPr>
          <p:nvPr>
            <p:ph type="sldNum" sz="quarter" idx="12"/>
          </p:nvPr>
        </p:nvSpPr>
        <p:spPr/>
        <p:txBody>
          <a:bodyPr/>
          <a:lstStyle/>
          <a:p>
            <a:fld id="{00E6A5BD-C011-4A45-AA3A-201790FB7F2B}" type="slidenum">
              <a:rPr lang="en-CA" smtClean="0"/>
              <a:t>7</a:t>
            </a:fld>
            <a:endParaRPr lang="en-CA"/>
          </a:p>
        </p:txBody>
      </p:sp>
    </p:spTree>
    <p:extLst>
      <p:ext uri="{BB962C8B-B14F-4D97-AF65-F5344CB8AC3E}">
        <p14:creationId xmlns:p14="http://schemas.microsoft.com/office/powerpoint/2010/main" val="1643561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C1F77-8300-466A-9C7F-5B21E88D231D}"/>
              </a:ext>
            </a:extLst>
          </p:cNvPr>
          <p:cNvSpPr>
            <a:spLocks noGrp="1"/>
          </p:cNvSpPr>
          <p:nvPr>
            <p:ph type="title"/>
          </p:nvPr>
        </p:nvSpPr>
        <p:spPr>
          <a:xfrm>
            <a:off x="1627632" y="252364"/>
            <a:ext cx="8997696" cy="914400"/>
          </a:xfrm>
        </p:spPr>
        <p:txBody>
          <a:bodyPr/>
          <a:lstStyle/>
          <a:p>
            <a:r>
              <a:rPr lang="en-US" dirty="0"/>
              <a:t>Coding – do a study on how changing input parameters in the algorithms changes the outputs?</a:t>
            </a:r>
          </a:p>
        </p:txBody>
      </p:sp>
      <p:sp>
        <p:nvSpPr>
          <p:cNvPr id="3" name="Date Placeholder 2">
            <a:extLst>
              <a:ext uri="{FF2B5EF4-FFF2-40B4-BE49-F238E27FC236}">
                <a16:creationId xmlns:a16="http://schemas.microsoft.com/office/drawing/2014/main" id="{B437D10D-4E88-4BAB-8EFD-E0C870D25D0D}"/>
              </a:ext>
            </a:extLst>
          </p:cNvPr>
          <p:cNvSpPr>
            <a:spLocks noGrp="1"/>
          </p:cNvSpPr>
          <p:nvPr>
            <p:ph type="dt" sz="half" idx="10"/>
          </p:nvPr>
        </p:nvSpPr>
        <p:spPr/>
        <p:txBody>
          <a:bodyPr/>
          <a:lstStyle/>
          <a:p>
            <a:fld id="{9AC9EBFE-5BA1-460F-BE92-8CF5579A714B}" type="datetime4">
              <a:rPr lang="en-US" smtClean="0"/>
              <a:t>December 5, 2022</a:t>
            </a:fld>
            <a:endParaRPr lang="en-CA"/>
          </a:p>
        </p:txBody>
      </p:sp>
      <p:sp>
        <p:nvSpPr>
          <p:cNvPr id="4" name="Footer Placeholder 3">
            <a:extLst>
              <a:ext uri="{FF2B5EF4-FFF2-40B4-BE49-F238E27FC236}">
                <a16:creationId xmlns:a16="http://schemas.microsoft.com/office/drawing/2014/main" id="{49DF8C9D-4C14-425D-B520-A1C7AF13AC52}"/>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E53F0E2C-CD60-4BED-8A91-4E8A7C25550F}"/>
              </a:ext>
            </a:extLst>
          </p:cNvPr>
          <p:cNvSpPr>
            <a:spLocks noGrp="1"/>
          </p:cNvSpPr>
          <p:nvPr>
            <p:ph type="sldNum" sz="quarter" idx="12"/>
          </p:nvPr>
        </p:nvSpPr>
        <p:spPr/>
        <p:txBody>
          <a:bodyPr/>
          <a:lstStyle/>
          <a:p>
            <a:fld id="{00E6A5BD-C011-4A45-AA3A-201790FB7F2B}" type="slidenum">
              <a:rPr lang="en-CA" smtClean="0"/>
              <a:t>8</a:t>
            </a:fld>
            <a:endParaRPr lang="en-CA"/>
          </a:p>
        </p:txBody>
      </p:sp>
    </p:spTree>
    <p:extLst>
      <p:ext uri="{BB962C8B-B14F-4D97-AF65-F5344CB8AC3E}">
        <p14:creationId xmlns:p14="http://schemas.microsoft.com/office/powerpoint/2010/main" val="6936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0E9B4-CA74-455B-8118-C442DE9703E6}"/>
              </a:ext>
            </a:extLst>
          </p:cNvPr>
          <p:cNvSpPr>
            <a:spLocks noGrp="1"/>
          </p:cNvSpPr>
          <p:nvPr>
            <p:ph type="title"/>
          </p:nvPr>
        </p:nvSpPr>
        <p:spPr/>
        <p:txBody>
          <a:bodyPr/>
          <a:lstStyle/>
          <a:p>
            <a:r>
              <a:rPr lang="en-US" dirty="0"/>
              <a:t>Function timers</a:t>
            </a:r>
          </a:p>
        </p:txBody>
      </p:sp>
      <p:sp>
        <p:nvSpPr>
          <p:cNvPr id="3" name="Date Placeholder 2">
            <a:extLst>
              <a:ext uri="{FF2B5EF4-FFF2-40B4-BE49-F238E27FC236}">
                <a16:creationId xmlns:a16="http://schemas.microsoft.com/office/drawing/2014/main" id="{CD81B127-0108-4E34-8843-6C41F77971B2}"/>
              </a:ext>
            </a:extLst>
          </p:cNvPr>
          <p:cNvSpPr>
            <a:spLocks noGrp="1"/>
          </p:cNvSpPr>
          <p:nvPr>
            <p:ph type="dt" sz="half" idx="10"/>
          </p:nvPr>
        </p:nvSpPr>
        <p:spPr/>
        <p:txBody>
          <a:bodyPr/>
          <a:lstStyle/>
          <a:p>
            <a:fld id="{9AC9EBFE-5BA1-460F-BE92-8CF5579A714B}" type="datetime4">
              <a:rPr lang="en-US" smtClean="0"/>
              <a:t>December 5, 2022</a:t>
            </a:fld>
            <a:endParaRPr lang="en-CA"/>
          </a:p>
        </p:txBody>
      </p:sp>
      <p:sp>
        <p:nvSpPr>
          <p:cNvPr id="4" name="Footer Placeholder 3">
            <a:extLst>
              <a:ext uri="{FF2B5EF4-FFF2-40B4-BE49-F238E27FC236}">
                <a16:creationId xmlns:a16="http://schemas.microsoft.com/office/drawing/2014/main" id="{A52276BF-457D-4678-A82D-C00B57994F78}"/>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607959CD-49D6-4277-AE74-B68049F17B0E}"/>
              </a:ext>
            </a:extLst>
          </p:cNvPr>
          <p:cNvSpPr>
            <a:spLocks noGrp="1"/>
          </p:cNvSpPr>
          <p:nvPr>
            <p:ph type="sldNum" sz="quarter" idx="12"/>
          </p:nvPr>
        </p:nvSpPr>
        <p:spPr/>
        <p:txBody>
          <a:bodyPr/>
          <a:lstStyle/>
          <a:p>
            <a:fld id="{00E6A5BD-C011-4A45-AA3A-201790FB7F2B}" type="slidenum">
              <a:rPr lang="en-CA" smtClean="0"/>
              <a:t>9</a:t>
            </a:fld>
            <a:endParaRPr lang="en-CA"/>
          </a:p>
        </p:txBody>
      </p:sp>
      <p:sp>
        <p:nvSpPr>
          <p:cNvPr id="7" name="TextBox 6">
            <a:extLst>
              <a:ext uri="{FF2B5EF4-FFF2-40B4-BE49-F238E27FC236}">
                <a16:creationId xmlns:a16="http://schemas.microsoft.com/office/drawing/2014/main" id="{C23CF4FC-A898-4E5E-BBB2-57CE91077D03}"/>
              </a:ext>
            </a:extLst>
          </p:cNvPr>
          <p:cNvSpPr txBox="1"/>
          <p:nvPr/>
        </p:nvSpPr>
        <p:spPr>
          <a:xfrm>
            <a:off x="1253515" y="1180848"/>
            <a:ext cx="9991788" cy="1384995"/>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solidFill>
                  <a:schemeClr val="accent2"/>
                </a:solidFill>
              </a:rPr>
              <a:t>Use of </a:t>
            </a:r>
            <a:r>
              <a:rPr lang="en-US" i="1" dirty="0">
                <a:solidFill>
                  <a:schemeClr val="accent2"/>
                </a:solidFill>
              </a:rPr>
              <a:t>timer</a:t>
            </a:r>
            <a:r>
              <a:rPr lang="en-US" dirty="0">
                <a:solidFill>
                  <a:schemeClr val="accent2"/>
                </a:solidFill>
              </a:rPr>
              <a:t> Python library to determine run time of each function</a:t>
            </a:r>
          </a:p>
          <a:p>
            <a:pPr marL="285750" indent="-285750">
              <a:buFont typeface="Arial" panose="020B0604020202020204" pitchFamily="34" charset="0"/>
              <a:buChar char="•"/>
            </a:pPr>
            <a:endParaRPr lang="en-US" dirty="0">
              <a:solidFill>
                <a:schemeClr val="accent2"/>
              </a:solidFill>
            </a:endParaRPr>
          </a:p>
          <a:p>
            <a:pPr marL="285750" indent="-285750">
              <a:buFont typeface="Arial" panose="020B0604020202020204" pitchFamily="34" charset="0"/>
              <a:buChar char="•"/>
            </a:pPr>
            <a:r>
              <a:rPr lang="en-US" dirty="0">
                <a:solidFill>
                  <a:schemeClr val="accent2"/>
                </a:solidFill>
              </a:rPr>
              <a:t>Example of timer encapsulating circumference function</a:t>
            </a:r>
          </a:p>
          <a:p>
            <a:pPr marL="285750" indent="-285750">
              <a:buFont typeface="Arial" panose="020B0604020202020204" pitchFamily="34" charset="0"/>
              <a:buChar char="•"/>
            </a:pPr>
            <a:endParaRPr lang="en-US" dirty="0">
              <a:solidFill>
                <a:schemeClr val="accent2"/>
              </a:solidFill>
            </a:endParaRPr>
          </a:p>
          <a:p>
            <a:pPr marL="285750" indent="-285750">
              <a:buFont typeface="Arial" panose="020B0604020202020204" pitchFamily="34" charset="0"/>
              <a:buChar char="•"/>
            </a:pPr>
            <a:endParaRPr lang="en-US" dirty="0">
              <a:solidFill>
                <a:schemeClr val="accent2"/>
              </a:solidFill>
            </a:endParaRPr>
          </a:p>
        </p:txBody>
      </p:sp>
      <p:sp>
        <p:nvSpPr>
          <p:cNvPr id="13" name="Rectangle 2">
            <a:extLst>
              <a:ext uri="{FF2B5EF4-FFF2-40B4-BE49-F238E27FC236}">
                <a16:creationId xmlns:a16="http://schemas.microsoft.com/office/drawing/2014/main" id="{BF561181-94AC-4C74-A74B-1CC34025F6B1}"/>
              </a:ext>
            </a:extLst>
          </p:cNvPr>
          <p:cNvSpPr>
            <a:spLocks noChangeArrowheads="1"/>
          </p:cNvSpPr>
          <p:nvPr/>
        </p:nvSpPr>
        <p:spPr bwMode="auto">
          <a:xfrm>
            <a:off x="1459891" y="1948797"/>
            <a:ext cx="6745487" cy="306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5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Unicode MS"/>
              </a:rPr>
              <a:t>tic_circ</a:t>
            </a:r>
            <a:r>
              <a:rPr kumimoji="0" lang="en-US" altLang="en-US" sz="1600" b="0" i="0" u="none" strike="noStrike" cap="none" normalizeH="0" baseline="0" dirty="0">
                <a:ln>
                  <a:noFill/>
                </a:ln>
                <a:solidFill>
                  <a:schemeClr val="tx1"/>
                </a:solidFill>
                <a:effectLst/>
                <a:latin typeface="Arial Unicode MS"/>
              </a:rPr>
              <a:t> = </a:t>
            </a:r>
            <a:r>
              <a:rPr kumimoji="0" lang="en-US" altLang="en-US" sz="1600" b="0" i="0" u="none" strike="noStrike" cap="none" normalizeH="0" baseline="0" dirty="0" err="1">
                <a:ln>
                  <a:noFill/>
                </a:ln>
                <a:solidFill>
                  <a:schemeClr val="tx1"/>
                </a:solidFill>
                <a:effectLst/>
                <a:latin typeface="Arial Unicode MS"/>
              </a:rPr>
              <a:t>time.perf_counter</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25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Unicode MS"/>
              </a:rPr>
              <a:t>estimate_circ</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err="1">
                <a:ln>
                  <a:noFill/>
                </a:ln>
                <a:solidFill>
                  <a:schemeClr val="tx1"/>
                </a:solidFill>
                <a:effectLst/>
                <a:latin typeface="Arial Unicode MS"/>
              </a:rPr>
              <a:t>r,n,choice</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25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Unicode MS"/>
              </a:rPr>
              <a:t>toc_circ</a:t>
            </a:r>
            <a:r>
              <a:rPr kumimoji="0" lang="en-US" altLang="en-US" sz="1600" b="0" i="0" u="none" strike="noStrike" cap="none" normalizeH="0" baseline="0" dirty="0">
                <a:ln>
                  <a:noFill/>
                </a:ln>
                <a:solidFill>
                  <a:schemeClr val="tx1"/>
                </a:solidFill>
                <a:effectLst/>
                <a:latin typeface="Arial Unicode MS"/>
              </a:rPr>
              <a:t> = </a:t>
            </a:r>
            <a:r>
              <a:rPr kumimoji="0" lang="en-US" altLang="en-US" sz="1600" b="0" i="0" u="none" strike="noStrike" cap="none" normalizeH="0" baseline="0" dirty="0" err="1">
                <a:ln>
                  <a:noFill/>
                </a:ln>
                <a:solidFill>
                  <a:schemeClr val="tx1"/>
                </a:solidFill>
                <a:effectLst/>
                <a:latin typeface="Arial Unicode MS"/>
              </a:rPr>
              <a:t>time.perf_counter</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25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Unicode MS"/>
              </a:rPr>
              <a:t>t_calc</a:t>
            </a:r>
            <a:r>
              <a:rPr kumimoji="0" lang="en-US" altLang="en-US" sz="1600" b="0" i="0" u="none" strike="noStrike" cap="none" normalizeH="0" baseline="0" dirty="0">
                <a:ln>
                  <a:noFill/>
                </a:ln>
                <a:solidFill>
                  <a:schemeClr val="tx1"/>
                </a:solidFill>
                <a:effectLst/>
                <a:latin typeface="Arial Unicode MS"/>
              </a:rPr>
              <a:t> = (</a:t>
            </a:r>
            <a:r>
              <a:rPr kumimoji="0" lang="en-US" altLang="en-US" sz="1600" b="0" i="0" u="none" strike="noStrike" cap="none" normalizeH="0" baseline="0" dirty="0" err="1">
                <a:ln>
                  <a:noFill/>
                </a:ln>
                <a:solidFill>
                  <a:schemeClr val="tx1"/>
                </a:solidFill>
                <a:effectLst/>
                <a:latin typeface="Arial Unicode MS"/>
              </a:rPr>
              <a:t>toc_circ</a:t>
            </a:r>
            <a:r>
              <a:rPr kumimoji="0" lang="en-US" altLang="en-US" sz="1600" b="0" i="0" u="none" strike="noStrike" cap="none" normalizeH="0" baseline="0" dirty="0">
                <a:ln>
                  <a:noFill/>
                </a:ln>
                <a:solidFill>
                  <a:schemeClr val="tx1"/>
                </a:solidFill>
                <a:effectLst/>
                <a:latin typeface="Arial Unicode MS"/>
              </a:rPr>
              <a:t> - </a:t>
            </a:r>
            <a:r>
              <a:rPr kumimoji="0" lang="en-US" altLang="en-US" sz="1600" b="0" i="0" u="none" strike="noStrike" cap="none" normalizeH="0" baseline="0" dirty="0" err="1">
                <a:ln>
                  <a:noFill/>
                </a:ln>
                <a:solidFill>
                  <a:schemeClr val="tx1"/>
                </a:solidFill>
                <a:effectLst/>
                <a:latin typeface="Arial Unicode MS"/>
              </a:rPr>
              <a:t>tic_circ</a:t>
            </a:r>
            <a:r>
              <a:rPr kumimoji="0" lang="en-US" altLang="en-US" sz="1600" b="0" i="0" u="none" strike="noStrike" cap="none" normalizeH="0" baseline="0" dirty="0">
                <a:ln>
                  <a:noFill/>
                </a:ln>
                <a:solidFill>
                  <a:schemeClr val="tx1"/>
                </a:solidFill>
                <a:effectLst/>
                <a:latin typeface="Arial Unicode MS"/>
              </a:rPr>
              <a:t>) * 10 ** 6 </a:t>
            </a:r>
          </a:p>
          <a:p>
            <a:pPr marL="0" marR="0" lvl="0" indent="0" algn="l" defTabSz="914400" rtl="0" eaLnBrk="0" fontAlgn="base" latinLnBrk="0" hangingPunct="0">
              <a:lnSpc>
                <a:spcPct val="2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a:rPr>
              <a:t>print(f "Circumference approximated in {t_calc:0.4f} microseconds")</a:t>
            </a:r>
            <a:r>
              <a:rPr kumimoji="0" lang="en-US" altLang="en-US" sz="105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15" name="Graphic 14" descr="Stopwatch outline">
            <a:extLst>
              <a:ext uri="{FF2B5EF4-FFF2-40B4-BE49-F238E27FC236}">
                <a16:creationId xmlns:a16="http://schemas.microsoft.com/office/drawing/2014/main" id="{1A4BFB00-1AF4-4328-BDC5-49B13411A7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0774" y="1873345"/>
            <a:ext cx="914400" cy="914400"/>
          </a:xfrm>
          <a:prstGeom prst="rect">
            <a:avLst/>
          </a:prstGeom>
        </p:spPr>
      </p:pic>
      <p:pic>
        <p:nvPicPr>
          <p:cNvPr id="17" name="Graphic 16" descr="Stopwatch 25% outline">
            <a:extLst>
              <a:ext uri="{FF2B5EF4-FFF2-40B4-BE49-F238E27FC236}">
                <a16:creationId xmlns:a16="http://schemas.microsoft.com/office/drawing/2014/main" id="{A1E23DC3-C184-41D5-9F00-5E2139682C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0774" y="3155856"/>
            <a:ext cx="914400" cy="914400"/>
          </a:xfrm>
          <a:prstGeom prst="rect">
            <a:avLst/>
          </a:prstGeom>
        </p:spPr>
      </p:pic>
      <p:sp>
        <p:nvSpPr>
          <p:cNvPr id="18" name="TextBox 17">
            <a:extLst>
              <a:ext uri="{FF2B5EF4-FFF2-40B4-BE49-F238E27FC236}">
                <a16:creationId xmlns:a16="http://schemas.microsoft.com/office/drawing/2014/main" id="{49DB4DAB-39E3-4071-8F59-2016E5B8BB00}"/>
              </a:ext>
            </a:extLst>
          </p:cNvPr>
          <p:cNvSpPr txBox="1"/>
          <p:nvPr/>
        </p:nvSpPr>
        <p:spPr>
          <a:xfrm>
            <a:off x="5106915" y="2214425"/>
            <a:ext cx="1949913" cy="276999"/>
          </a:xfrm>
          <a:prstGeom prst="rect">
            <a:avLst/>
          </a:prstGeom>
          <a:noFill/>
        </p:spPr>
        <p:txBody>
          <a:bodyPr wrap="square" lIns="0" tIns="0" rIns="0" bIns="0" rtlCol="0">
            <a:spAutoFit/>
          </a:bodyPr>
          <a:lstStyle/>
          <a:p>
            <a:r>
              <a:rPr lang="en-US" b="1" i="1" dirty="0">
                <a:solidFill>
                  <a:schemeClr val="accent6"/>
                </a:solidFill>
              </a:rPr>
              <a:t>Timer started</a:t>
            </a:r>
          </a:p>
        </p:txBody>
      </p:sp>
      <p:sp>
        <p:nvSpPr>
          <p:cNvPr id="19" name="TextBox 18">
            <a:extLst>
              <a:ext uri="{FF2B5EF4-FFF2-40B4-BE49-F238E27FC236}">
                <a16:creationId xmlns:a16="http://schemas.microsoft.com/office/drawing/2014/main" id="{21BCEC3A-2CF1-493C-A93D-09EA0A0AB043}"/>
              </a:ext>
            </a:extLst>
          </p:cNvPr>
          <p:cNvSpPr txBox="1"/>
          <p:nvPr/>
        </p:nvSpPr>
        <p:spPr>
          <a:xfrm>
            <a:off x="3951299" y="2842962"/>
            <a:ext cx="5186645" cy="276999"/>
          </a:xfrm>
          <a:prstGeom prst="rect">
            <a:avLst/>
          </a:prstGeom>
          <a:noFill/>
        </p:spPr>
        <p:txBody>
          <a:bodyPr wrap="square" lIns="0" tIns="0" rIns="0" bIns="0" rtlCol="0">
            <a:spAutoFit/>
          </a:bodyPr>
          <a:lstStyle/>
          <a:p>
            <a:r>
              <a:rPr lang="en-US" b="1" i="1" dirty="0">
                <a:solidFill>
                  <a:schemeClr val="accent2"/>
                </a:solidFill>
              </a:rPr>
              <a:t>Function call to circumference estimation</a:t>
            </a:r>
          </a:p>
        </p:txBody>
      </p:sp>
      <p:sp>
        <p:nvSpPr>
          <p:cNvPr id="21" name="TextBox 20">
            <a:extLst>
              <a:ext uri="{FF2B5EF4-FFF2-40B4-BE49-F238E27FC236}">
                <a16:creationId xmlns:a16="http://schemas.microsoft.com/office/drawing/2014/main" id="{A3BB3A13-FA8C-4E05-BA1D-6E3E722762D0}"/>
              </a:ext>
            </a:extLst>
          </p:cNvPr>
          <p:cNvSpPr txBox="1"/>
          <p:nvPr/>
        </p:nvSpPr>
        <p:spPr>
          <a:xfrm>
            <a:off x="5135174" y="3426117"/>
            <a:ext cx="1949913" cy="276999"/>
          </a:xfrm>
          <a:prstGeom prst="rect">
            <a:avLst/>
          </a:prstGeom>
          <a:noFill/>
        </p:spPr>
        <p:txBody>
          <a:bodyPr wrap="square" lIns="0" tIns="0" rIns="0" bIns="0" rtlCol="0">
            <a:spAutoFit/>
          </a:bodyPr>
          <a:lstStyle/>
          <a:p>
            <a:r>
              <a:rPr lang="en-US" b="1" i="1" dirty="0">
                <a:solidFill>
                  <a:schemeClr val="accent1">
                    <a:lumMod val="75000"/>
                  </a:schemeClr>
                </a:solidFill>
              </a:rPr>
              <a:t>Timer ended</a:t>
            </a:r>
          </a:p>
        </p:txBody>
      </p:sp>
      <p:sp>
        <p:nvSpPr>
          <p:cNvPr id="22" name="TextBox 21">
            <a:extLst>
              <a:ext uri="{FF2B5EF4-FFF2-40B4-BE49-F238E27FC236}">
                <a16:creationId xmlns:a16="http://schemas.microsoft.com/office/drawing/2014/main" id="{CE7811C2-6083-4728-B00B-7B4BA1C3B92C}"/>
              </a:ext>
            </a:extLst>
          </p:cNvPr>
          <p:cNvSpPr txBox="1"/>
          <p:nvPr/>
        </p:nvSpPr>
        <p:spPr>
          <a:xfrm>
            <a:off x="4942403" y="4070256"/>
            <a:ext cx="4122874" cy="276999"/>
          </a:xfrm>
          <a:prstGeom prst="rect">
            <a:avLst/>
          </a:prstGeom>
          <a:noFill/>
        </p:spPr>
        <p:txBody>
          <a:bodyPr wrap="square" lIns="0" tIns="0" rIns="0" bIns="0" rtlCol="0">
            <a:spAutoFit/>
          </a:bodyPr>
          <a:lstStyle/>
          <a:p>
            <a:r>
              <a:rPr lang="en-US" b="1" i="1" dirty="0">
                <a:solidFill>
                  <a:schemeClr val="accent2"/>
                </a:solidFill>
              </a:rPr>
              <a:t>Timer </a:t>
            </a:r>
            <a:r>
              <a:rPr lang="en-US" b="1" i="1" dirty="0">
                <a:solidFill>
                  <a:schemeClr val="accent6"/>
                </a:solidFill>
              </a:rPr>
              <a:t>Start</a:t>
            </a:r>
            <a:r>
              <a:rPr lang="en-US" b="1" i="1" dirty="0">
                <a:solidFill>
                  <a:schemeClr val="accent2"/>
                </a:solidFill>
              </a:rPr>
              <a:t> – </a:t>
            </a:r>
            <a:r>
              <a:rPr lang="en-US" b="1" i="1" dirty="0">
                <a:solidFill>
                  <a:schemeClr val="accent1">
                    <a:lumMod val="75000"/>
                  </a:schemeClr>
                </a:solidFill>
              </a:rPr>
              <a:t>Finish</a:t>
            </a:r>
            <a:r>
              <a:rPr lang="en-US" b="1" i="1" dirty="0">
                <a:solidFill>
                  <a:schemeClr val="accent2"/>
                </a:solidFill>
              </a:rPr>
              <a:t> (in microseconds)</a:t>
            </a:r>
          </a:p>
        </p:txBody>
      </p:sp>
      <p:sp>
        <p:nvSpPr>
          <p:cNvPr id="23" name="TextBox 22">
            <a:extLst>
              <a:ext uri="{FF2B5EF4-FFF2-40B4-BE49-F238E27FC236}">
                <a16:creationId xmlns:a16="http://schemas.microsoft.com/office/drawing/2014/main" id="{0AF7B826-8F00-4525-89EB-52607E8F7814}"/>
              </a:ext>
            </a:extLst>
          </p:cNvPr>
          <p:cNvSpPr txBox="1"/>
          <p:nvPr/>
        </p:nvSpPr>
        <p:spPr>
          <a:xfrm>
            <a:off x="7741113" y="4664283"/>
            <a:ext cx="4122874" cy="276999"/>
          </a:xfrm>
          <a:prstGeom prst="rect">
            <a:avLst/>
          </a:prstGeom>
          <a:noFill/>
        </p:spPr>
        <p:txBody>
          <a:bodyPr wrap="square" lIns="0" tIns="0" rIns="0" bIns="0" rtlCol="0">
            <a:spAutoFit/>
          </a:bodyPr>
          <a:lstStyle/>
          <a:p>
            <a:r>
              <a:rPr lang="en-US" b="1" i="1" dirty="0">
                <a:solidFill>
                  <a:schemeClr val="accent2"/>
                </a:solidFill>
              </a:rPr>
              <a:t>Print statement</a:t>
            </a:r>
          </a:p>
        </p:txBody>
      </p:sp>
      <p:sp>
        <p:nvSpPr>
          <p:cNvPr id="24" name="TextBox 23">
            <a:extLst>
              <a:ext uri="{FF2B5EF4-FFF2-40B4-BE49-F238E27FC236}">
                <a16:creationId xmlns:a16="http://schemas.microsoft.com/office/drawing/2014/main" id="{4760A60F-5F90-46A1-BFD7-46314F86FACF}"/>
              </a:ext>
            </a:extLst>
          </p:cNvPr>
          <p:cNvSpPr txBox="1"/>
          <p:nvPr/>
        </p:nvSpPr>
        <p:spPr>
          <a:xfrm>
            <a:off x="1513907" y="5502637"/>
            <a:ext cx="10179513" cy="369332"/>
          </a:xfrm>
          <a:prstGeom prst="rect">
            <a:avLst/>
          </a:prstGeom>
          <a:noFill/>
        </p:spPr>
        <p:txBody>
          <a:bodyPr wrap="square" lIns="0" tIns="0" rIns="0" bIns="0" rtlCol="0">
            <a:spAutoFit/>
          </a:bodyPr>
          <a:lstStyle/>
          <a:p>
            <a:pPr algn="ctr"/>
            <a:r>
              <a:rPr lang="en-US" sz="2400" b="1" i="1" dirty="0">
                <a:solidFill>
                  <a:schemeClr val="accent2"/>
                </a:solidFill>
              </a:rPr>
              <a:t>Same code used to encapsulate area estimation function</a:t>
            </a:r>
          </a:p>
        </p:txBody>
      </p:sp>
    </p:spTree>
    <p:extLst>
      <p:ext uri="{BB962C8B-B14F-4D97-AF65-F5344CB8AC3E}">
        <p14:creationId xmlns:p14="http://schemas.microsoft.com/office/powerpoint/2010/main" val="1370634919"/>
      </p:ext>
    </p:extLst>
  </p:cSld>
  <p:clrMapOvr>
    <a:masterClrMapping/>
  </p:clrMapOvr>
</p:sld>
</file>

<file path=ppt/theme/theme1.xml><?xml version="1.0" encoding="utf-8"?>
<a:theme xmlns:a="http://schemas.openxmlformats.org/drawingml/2006/main" name="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blank.potx" id="{528A80AB-63E7-4739-B6BF-087BEEDFBFB8}" vid="{0462E467-B115-4F7B-8BB4-E9CD90C1AD1A}"/>
    </a:ext>
  </a:extLst>
</a:theme>
</file>

<file path=ppt/theme/theme2.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132</TotalTime>
  <Words>534</Words>
  <Application>Microsoft Office PowerPoint</Application>
  <PresentationFormat>Widescreen</PresentationFormat>
  <Paragraphs>95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Unicode MS</vt:lpstr>
      <vt:lpstr>Calibri</vt:lpstr>
      <vt:lpstr>GE Inspira Sans</vt:lpstr>
      <vt:lpstr>GE</vt:lpstr>
      <vt:lpstr>Sprint Review – Team A</vt:lpstr>
      <vt:lpstr>Goals of Sprint Review/Retro</vt:lpstr>
      <vt:lpstr>Problem Significance</vt:lpstr>
      <vt:lpstr>Algorithm Functions</vt:lpstr>
      <vt:lpstr>User Inputs</vt:lpstr>
      <vt:lpstr>Algorithm – explain in plain English why numerical methods are used</vt:lpstr>
      <vt:lpstr>Algorithm – explain in plain English how you would extend the algorithm to 3D, 4D, beyond</vt:lpstr>
      <vt:lpstr>Coding – do a study on how changing input parameters in the algorithms changes the outputs?</vt:lpstr>
      <vt:lpstr>Function timers</vt:lpstr>
      <vt:lpstr>Sample plots from function output</vt:lpstr>
      <vt:lpstr>Impact of Numerical Methods at GE Research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Review – Team A</dc:title>
  <dc:creator>Falanga, Grace (GE Research)</dc:creator>
  <dc:description>Version 1.08
Job 1437
August 25, 2016</dc:description>
  <cp:lastModifiedBy>Talbot, Spencer (GE Research)</cp:lastModifiedBy>
  <cp:revision>8</cp:revision>
  <dcterms:created xsi:type="dcterms:W3CDTF">2022-12-01T18:03:49Z</dcterms:created>
  <dcterms:modified xsi:type="dcterms:W3CDTF">2022-12-06T02:33:47Z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09ce23d-b10a-46db-9941-323d4cdb1a52_Enabled">
    <vt:lpwstr>True</vt:lpwstr>
  </property>
  <property fmtid="{D5CDD505-2E9C-101B-9397-08002B2CF9AE}" pid="3" name="MSIP_Label_209ce23d-b10a-46db-9941-323d4cdb1a52_SiteId">
    <vt:lpwstr>Local</vt:lpwstr>
  </property>
  <property fmtid="{D5CDD505-2E9C-101B-9397-08002B2CF9AE}" pid="4" name="MSIP_Label_209ce23d-b10a-46db-9941-323d4cdb1a52_Owner">
    <vt:lpwstr>223074148@ge.com</vt:lpwstr>
  </property>
  <property fmtid="{D5CDD505-2E9C-101B-9397-08002B2CF9AE}" pid="5" name="MSIP_Label_209ce23d-b10a-46db-9941-323d4cdb1a52_SetDate">
    <vt:lpwstr>2022-12-01T18:03:54.6183062Z</vt:lpwstr>
  </property>
  <property fmtid="{D5CDD505-2E9C-101B-9397-08002B2CF9AE}" pid="6" name="MSIP_Label_209ce23d-b10a-46db-9941-323d4cdb1a52_Name">
    <vt:lpwstr>GE Non-Public</vt:lpwstr>
  </property>
  <property fmtid="{D5CDD505-2E9C-101B-9397-08002B2CF9AE}" pid="7" name="MSIP_Label_209ce23d-b10a-46db-9941-323d4cdb1a52_Application">
    <vt:lpwstr>Microsoft Azure Information Protection</vt:lpwstr>
  </property>
  <property fmtid="{D5CDD505-2E9C-101B-9397-08002B2CF9AE}" pid="8" name="MSIP_Label_209ce23d-b10a-46db-9941-323d4cdb1a52_Extended_MSFT_Method">
    <vt:lpwstr>Manual</vt:lpwstr>
  </property>
  <property fmtid="{D5CDD505-2E9C-101B-9397-08002B2CF9AE}" pid="9" name="Sensitivity">
    <vt:lpwstr>GE Non-Public</vt:lpwstr>
  </property>
</Properties>
</file>