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3766" y="648411"/>
            <a:ext cx="1793239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20306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20306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20306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20306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7142997" cy="55656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62" y="-761"/>
            <a:ext cx="7089775" cy="466725"/>
          </a:xfrm>
          <a:custGeom>
            <a:avLst/>
            <a:gdLst/>
            <a:ahLst/>
            <a:cxnLst/>
            <a:rect l="l" t="t" r="r" b="b"/>
            <a:pathLst>
              <a:path w="7089775" h="466725">
                <a:moveTo>
                  <a:pt x="7089648" y="0"/>
                </a:moveTo>
                <a:lnTo>
                  <a:pt x="0" y="0"/>
                </a:lnTo>
                <a:lnTo>
                  <a:pt x="0" y="466343"/>
                </a:lnTo>
                <a:lnTo>
                  <a:pt x="7089648" y="466343"/>
                </a:lnTo>
                <a:lnTo>
                  <a:pt x="7089648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62" y="-761"/>
            <a:ext cx="7089775" cy="466725"/>
          </a:xfrm>
          <a:custGeom>
            <a:avLst/>
            <a:gdLst/>
            <a:ahLst/>
            <a:cxnLst/>
            <a:rect l="l" t="t" r="r" b="b"/>
            <a:pathLst>
              <a:path w="7089775" h="466725">
                <a:moveTo>
                  <a:pt x="0" y="466343"/>
                </a:moveTo>
                <a:lnTo>
                  <a:pt x="7089648" y="466343"/>
                </a:lnTo>
                <a:lnTo>
                  <a:pt x="7089648" y="0"/>
                </a:lnTo>
                <a:lnTo>
                  <a:pt x="0" y="0"/>
                </a:lnTo>
                <a:lnTo>
                  <a:pt x="0" y="466343"/>
                </a:lnTo>
                <a:close/>
              </a:path>
            </a:pathLst>
          </a:custGeom>
          <a:ln w="25399">
            <a:solidFill>
              <a:srgbClr val="21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34711"/>
            <a:ext cx="9144000" cy="208915"/>
          </a:xfrm>
          <a:custGeom>
            <a:avLst/>
            <a:gdLst/>
            <a:ahLst/>
            <a:cxnLst/>
            <a:rect l="l" t="t" r="r" b="b"/>
            <a:pathLst>
              <a:path w="9144000" h="208914">
                <a:moveTo>
                  <a:pt x="9144000" y="0"/>
                </a:moveTo>
                <a:lnTo>
                  <a:pt x="0" y="0"/>
                </a:lnTo>
                <a:lnTo>
                  <a:pt x="0" y="208788"/>
                </a:lnTo>
                <a:lnTo>
                  <a:pt x="9144000" y="208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641096"/>
            <a:ext cx="898652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20306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9" y="1025753"/>
            <a:ext cx="3744595" cy="2546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hyperlink" Target="https://github.com/jayavel2004/Earthquake_Prediction_System" TargetMode="External"/><Relationship Id="rId5" Type="http://schemas.openxmlformats.org/officeDocument/2006/relationships/hyperlink" Target="https://github.com/EEE5021swetha/Earthquake_Prediction_System" TargetMode="Externa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7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7620"/>
            <a:ext cx="9144000" cy="5135880"/>
          </a:xfrm>
          <a:custGeom>
            <a:avLst/>
            <a:gdLst/>
            <a:ahLst/>
            <a:cxnLst/>
            <a:rect l="l" t="t" r="r" b="b"/>
            <a:pathLst>
              <a:path w="9144000" h="5135880">
                <a:moveTo>
                  <a:pt x="9144000" y="5135878"/>
                </a:moveTo>
                <a:lnTo>
                  <a:pt x="9144000" y="0"/>
                </a:lnTo>
                <a:lnTo>
                  <a:pt x="0" y="0"/>
                </a:lnTo>
                <a:lnTo>
                  <a:pt x="0" y="5135878"/>
                </a:lnTo>
                <a:lnTo>
                  <a:pt x="9144000" y="5135878"/>
                </a:lnTo>
                <a:close/>
              </a:path>
            </a:pathLst>
          </a:custGeom>
          <a:solidFill>
            <a:srgbClr val="001F5F">
              <a:alpha val="94117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11250" y="440690"/>
            <a:ext cx="6923405" cy="3433445"/>
            <a:chOff x="1111250" y="440690"/>
            <a:chExt cx="6923405" cy="3433445"/>
          </a:xfrm>
        </p:grpSpPr>
        <p:sp>
          <p:nvSpPr>
            <p:cNvPr id="4" name="object 4" descr=""/>
            <p:cNvSpPr/>
            <p:nvPr/>
          </p:nvSpPr>
          <p:spPr>
            <a:xfrm>
              <a:off x="1123950" y="453390"/>
              <a:ext cx="6898005" cy="3408045"/>
            </a:xfrm>
            <a:custGeom>
              <a:avLst/>
              <a:gdLst/>
              <a:ahLst/>
              <a:cxnLst/>
              <a:rect l="l" t="t" r="r" b="b"/>
              <a:pathLst>
                <a:path w="6898005" h="3408045">
                  <a:moveTo>
                    <a:pt x="6620129" y="0"/>
                  </a:moveTo>
                  <a:lnTo>
                    <a:pt x="277494" y="0"/>
                  </a:lnTo>
                  <a:lnTo>
                    <a:pt x="227609" y="4469"/>
                  </a:lnTo>
                  <a:lnTo>
                    <a:pt x="180659" y="17357"/>
                  </a:lnTo>
                  <a:lnTo>
                    <a:pt x="137429" y="37878"/>
                  </a:lnTo>
                  <a:lnTo>
                    <a:pt x="98700" y="65252"/>
                  </a:lnTo>
                  <a:lnTo>
                    <a:pt x="65256" y="98695"/>
                  </a:lnTo>
                  <a:lnTo>
                    <a:pt x="37881" y="137423"/>
                  </a:lnTo>
                  <a:lnTo>
                    <a:pt x="17358" y="180654"/>
                  </a:lnTo>
                  <a:lnTo>
                    <a:pt x="4470" y="227606"/>
                  </a:lnTo>
                  <a:lnTo>
                    <a:pt x="0" y="277495"/>
                  </a:lnTo>
                  <a:lnTo>
                    <a:pt x="0" y="3130169"/>
                  </a:lnTo>
                  <a:lnTo>
                    <a:pt x="4470" y="3180057"/>
                  </a:lnTo>
                  <a:lnTo>
                    <a:pt x="17358" y="3227009"/>
                  </a:lnTo>
                  <a:lnTo>
                    <a:pt x="37881" y="3270240"/>
                  </a:lnTo>
                  <a:lnTo>
                    <a:pt x="65256" y="3308968"/>
                  </a:lnTo>
                  <a:lnTo>
                    <a:pt x="98700" y="3342411"/>
                  </a:lnTo>
                  <a:lnTo>
                    <a:pt x="137429" y="3369785"/>
                  </a:lnTo>
                  <a:lnTo>
                    <a:pt x="180659" y="3390306"/>
                  </a:lnTo>
                  <a:lnTo>
                    <a:pt x="227609" y="3403194"/>
                  </a:lnTo>
                  <a:lnTo>
                    <a:pt x="277494" y="3407664"/>
                  </a:lnTo>
                  <a:lnTo>
                    <a:pt x="6620129" y="3407664"/>
                  </a:lnTo>
                  <a:lnTo>
                    <a:pt x="6670017" y="3403194"/>
                  </a:lnTo>
                  <a:lnTo>
                    <a:pt x="6716969" y="3390306"/>
                  </a:lnTo>
                  <a:lnTo>
                    <a:pt x="6760200" y="3369785"/>
                  </a:lnTo>
                  <a:lnTo>
                    <a:pt x="6798928" y="3342411"/>
                  </a:lnTo>
                  <a:lnTo>
                    <a:pt x="6832371" y="3308968"/>
                  </a:lnTo>
                  <a:lnTo>
                    <a:pt x="6859745" y="3270240"/>
                  </a:lnTo>
                  <a:lnTo>
                    <a:pt x="6880266" y="3227009"/>
                  </a:lnTo>
                  <a:lnTo>
                    <a:pt x="6893154" y="3180057"/>
                  </a:lnTo>
                  <a:lnTo>
                    <a:pt x="6897624" y="3130169"/>
                  </a:lnTo>
                  <a:lnTo>
                    <a:pt x="6897624" y="277495"/>
                  </a:lnTo>
                  <a:lnTo>
                    <a:pt x="6893154" y="227606"/>
                  </a:lnTo>
                  <a:lnTo>
                    <a:pt x="6880266" y="180654"/>
                  </a:lnTo>
                  <a:lnTo>
                    <a:pt x="6859745" y="137423"/>
                  </a:lnTo>
                  <a:lnTo>
                    <a:pt x="6832371" y="98695"/>
                  </a:lnTo>
                  <a:lnTo>
                    <a:pt x="6798928" y="65252"/>
                  </a:lnTo>
                  <a:lnTo>
                    <a:pt x="6760200" y="37878"/>
                  </a:lnTo>
                  <a:lnTo>
                    <a:pt x="6716969" y="17357"/>
                  </a:lnTo>
                  <a:lnTo>
                    <a:pt x="6670017" y="4469"/>
                  </a:lnTo>
                  <a:lnTo>
                    <a:pt x="6620129" y="0"/>
                  </a:lnTo>
                  <a:close/>
                </a:path>
              </a:pathLst>
            </a:custGeom>
            <a:solidFill>
              <a:srgbClr val="E4E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23950" y="453390"/>
              <a:ext cx="6898005" cy="3408045"/>
            </a:xfrm>
            <a:custGeom>
              <a:avLst/>
              <a:gdLst/>
              <a:ahLst/>
              <a:cxnLst/>
              <a:rect l="l" t="t" r="r" b="b"/>
              <a:pathLst>
                <a:path w="6898005" h="3408045">
                  <a:moveTo>
                    <a:pt x="0" y="277495"/>
                  </a:moveTo>
                  <a:lnTo>
                    <a:pt x="4470" y="227606"/>
                  </a:lnTo>
                  <a:lnTo>
                    <a:pt x="17358" y="180654"/>
                  </a:lnTo>
                  <a:lnTo>
                    <a:pt x="37881" y="137423"/>
                  </a:lnTo>
                  <a:lnTo>
                    <a:pt x="65256" y="98695"/>
                  </a:lnTo>
                  <a:lnTo>
                    <a:pt x="98700" y="65252"/>
                  </a:lnTo>
                  <a:lnTo>
                    <a:pt x="137429" y="37878"/>
                  </a:lnTo>
                  <a:lnTo>
                    <a:pt x="180659" y="17357"/>
                  </a:lnTo>
                  <a:lnTo>
                    <a:pt x="227609" y="4469"/>
                  </a:lnTo>
                  <a:lnTo>
                    <a:pt x="277494" y="0"/>
                  </a:lnTo>
                  <a:lnTo>
                    <a:pt x="6620129" y="0"/>
                  </a:lnTo>
                  <a:lnTo>
                    <a:pt x="6670017" y="4469"/>
                  </a:lnTo>
                  <a:lnTo>
                    <a:pt x="6716969" y="17357"/>
                  </a:lnTo>
                  <a:lnTo>
                    <a:pt x="6760200" y="37878"/>
                  </a:lnTo>
                  <a:lnTo>
                    <a:pt x="6798928" y="65252"/>
                  </a:lnTo>
                  <a:lnTo>
                    <a:pt x="6832371" y="98695"/>
                  </a:lnTo>
                  <a:lnTo>
                    <a:pt x="6859745" y="137423"/>
                  </a:lnTo>
                  <a:lnTo>
                    <a:pt x="6880266" y="180654"/>
                  </a:lnTo>
                  <a:lnTo>
                    <a:pt x="6893154" y="227606"/>
                  </a:lnTo>
                  <a:lnTo>
                    <a:pt x="6897624" y="277495"/>
                  </a:lnTo>
                  <a:lnTo>
                    <a:pt x="6897624" y="3130169"/>
                  </a:lnTo>
                  <a:lnTo>
                    <a:pt x="6893154" y="3180057"/>
                  </a:lnTo>
                  <a:lnTo>
                    <a:pt x="6880266" y="3227009"/>
                  </a:lnTo>
                  <a:lnTo>
                    <a:pt x="6859745" y="3270240"/>
                  </a:lnTo>
                  <a:lnTo>
                    <a:pt x="6832371" y="3308968"/>
                  </a:lnTo>
                  <a:lnTo>
                    <a:pt x="6798928" y="3342411"/>
                  </a:lnTo>
                  <a:lnTo>
                    <a:pt x="6760200" y="3369785"/>
                  </a:lnTo>
                  <a:lnTo>
                    <a:pt x="6716969" y="3390306"/>
                  </a:lnTo>
                  <a:lnTo>
                    <a:pt x="6670017" y="3403194"/>
                  </a:lnTo>
                  <a:lnTo>
                    <a:pt x="6620129" y="3407664"/>
                  </a:lnTo>
                  <a:lnTo>
                    <a:pt x="277494" y="3407664"/>
                  </a:lnTo>
                  <a:lnTo>
                    <a:pt x="227609" y="3403194"/>
                  </a:lnTo>
                  <a:lnTo>
                    <a:pt x="180659" y="3390306"/>
                  </a:lnTo>
                  <a:lnTo>
                    <a:pt x="137429" y="3369785"/>
                  </a:lnTo>
                  <a:lnTo>
                    <a:pt x="98700" y="3342411"/>
                  </a:lnTo>
                  <a:lnTo>
                    <a:pt x="65256" y="3308968"/>
                  </a:lnTo>
                  <a:lnTo>
                    <a:pt x="37881" y="3270240"/>
                  </a:lnTo>
                  <a:lnTo>
                    <a:pt x="17358" y="3227009"/>
                  </a:lnTo>
                  <a:lnTo>
                    <a:pt x="4470" y="3180057"/>
                  </a:lnTo>
                  <a:lnTo>
                    <a:pt x="0" y="3130169"/>
                  </a:lnTo>
                  <a:lnTo>
                    <a:pt x="0" y="277495"/>
                  </a:lnTo>
                  <a:close/>
                </a:path>
              </a:pathLst>
            </a:custGeom>
            <a:ln w="25400">
              <a:solidFill>
                <a:srgbClr val="9BDBF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6591" y="1107948"/>
              <a:ext cx="1164336" cy="38862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7600" y="1094231"/>
              <a:ext cx="786384" cy="414527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4590288" y="1021080"/>
              <a:ext cx="1457325" cy="561975"/>
            </a:xfrm>
            <a:custGeom>
              <a:avLst/>
              <a:gdLst/>
              <a:ahLst/>
              <a:cxnLst/>
              <a:rect l="l" t="t" r="r" b="b"/>
              <a:pathLst>
                <a:path w="1457325" h="561975">
                  <a:moveTo>
                    <a:pt x="0" y="0"/>
                  </a:moveTo>
                  <a:lnTo>
                    <a:pt x="0" y="561975"/>
                  </a:lnTo>
                </a:path>
                <a:path w="1457325" h="561975">
                  <a:moveTo>
                    <a:pt x="1456944" y="0"/>
                  </a:moveTo>
                  <a:lnTo>
                    <a:pt x="1456944" y="561975"/>
                  </a:lnTo>
                </a:path>
              </a:pathLst>
            </a:custGeom>
            <a:ln w="9525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3535" y="1120140"/>
              <a:ext cx="1402080" cy="364236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511295" y="1021080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w="0"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9525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8383" y="981456"/>
              <a:ext cx="1816607" cy="454151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1108900" y="3898944"/>
            <a:ext cx="4558665" cy="94170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182245" algn="l"/>
                <a:tab pos="4545330" algn="l"/>
              </a:tabLst>
            </a:pPr>
            <a:r>
              <a:rPr dirty="0" u="dashLong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	Student</a:t>
            </a:r>
            <a:r>
              <a:rPr dirty="0" u="dashLong" sz="1200" spc="-3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 </a:t>
            </a:r>
            <a:r>
              <a:rPr dirty="0" u="dashLong" sz="1200" spc="-1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Details</a:t>
            </a:r>
            <a:r>
              <a:rPr dirty="0" u="dashLong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  <a:p>
            <a:pPr marL="263525">
              <a:lnSpc>
                <a:spcPct val="100000"/>
              </a:lnSpc>
              <a:spcBef>
                <a:spcPts val="680"/>
              </a:spcBef>
            </a:pP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Name:</a:t>
            </a:r>
            <a:r>
              <a:rPr dirty="0" sz="1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SWETHA</a:t>
            </a:r>
            <a:r>
              <a:rPr dirty="0" sz="1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1100">
              <a:latin typeface="Arial MT"/>
              <a:cs typeface="Arial MT"/>
            </a:endParaRPr>
          </a:p>
          <a:p>
            <a:pPr marL="263525">
              <a:lnSpc>
                <a:spcPct val="100000"/>
              </a:lnSpc>
              <a:spcBef>
                <a:spcPts val="204"/>
              </a:spcBef>
            </a:pP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NM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ID:au612821105021</a:t>
            </a:r>
            <a:endParaRPr sz="1100">
              <a:latin typeface="Arial MT"/>
              <a:cs typeface="Arial MT"/>
            </a:endParaRPr>
          </a:p>
          <a:p>
            <a:pPr marL="263525">
              <a:lnSpc>
                <a:spcPct val="100000"/>
              </a:lnSpc>
              <a:spcBef>
                <a:spcPts val="190"/>
              </a:spcBef>
            </a:pP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College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Name:</a:t>
            </a:r>
            <a:r>
              <a:rPr dirty="0" sz="11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Varuvan</a:t>
            </a:r>
            <a:r>
              <a:rPr dirty="0" sz="1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Vadivelan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Institute</a:t>
            </a:r>
            <a:r>
              <a:rPr dirty="0" sz="11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1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642872" y="1670304"/>
            <a:ext cx="5858510" cy="2042160"/>
            <a:chOff x="1642872" y="1670304"/>
            <a:chExt cx="5858510" cy="2042160"/>
          </a:xfrm>
        </p:grpSpPr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36492" y="1670304"/>
              <a:ext cx="1444752" cy="1048512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642872" y="2778252"/>
              <a:ext cx="5858510" cy="934719"/>
            </a:xfrm>
            <a:custGeom>
              <a:avLst/>
              <a:gdLst/>
              <a:ahLst/>
              <a:cxnLst/>
              <a:rect l="l" t="t" r="r" b="b"/>
              <a:pathLst>
                <a:path w="5858509" h="934720">
                  <a:moveTo>
                    <a:pt x="5702554" y="0"/>
                  </a:moveTo>
                  <a:lnTo>
                    <a:pt x="155701" y="0"/>
                  </a:lnTo>
                  <a:lnTo>
                    <a:pt x="106493" y="7939"/>
                  </a:lnTo>
                  <a:lnTo>
                    <a:pt x="63751" y="30045"/>
                  </a:lnTo>
                  <a:lnTo>
                    <a:pt x="30045" y="63751"/>
                  </a:lnTo>
                  <a:lnTo>
                    <a:pt x="7939" y="106493"/>
                  </a:lnTo>
                  <a:lnTo>
                    <a:pt x="0" y="155702"/>
                  </a:lnTo>
                  <a:lnTo>
                    <a:pt x="0" y="778510"/>
                  </a:lnTo>
                  <a:lnTo>
                    <a:pt x="7939" y="827718"/>
                  </a:lnTo>
                  <a:lnTo>
                    <a:pt x="30045" y="870460"/>
                  </a:lnTo>
                  <a:lnTo>
                    <a:pt x="63751" y="904166"/>
                  </a:lnTo>
                  <a:lnTo>
                    <a:pt x="106493" y="926272"/>
                  </a:lnTo>
                  <a:lnTo>
                    <a:pt x="155701" y="934212"/>
                  </a:lnTo>
                  <a:lnTo>
                    <a:pt x="5702554" y="934212"/>
                  </a:lnTo>
                  <a:lnTo>
                    <a:pt x="5751762" y="926272"/>
                  </a:lnTo>
                  <a:lnTo>
                    <a:pt x="5794504" y="904166"/>
                  </a:lnTo>
                  <a:lnTo>
                    <a:pt x="5828210" y="870460"/>
                  </a:lnTo>
                  <a:lnTo>
                    <a:pt x="5850316" y="827718"/>
                  </a:lnTo>
                  <a:lnTo>
                    <a:pt x="5858256" y="778510"/>
                  </a:lnTo>
                  <a:lnTo>
                    <a:pt x="5858256" y="155702"/>
                  </a:lnTo>
                  <a:lnTo>
                    <a:pt x="5850316" y="106493"/>
                  </a:lnTo>
                  <a:lnTo>
                    <a:pt x="5828210" y="63751"/>
                  </a:lnTo>
                  <a:lnTo>
                    <a:pt x="5794504" y="30045"/>
                  </a:lnTo>
                  <a:lnTo>
                    <a:pt x="5751762" y="7939"/>
                  </a:lnTo>
                  <a:lnTo>
                    <a:pt x="570255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2284602" y="2921254"/>
            <a:ext cx="45745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1F1F1"/>
                </a:solidFill>
                <a:latin typeface="Arial"/>
                <a:cs typeface="Arial"/>
              </a:rPr>
              <a:t>EARTHQUAKE</a:t>
            </a:r>
            <a:r>
              <a:rPr dirty="0" sz="2000" spc="-6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1F1F1"/>
                </a:solidFill>
                <a:latin typeface="Arial"/>
                <a:cs typeface="Arial"/>
              </a:rPr>
              <a:t>PREDICTION</a:t>
            </a:r>
            <a:r>
              <a:rPr dirty="0" sz="2000" spc="-55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1F1F1"/>
                </a:solidFill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01879" y="533578"/>
            <a:ext cx="4293235" cy="3524250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Future</a:t>
            </a:r>
            <a:r>
              <a:rPr dirty="0" sz="1600" spc="-3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Scope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600">
              <a:latin typeface="Arial"/>
              <a:cs typeface="Arial"/>
            </a:endParaRPr>
          </a:p>
          <a:p>
            <a:pPr algn="just" marL="414020" marR="5715" indent="-339725">
              <a:lnSpc>
                <a:spcPct val="100000"/>
              </a:lnSpc>
              <a:buSzPct val="166666"/>
              <a:buChar char="•"/>
              <a:tabLst>
                <a:tab pos="417830" algn="l"/>
              </a:tabLst>
            </a:pPr>
            <a:r>
              <a:rPr dirty="0" sz="1200">
                <a:solidFill>
                  <a:srgbClr val="0D0D0D"/>
                </a:solidFill>
                <a:latin typeface="Arial MT"/>
                <a:cs typeface="Arial MT"/>
              </a:rPr>
              <a:t>While</a:t>
            </a:r>
            <a:r>
              <a:rPr dirty="0" sz="1200" spc="1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D0D0D"/>
                </a:solidFill>
                <a:latin typeface="Arial MT"/>
                <a:cs typeface="Arial MT"/>
              </a:rPr>
              <a:t>demonstrating</a:t>
            </a:r>
            <a:r>
              <a:rPr dirty="0" sz="1200" spc="1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D0D0D"/>
                </a:solidFill>
                <a:latin typeface="Arial MT"/>
                <a:cs typeface="Arial MT"/>
              </a:rPr>
              <a:t>promising</a:t>
            </a:r>
            <a:r>
              <a:rPr dirty="0" sz="1200" spc="1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D0D0D"/>
                </a:solidFill>
                <a:latin typeface="Arial MT"/>
                <a:cs typeface="Arial MT"/>
              </a:rPr>
              <a:t>results,</a:t>
            </a:r>
            <a:r>
              <a:rPr dirty="0" sz="1200" spc="1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D0D0D"/>
                </a:solidFill>
                <a:latin typeface="Arial MT"/>
                <a:cs typeface="Arial MT"/>
              </a:rPr>
              <a:t>further</a:t>
            </a:r>
            <a:r>
              <a:rPr dirty="0" sz="1200" spc="1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Arial MT"/>
                <a:cs typeface="Arial MT"/>
              </a:rPr>
              <a:t>research </a:t>
            </a:r>
            <a:r>
              <a:rPr dirty="0" sz="1200" spc="-1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1200">
                <a:solidFill>
                  <a:srgbClr val="0D0D0D"/>
                </a:solidFill>
                <a:latin typeface="Arial MT"/>
                <a:cs typeface="Arial MT"/>
              </a:rPr>
              <a:t>is</a:t>
            </a:r>
            <a:r>
              <a:rPr dirty="0" sz="1200" spc="90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200">
                <a:solidFill>
                  <a:srgbClr val="0D0D0D"/>
                </a:solidFill>
                <a:latin typeface="Arial MT"/>
                <a:cs typeface="Arial MT"/>
              </a:rPr>
              <a:t>warranted</a:t>
            </a:r>
            <a:r>
              <a:rPr dirty="0" sz="1200" spc="95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20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dirty="0" sz="1200" spc="90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200">
                <a:solidFill>
                  <a:srgbClr val="0D0D0D"/>
                </a:solidFill>
                <a:latin typeface="Arial MT"/>
                <a:cs typeface="Arial MT"/>
              </a:rPr>
              <a:t>enhance</a:t>
            </a:r>
            <a:r>
              <a:rPr dirty="0" sz="1200" spc="95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20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200" spc="90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200">
                <a:solidFill>
                  <a:srgbClr val="0D0D0D"/>
                </a:solidFill>
                <a:latin typeface="Arial MT"/>
                <a:cs typeface="Arial MT"/>
              </a:rPr>
              <a:t>model's</a:t>
            </a:r>
            <a:r>
              <a:rPr dirty="0" sz="1200" spc="85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200">
                <a:solidFill>
                  <a:srgbClr val="0D0D0D"/>
                </a:solidFill>
                <a:latin typeface="Arial MT"/>
                <a:cs typeface="Arial MT"/>
              </a:rPr>
              <a:t>accuracy</a:t>
            </a:r>
            <a:r>
              <a:rPr dirty="0" sz="1200" spc="90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200" spc="-25">
                <a:solidFill>
                  <a:srgbClr val="0D0D0D"/>
                </a:solidFill>
                <a:latin typeface="Arial MT"/>
                <a:cs typeface="Arial MT"/>
              </a:rPr>
              <a:t>and </a:t>
            </a:r>
            <a:r>
              <a:rPr dirty="0" sz="1200" spc="-25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1200">
                <a:solidFill>
                  <a:srgbClr val="0D0D0D"/>
                </a:solidFill>
                <a:latin typeface="Arial MT"/>
                <a:cs typeface="Arial MT"/>
              </a:rPr>
              <a:t>explore</a:t>
            </a:r>
            <a:r>
              <a:rPr dirty="0" sz="1200" spc="90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200">
                <a:solidFill>
                  <a:srgbClr val="0D0D0D"/>
                </a:solidFill>
                <a:latin typeface="Arial MT"/>
                <a:cs typeface="Arial MT"/>
              </a:rPr>
              <a:t>its</a:t>
            </a:r>
            <a:r>
              <a:rPr dirty="0" sz="1200" spc="80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200">
                <a:solidFill>
                  <a:srgbClr val="0D0D0D"/>
                </a:solidFill>
                <a:latin typeface="Arial MT"/>
                <a:cs typeface="Arial MT"/>
              </a:rPr>
              <a:t>potential</a:t>
            </a:r>
            <a:r>
              <a:rPr dirty="0" sz="1200" spc="80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200">
                <a:solidFill>
                  <a:srgbClr val="0D0D0D"/>
                </a:solidFill>
                <a:latin typeface="Arial MT"/>
                <a:cs typeface="Arial MT"/>
              </a:rPr>
              <a:t>applications</a:t>
            </a:r>
            <a:r>
              <a:rPr dirty="0" sz="1200" spc="90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200">
                <a:solidFill>
                  <a:srgbClr val="0D0D0D"/>
                </a:solidFill>
                <a:latin typeface="Arial MT"/>
                <a:cs typeface="Arial MT"/>
              </a:rPr>
              <a:t>in</a:t>
            </a:r>
            <a:r>
              <a:rPr dirty="0" sz="1200" spc="85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200">
                <a:solidFill>
                  <a:srgbClr val="0D0D0D"/>
                </a:solidFill>
                <a:latin typeface="Arial MT"/>
                <a:cs typeface="Arial MT"/>
              </a:rPr>
              <a:t>broader</a:t>
            </a:r>
            <a:r>
              <a:rPr dirty="0" sz="1200" spc="85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200" spc="-10">
                <a:solidFill>
                  <a:srgbClr val="0D0D0D"/>
                </a:solidFill>
                <a:latin typeface="Arial MT"/>
                <a:cs typeface="Arial MT"/>
              </a:rPr>
              <a:t>disaster </a:t>
            </a:r>
            <a:r>
              <a:rPr dirty="0" sz="1200" spc="-1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1200">
                <a:solidFill>
                  <a:srgbClr val="0D0D0D"/>
                </a:solidFill>
                <a:latin typeface="Arial MT"/>
                <a:cs typeface="Arial MT"/>
              </a:rPr>
              <a:t>management</a:t>
            </a:r>
            <a:r>
              <a:rPr dirty="0" sz="1200" spc="320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200">
                <a:solidFill>
                  <a:srgbClr val="0D0D0D"/>
                </a:solidFill>
                <a:latin typeface="Arial MT"/>
                <a:cs typeface="Arial MT"/>
              </a:rPr>
              <a:t>contexts,</a:t>
            </a:r>
            <a:r>
              <a:rPr dirty="0" sz="1200" spc="325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200">
                <a:solidFill>
                  <a:srgbClr val="0D0D0D"/>
                </a:solidFill>
                <a:latin typeface="Arial MT"/>
                <a:cs typeface="Arial MT"/>
              </a:rPr>
              <a:t>underscoring</a:t>
            </a:r>
            <a:r>
              <a:rPr dirty="0" sz="1200" spc="315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20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200" spc="315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200" spc="-10">
                <a:solidFill>
                  <a:srgbClr val="0D0D0D"/>
                </a:solidFill>
                <a:latin typeface="Arial MT"/>
                <a:cs typeface="Arial MT"/>
              </a:rPr>
              <a:t>system's </a:t>
            </a:r>
            <a:r>
              <a:rPr dirty="0" sz="1200" spc="-1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1200">
                <a:solidFill>
                  <a:srgbClr val="0D0D0D"/>
                </a:solidFill>
                <a:latin typeface="Arial MT"/>
                <a:cs typeface="Arial MT"/>
              </a:rPr>
              <a:t>importance</a:t>
            </a:r>
            <a:r>
              <a:rPr dirty="0" sz="1200" spc="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D0D0D"/>
                </a:solidFill>
                <a:latin typeface="Arial MT"/>
                <a:cs typeface="Arial MT"/>
              </a:rPr>
              <a:t>in</a:t>
            </a:r>
            <a:r>
              <a:rPr dirty="0" sz="1200" spc="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D0D0D"/>
                </a:solidFill>
                <a:latin typeface="Arial MT"/>
                <a:cs typeface="Arial MT"/>
              </a:rPr>
              <a:t>revolutionizing</a:t>
            </a:r>
            <a:r>
              <a:rPr dirty="0" sz="1200" spc="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D0D0D"/>
                </a:solidFill>
                <a:latin typeface="Arial MT"/>
                <a:cs typeface="Arial MT"/>
              </a:rPr>
              <a:t>earthquake</a:t>
            </a:r>
            <a:r>
              <a:rPr dirty="0" sz="1200" spc="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D0D0D"/>
                </a:solidFill>
                <a:latin typeface="Arial MT"/>
                <a:cs typeface="Arial MT"/>
              </a:rPr>
              <a:t>forecasting</a:t>
            </a:r>
            <a:r>
              <a:rPr dirty="0" sz="1200" spc="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0D0D0D"/>
                </a:solidFill>
                <a:latin typeface="Arial MT"/>
                <a:cs typeface="Arial MT"/>
              </a:rPr>
              <a:t>and </a:t>
            </a:r>
            <a:r>
              <a:rPr dirty="0" sz="1200" spc="-25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1200">
                <a:solidFill>
                  <a:srgbClr val="0D0D0D"/>
                </a:solidFill>
                <a:latin typeface="Arial MT"/>
                <a:cs typeface="Arial MT"/>
              </a:rPr>
              <a:t>risk</a:t>
            </a:r>
            <a:r>
              <a:rPr dirty="0" sz="1200" spc="-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D0D0D"/>
                </a:solidFill>
                <a:latin typeface="Arial MT"/>
                <a:cs typeface="Arial MT"/>
              </a:rPr>
              <a:t>mitigation</a:t>
            </a:r>
            <a:r>
              <a:rPr dirty="0" sz="1200" spc="-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D0D0D"/>
                </a:solidFill>
                <a:latin typeface="Arial MT"/>
                <a:cs typeface="Arial MT"/>
              </a:rPr>
              <a:t>strategies.</a:t>
            </a:r>
            <a:endParaRPr sz="1200">
              <a:latin typeface="Arial MT"/>
              <a:cs typeface="Arial MT"/>
            </a:endParaRPr>
          </a:p>
          <a:p>
            <a:pPr algn="just" marL="414020" marR="6985" indent="-339725">
              <a:lnSpc>
                <a:spcPct val="100000"/>
              </a:lnSpc>
              <a:spcBef>
                <a:spcPts val="409"/>
              </a:spcBef>
              <a:buSzPct val="166666"/>
              <a:buChar char="•"/>
              <a:tabLst>
                <a:tab pos="417830" algn="l"/>
              </a:tabLst>
            </a:pPr>
            <a:r>
              <a:rPr dirty="0" sz="1200">
                <a:latin typeface="Arial MT"/>
                <a:cs typeface="Arial MT"/>
              </a:rPr>
              <a:t>These</a:t>
            </a:r>
            <a:r>
              <a:rPr dirty="0" sz="1200" spc="1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systems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could</a:t>
            </a:r>
            <a:r>
              <a:rPr dirty="0" sz="1200" spc="11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provide</a:t>
            </a:r>
            <a:r>
              <a:rPr dirty="0" sz="1200" spc="1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earlier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1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more</a:t>
            </a:r>
            <a:r>
              <a:rPr dirty="0" sz="1200" spc="9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accurate </a:t>
            </a:r>
            <a:r>
              <a:rPr dirty="0" sz="1200" spc="-10">
                <a:latin typeface="Arial MT"/>
                <a:cs typeface="Arial MT"/>
              </a:rPr>
              <a:t>	</a:t>
            </a:r>
            <a:r>
              <a:rPr dirty="0" sz="1200">
                <a:latin typeface="Arial MT"/>
                <a:cs typeface="Arial MT"/>
              </a:rPr>
              <a:t>warnings</a:t>
            </a:r>
            <a:r>
              <a:rPr dirty="0" sz="1200" spc="3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</a:t>
            </a:r>
            <a:r>
              <a:rPr dirty="0" sz="1200" spc="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mitigate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impact</a:t>
            </a:r>
            <a:r>
              <a:rPr dirty="0" sz="1200" spc="3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3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seismic</a:t>
            </a:r>
            <a:r>
              <a:rPr dirty="0" sz="1200" spc="3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events</a:t>
            </a:r>
            <a:r>
              <a:rPr dirty="0" sz="1200" spc="30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on </a:t>
            </a:r>
            <a:r>
              <a:rPr dirty="0" sz="1200" spc="-25">
                <a:latin typeface="Arial MT"/>
                <a:cs typeface="Arial MT"/>
              </a:rPr>
              <a:t>	</a:t>
            </a:r>
            <a:r>
              <a:rPr dirty="0" sz="1200">
                <a:latin typeface="Arial MT"/>
                <a:cs typeface="Arial MT"/>
              </a:rPr>
              <a:t>communities</a:t>
            </a:r>
            <a:r>
              <a:rPr dirty="0" sz="1200" spc="-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-4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infrastructure.</a:t>
            </a:r>
            <a:endParaRPr sz="1200">
              <a:latin typeface="Arial MT"/>
              <a:cs typeface="Arial MT"/>
            </a:endParaRPr>
          </a:p>
          <a:p>
            <a:pPr algn="just" marL="414020" marR="5080" indent="-339725">
              <a:lnSpc>
                <a:spcPct val="100000"/>
              </a:lnSpc>
              <a:spcBef>
                <a:spcPts val="395"/>
              </a:spcBef>
              <a:buSzPct val="166666"/>
              <a:buChar char="•"/>
              <a:tabLst>
                <a:tab pos="417830" algn="l"/>
              </a:tabLst>
            </a:pPr>
            <a:r>
              <a:rPr dirty="0" sz="1200">
                <a:latin typeface="Arial MT"/>
                <a:cs typeface="Arial MT"/>
              </a:rPr>
              <a:t>Ongoing</a:t>
            </a:r>
            <a:r>
              <a:rPr dirty="0" sz="1200" spc="2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research</a:t>
            </a:r>
            <a:r>
              <a:rPr dirty="0" sz="1200" spc="2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into</a:t>
            </a:r>
            <a:r>
              <a:rPr dirty="0" sz="1200" spc="2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earthquake</a:t>
            </a:r>
            <a:r>
              <a:rPr dirty="0" sz="1200" spc="2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precursors,</a:t>
            </a:r>
            <a:r>
              <a:rPr dirty="0" sz="1200" spc="2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such</a:t>
            </a:r>
            <a:r>
              <a:rPr dirty="0" sz="1200" spc="21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as </a:t>
            </a:r>
            <a:r>
              <a:rPr dirty="0" sz="1200" spc="-25">
                <a:latin typeface="Arial MT"/>
                <a:cs typeface="Arial MT"/>
              </a:rPr>
              <a:t>	</a:t>
            </a:r>
            <a:r>
              <a:rPr dirty="0" sz="1200">
                <a:latin typeface="Arial MT"/>
                <a:cs typeface="Arial MT"/>
              </a:rPr>
              <a:t>changes</a:t>
            </a:r>
            <a:r>
              <a:rPr dirty="0" sz="1200" spc="1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</a:t>
            </a:r>
            <a:r>
              <a:rPr dirty="0" sz="1200" spc="1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groundwater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levels,</a:t>
            </a:r>
            <a:r>
              <a:rPr dirty="0" sz="1200" spc="1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electromagnetic</a:t>
            </a:r>
            <a:r>
              <a:rPr dirty="0" sz="1200" spc="11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signals, </a:t>
            </a:r>
            <a:r>
              <a:rPr dirty="0" sz="1200" spc="-10">
                <a:latin typeface="Arial MT"/>
                <a:cs typeface="Arial MT"/>
              </a:rPr>
              <a:t>	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1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animal</a:t>
            </a:r>
            <a:r>
              <a:rPr dirty="0" sz="1200" spc="1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behaviour,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may</a:t>
            </a:r>
            <a:r>
              <a:rPr dirty="0" sz="1200" spc="1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lead</a:t>
            </a:r>
            <a:r>
              <a:rPr dirty="0" sz="1200" spc="20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</a:t>
            </a:r>
            <a:r>
              <a:rPr dirty="0" sz="1200" spc="20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20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identification</a:t>
            </a:r>
            <a:r>
              <a:rPr dirty="0" sz="1200" spc="19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of </a:t>
            </a:r>
            <a:r>
              <a:rPr dirty="0" sz="1200" spc="-25">
                <a:latin typeface="Arial MT"/>
                <a:cs typeface="Arial MT"/>
              </a:rPr>
              <a:t>	</a:t>
            </a:r>
            <a:r>
              <a:rPr dirty="0" sz="1200">
                <a:latin typeface="Arial MT"/>
                <a:cs typeface="Arial MT"/>
              </a:rPr>
              <a:t>new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precursory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indicators.</a:t>
            </a:r>
            <a:endParaRPr sz="1200">
              <a:latin typeface="Arial MT"/>
              <a:cs typeface="Arial MT"/>
            </a:endParaRPr>
          </a:p>
          <a:p>
            <a:pPr marL="417830" indent="-342900">
              <a:lnSpc>
                <a:spcPct val="100000"/>
              </a:lnSpc>
              <a:spcBef>
                <a:spcPts val="400"/>
              </a:spcBef>
              <a:buSzPct val="166666"/>
              <a:buChar char="•"/>
              <a:tabLst>
                <a:tab pos="417830" algn="l"/>
                <a:tab pos="1000125" algn="l"/>
                <a:tab pos="1800225" algn="l"/>
                <a:tab pos="2501265" algn="l"/>
                <a:tab pos="3004185" algn="l"/>
                <a:tab pos="3906520" algn="l"/>
              </a:tabLst>
            </a:pPr>
            <a:r>
              <a:rPr dirty="0" sz="1200" spc="-10">
                <a:latin typeface="Arial MT"/>
                <a:cs typeface="Arial MT"/>
              </a:rPr>
              <a:t>Future</a:t>
            </a:r>
            <a:r>
              <a:rPr dirty="0" sz="1200">
                <a:latin typeface="Arial MT"/>
                <a:cs typeface="Arial MT"/>
              </a:rPr>
              <a:t>	</a:t>
            </a:r>
            <a:r>
              <a:rPr dirty="0" sz="1200" spc="-10">
                <a:latin typeface="Arial MT"/>
                <a:cs typeface="Arial MT"/>
              </a:rPr>
              <a:t>prediction</a:t>
            </a:r>
            <a:r>
              <a:rPr dirty="0" sz="1200">
                <a:latin typeface="Arial MT"/>
                <a:cs typeface="Arial MT"/>
              </a:rPr>
              <a:t>	</a:t>
            </a:r>
            <a:r>
              <a:rPr dirty="0" sz="1200" spc="-10">
                <a:latin typeface="Arial MT"/>
                <a:cs typeface="Arial MT"/>
              </a:rPr>
              <a:t>systems</a:t>
            </a:r>
            <a:r>
              <a:rPr dirty="0" sz="1200">
                <a:latin typeface="Arial MT"/>
                <a:cs typeface="Arial MT"/>
              </a:rPr>
              <a:t>	</a:t>
            </a:r>
            <a:r>
              <a:rPr dirty="0" sz="1200" spc="-20">
                <a:latin typeface="Arial MT"/>
                <a:cs typeface="Arial MT"/>
              </a:rPr>
              <a:t>could</a:t>
            </a:r>
            <a:r>
              <a:rPr dirty="0" sz="1200">
                <a:latin typeface="Arial MT"/>
                <a:cs typeface="Arial MT"/>
              </a:rPr>
              <a:t>	</a:t>
            </a:r>
            <a:r>
              <a:rPr dirty="0" sz="1200" spc="-10">
                <a:latin typeface="Arial MT"/>
                <a:cs typeface="Arial MT"/>
              </a:rPr>
              <a:t>incorporate</a:t>
            </a:r>
            <a:r>
              <a:rPr dirty="0" sz="1200">
                <a:latin typeface="Arial MT"/>
                <a:cs typeface="Arial MT"/>
              </a:rPr>
              <a:t>	</a:t>
            </a:r>
            <a:r>
              <a:rPr dirty="0" sz="1200" spc="-10">
                <a:latin typeface="Arial MT"/>
                <a:cs typeface="Arial MT"/>
              </a:rPr>
              <a:t>these</a:t>
            </a:r>
            <a:endParaRPr sz="1200">
              <a:latin typeface="Arial MT"/>
              <a:cs typeface="Arial MT"/>
            </a:endParaRPr>
          </a:p>
          <a:p>
            <a:pPr marL="417830">
              <a:lnSpc>
                <a:spcPct val="100000"/>
              </a:lnSpc>
            </a:pPr>
            <a:r>
              <a:rPr dirty="0" sz="1200">
                <a:latin typeface="Arial MT"/>
                <a:cs typeface="Arial MT"/>
              </a:rPr>
              <a:t>additional</a:t>
            </a:r>
            <a:r>
              <a:rPr dirty="0" sz="1200" spc="-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data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sources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enhance</a:t>
            </a:r>
            <a:r>
              <a:rPr dirty="0" sz="1200" spc="-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prediction</a:t>
            </a:r>
            <a:r>
              <a:rPr dirty="0" sz="1200" spc="-6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accuracy.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92979" y="1069847"/>
            <a:ext cx="4044696" cy="2694432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-11937" y="-11937"/>
            <a:ext cx="7115175" cy="446405"/>
            <a:chOff x="-11937" y="-11937"/>
            <a:chExt cx="7115175" cy="446405"/>
          </a:xfrm>
        </p:grpSpPr>
        <p:sp>
          <p:nvSpPr>
            <p:cNvPr id="10" name="object 10" descr=""/>
            <p:cNvSpPr/>
            <p:nvPr/>
          </p:nvSpPr>
          <p:spPr>
            <a:xfrm>
              <a:off x="762" y="762"/>
              <a:ext cx="7089775" cy="421005"/>
            </a:xfrm>
            <a:custGeom>
              <a:avLst/>
              <a:gdLst/>
              <a:ahLst/>
              <a:cxnLst/>
              <a:rect l="l" t="t" r="r" b="b"/>
              <a:pathLst>
                <a:path w="7089775" h="421005">
                  <a:moveTo>
                    <a:pt x="7089648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7089648" y="420624"/>
                  </a:lnTo>
                  <a:lnTo>
                    <a:pt x="708964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62" y="762"/>
              <a:ext cx="7089775" cy="421005"/>
            </a:xfrm>
            <a:custGeom>
              <a:avLst/>
              <a:gdLst/>
              <a:ahLst/>
              <a:cxnLst/>
              <a:rect l="l" t="t" r="r" b="b"/>
              <a:pathLst>
                <a:path w="7089775" h="421005">
                  <a:moveTo>
                    <a:pt x="0" y="420624"/>
                  </a:moveTo>
                  <a:lnTo>
                    <a:pt x="7089648" y="420624"/>
                  </a:lnTo>
                  <a:lnTo>
                    <a:pt x="7089648" y="0"/>
                  </a:lnTo>
                  <a:lnTo>
                    <a:pt x="0" y="0"/>
                  </a:lnTo>
                  <a:lnTo>
                    <a:pt x="0" y="420624"/>
                  </a:lnTo>
                  <a:close/>
                </a:path>
              </a:pathLst>
            </a:custGeom>
            <a:ln w="254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461" y="84836"/>
            <a:ext cx="7064375" cy="2393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1F1F1"/>
                </a:solidFill>
              </a:rPr>
              <a:t>EARTHQUAKE</a:t>
            </a:r>
            <a:r>
              <a:rPr dirty="0" sz="1400" spc="-35">
                <a:solidFill>
                  <a:srgbClr val="F1F1F1"/>
                </a:solidFill>
              </a:rPr>
              <a:t> </a:t>
            </a:r>
            <a:r>
              <a:rPr dirty="0" sz="1400">
                <a:solidFill>
                  <a:srgbClr val="F1F1F1"/>
                </a:solidFill>
              </a:rPr>
              <a:t>PREDICTION</a:t>
            </a:r>
            <a:r>
              <a:rPr dirty="0" sz="1400" spc="-80">
                <a:solidFill>
                  <a:srgbClr val="F1F1F1"/>
                </a:solidFill>
              </a:rPr>
              <a:t> </a:t>
            </a:r>
            <a:r>
              <a:rPr dirty="0" sz="1400" spc="-10">
                <a:solidFill>
                  <a:srgbClr val="F1F1F1"/>
                </a:solidFill>
              </a:rPr>
              <a:t>SYSTEM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70687"/>
            <a:ext cx="47688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400"/>
              </a:lnSpc>
              <a:spcBef>
                <a:spcPts val="105"/>
              </a:spcBef>
            </a:pPr>
            <a:r>
              <a:rPr dirty="0" sz="2000">
                <a:solidFill>
                  <a:srgbClr val="000000"/>
                </a:solidFill>
              </a:rPr>
              <a:t>GITHUB</a:t>
            </a:r>
            <a:r>
              <a:rPr dirty="0" sz="2000" spc="-95">
                <a:solidFill>
                  <a:srgbClr val="000000"/>
                </a:solidFill>
              </a:rPr>
              <a:t> </a:t>
            </a:r>
            <a:r>
              <a:rPr dirty="0" sz="2000" spc="-20">
                <a:solidFill>
                  <a:srgbClr val="000000"/>
                </a:solidFill>
              </a:rPr>
              <a:t>LINK</a:t>
            </a:r>
            <a:r>
              <a:rPr dirty="0" sz="1400" spc="-20">
                <a:solidFill>
                  <a:srgbClr val="000000"/>
                </a:solidFill>
              </a:rPr>
              <a:t>:</a:t>
            </a:r>
            <a:endParaRPr sz="1400"/>
          </a:p>
          <a:p>
            <a:pPr marL="12700">
              <a:lnSpc>
                <a:spcPct val="100000"/>
              </a:lnSpc>
            </a:pPr>
            <a:r>
              <a:rPr dirty="0" u="sng" sz="2400" spc="-10" b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</a:rPr>
              <a:t>https://github.com/EEE5021swetha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-11937" y="-11937"/>
            <a:ext cx="7115175" cy="446405"/>
            <a:chOff x="-11937" y="-11937"/>
            <a:chExt cx="7115175" cy="446405"/>
          </a:xfrm>
        </p:grpSpPr>
        <p:sp>
          <p:nvSpPr>
            <p:cNvPr id="9" name="object 9" descr=""/>
            <p:cNvSpPr/>
            <p:nvPr/>
          </p:nvSpPr>
          <p:spPr>
            <a:xfrm>
              <a:off x="762" y="762"/>
              <a:ext cx="7089775" cy="421005"/>
            </a:xfrm>
            <a:custGeom>
              <a:avLst/>
              <a:gdLst/>
              <a:ahLst/>
              <a:cxnLst/>
              <a:rect l="l" t="t" r="r" b="b"/>
              <a:pathLst>
                <a:path w="7089775" h="421005">
                  <a:moveTo>
                    <a:pt x="7089648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7089648" y="420624"/>
                  </a:lnTo>
                  <a:lnTo>
                    <a:pt x="708964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62" y="762"/>
              <a:ext cx="7089775" cy="421005"/>
            </a:xfrm>
            <a:custGeom>
              <a:avLst/>
              <a:gdLst/>
              <a:ahLst/>
              <a:cxnLst/>
              <a:rect l="l" t="t" r="r" b="b"/>
              <a:pathLst>
                <a:path w="7089775" h="421005">
                  <a:moveTo>
                    <a:pt x="0" y="420624"/>
                  </a:moveTo>
                  <a:lnTo>
                    <a:pt x="7089648" y="420624"/>
                  </a:lnTo>
                  <a:lnTo>
                    <a:pt x="7089648" y="0"/>
                  </a:lnTo>
                  <a:lnTo>
                    <a:pt x="0" y="0"/>
                  </a:lnTo>
                  <a:lnTo>
                    <a:pt x="0" y="420624"/>
                  </a:lnTo>
                  <a:close/>
                </a:path>
              </a:pathLst>
            </a:custGeom>
            <a:ln w="254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3461" y="84836"/>
            <a:ext cx="70643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1F1F1"/>
                </a:solidFill>
                <a:latin typeface="Arial"/>
                <a:cs typeface="Arial"/>
              </a:rPr>
              <a:t>EARTHQUAKE</a:t>
            </a:r>
            <a:r>
              <a:rPr dirty="0" sz="1400" spc="-35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1F1F1"/>
                </a:solidFill>
                <a:latin typeface="Arial"/>
                <a:cs typeface="Arial"/>
              </a:rPr>
              <a:t>PREDICTION</a:t>
            </a:r>
            <a:r>
              <a:rPr dirty="0" sz="1400" spc="-8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1F1F1"/>
                </a:solidFill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95"/>
              </a:spcBef>
            </a:pPr>
            <a:r>
              <a:rPr dirty="0"/>
              <a:t>Video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10"/>
              <a:t> Project: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201929" y="1375613"/>
            <a:ext cx="76663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2000" spc="-11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dirty="0" u="sng" sz="2000" spc="-1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5"/>
              </a:rPr>
              <a:t>https://github.com/EEE5021swetha/Earthquake_Prediction_System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-11937" y="-11937"/>
            <a:ext cx="7115175" cy="446405"/>
            <a:chOff x="-11937" y="-11937"/>
            <a:chExt cx="7115175" cy="446405"/>
          </a:xfrm>
        </p:grpSpPr>
        <p:sp>
          <p:nvSpPr>
            <p:cNvPr id="10" name="object 10" descr=""/>
            <p:cNvSpPr/>
            <p:nvPr/>
          </p:nvSpPr>
          <p:spPr>
            <a:xfrm>
              <a:off x="762" y="762"/>
              <a:ext cx="7089775" cy="421005"/>
            </a:xfrm>
            <a:custGeom>
              <a:avLst/>
              <a:gdLst/>
              <a:ahLst/>
              <a:cxnLst/>
              <a:rect l="l" t="t" r="r" b="b"/>
              <a:pathLst>
                <a:path w="7089775" h="421005">
                  <a:moveTo>
                    <a:pt x="7089648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7089648" y="420624"/>
                  </a:lnTo>
                  <a:lnTo>
                    <a:pt x="708964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62" y="762"/>
              <a:ext cx="7089775" cy="421005"/>
            </a:xfrm>
            <a:custGeom>
              <a:avLst/>
              <a:gdLst/>
              <a:ahLst/>
              <a:cxnLst/>
              <a:rect l="l" t="t" r="r" b="b"/>
              <a:pathLst>
                <a:path w="7089775" h="421005">
                  <a:moveTo>
                    <a:pt x="0" y="420624"/>
                  </a:moveTo>
                  <a:lnTo>
                    <a:pt x="7089648" y="420624"/>
                  </a:lnTo>
                  <a:lnTo>
                    <a:pt x="7089648" y="0"/>
                  </a:lnTo>
                  <a:lnTo>
                    <a:pt x="0" y="0"/>
                  </a:lnTo>
                  <a:lnTo>
                    <a:pt x="0" y="420624"/>
                  </a:lnTo>
                  <a:close/>
                </a:path>
              </a:pathLst>
            </a:custGeom>
            <a:ln w="254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3461" y="84836"/>
            <a:ext cx="70643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1F1F1"/>
                </a:solidFill>
                <a:latin typeface="Arial"/>
                <a:cs typeface="Arial"/>
              </a:rPr>
              <a:t>EARTHQUAKE</a:t>
            </a:r>
            <a:r>
              <a:rPr dirty="0" sz="1400" spc="-35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1F1F1"/>
                </a:solidFill>
                <a:latin typeface="Arial"/>
                <a:cs typeface="Arial"/>
              </a:rPr>
              <a:t>PREDICTION</a:t>
            </a:r>
            <a:r>
              <a:rPr dirty="0" sz="1400" spc="-8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1F1F1"/>
                </a:solidFill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01879" y="647446"/>
            <a:ext cx="4005579" cy="3787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Conclusion:</a:t>
            </a:r>
            <a:endParaRPr sz="1600">
              <a:latin typeface="Arial"/>
              <a:cs typeface="Arial"/>
            </a:endParaRPr>
          </a:p>
          <a:p>
            <a:pPr algn="just" marL="352425" marR="5080" indent="-339725">
              <a:lnSpc>
                <a:spcPct val="100000"/>
              </a:lnSpc>
              <a:buSzPct val="125000"/>
              <a:buChar char="•"/>
              <a:tabLst>
                <a:tab pos="355600" algn="l"/>
              </a:tabLst>
            </a:pP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This</a:t>
            </a:r>
            <a:r>
              <a:rPr dirty="0" sz="1600" spc="385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advancement</a:t>
            </a:r>
            <a:r>
              <a:rPr dirty="0" sz="1600" spc="385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holds</a:t>
            </a:r>
            <a:r>
              <a:rPr dirty="0" sz="1600" spc="385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significant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implications</a:t>
            </a:r>
            <a:r>
              <a:rPr dirty="0" sz="1600" spc="35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600" spc="40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disaster</a:t>
            </a:r>
            <a:r>
              <a:rPr dirty="0" sz="1600" spc="40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management,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offering</a:t>
            </a:r>
            <a:r>
              <a:rPr dirty="0" sz="1600" spc="440">
                <a:solidFill>
                  <a:srgbClr val="0D0D0D"/>
                </a:solidFill>
                <a:latin typeface="Arial MT"/>
                <a:cs typeface="Arial MT"/>
              </a:rPr>
              <a:t>  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crucial</a:t>
            </a:r>
            <a:r>
              <a:rPr dirty="0" sz="1600" spc="445">
                <a:solidFill>
                  <a:srgbClr val="0D0D0D"/>
                </a:solidFill>
                <a:latin typeface="Arial MT"/>
                <a:cs typeface="Arial MT"/>
              </a:rPr>
              <a:t>  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lead</a:t>
            </a:r>
            <a:r>
              <a:rPr dirty="0" sz="1600" spc="445">
                <a:solidFill>
                  <a:srgbClr val="0D0D0D"/>
                </a:solidFill>
                <a:latin typeface="Arial MT"/>
                <a:cs typeface="Arial MT"/>
              </a:rPr>
              <a:t>  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time</a:t>
            </a:r>
            <a:r>
              <a:rPr dirty="0" sz="1600" spc="445">
                <a:solidFill>
                  <a:srgbClr val="0D0D0D"/>
                </a:solidFill>
                <a:latin typeface="Arial MT"/>
                <a:cs typeface="Arial MT"/>
              </a:rPr>
              <a:t>   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for 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implementing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preemptive</a:t>
            </a:r>
            <a:r>
              <a:rPr dirty="0" sz="1600" spc="-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measures</a:t>
            </a:r>
            <a:r>
              <a:rPr dirty="0" sz="1600" spc="-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and 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optimizing</a:t>
            </a:r>
            <a:r>
              <a:rPr dirty="0" sz="1600" spc="195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resource</a:t>
            </a:r>
            <a:r>
              <a:rPr dirty="0" sz="1600" spc="200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allocation</a:t>
            </a:r>
            <a:r>
              <a:rPr dirty="0" sz="1600" spc="195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during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seismic</a:t>
            </a:r>
            <a:r>
              <a:rPr dirty="0" sz="1600" spc="409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events,</a:t>
            </a:r>
            <a:r>
              <a:rPr dirty="0" sz="1600" spc="409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ultimately</a:t>
            </a:r>
            <a:r>
              <a:rPr dirty="0" sz="1600" spc="409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reducing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infrastructure</a:t>
            </a:r>
            <a:r>
              <a:rPr dirty="0" sz="1600" spc="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damage</a:t>
            </a:r>
            <a:r>
              <a:rPr dirty="0" sz="1600" spc="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safeguarding 	lives.</a:t>
            </a:r>
            <a:endParaRPr sz="1600">
              <a:latin typeface="Arial MT"/>
              <a:cs typeface="Arial MT"/>
            </a:endParaRPr>
          </a:p>
          <a:p>
            <a:pPr algn="just" marL="355600" marR="5080" indent="-323215">
              <a:lnSpc>
                <a:spcPct val="100000"/>
              </a:lnSpc>
              <a:spcBef>
                <a:spcPts val="390"/>
              </a:spcBef>
              <a:buSzPct val="106250"/>
              <a:buFont typeface="Arial MT"/>
              <a:buChar char="•"/>
              <a:tabLst>
                <a:tab pos="355600" algn="l"/>
              </a:tabLst>
            </a:pP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dirty="0" sz="16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earthquake</a:t>
            </a:r>
            <a:r>
              <a:rPr dirty="0" sz="16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prediction</a:t>
            </a:r>
            <a:r>
              <a:rPr dirty="0" sz="160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system,</a:t>
            </a:r>
            <a:r>
              <a:rPr dirty="0" sz="160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based</a:t>
            </a:r>
            <a:r>
              <a:rPr dirty="0" sz="16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0D0D0D"/>
                </a:solidFill>
                <a:latin typeface="Times New Roman"/>
                <a:cs typeface="Times New Roman"/>
              </a:rPr>
              <a:t>on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Artificial</a:t>
            </a:r>
            <a:r>
              <a:rPr dirty="0" sz="1600" spc="3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Neural</a:t>
            </a:r>
            <a:r>
              <a:rPr dirty="0" sz="1600" spc="3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Networks</a:t>
            </a:r>
            <a:r>
              <a:rPr dirty="0" sz="1600" spc="3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(ANN)</a:t>
            </a:r>
            <a:r>
              <a:rPr dirty="0" sz="1600" spc="3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trained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dirty="0" sz="1600" spc="28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historical</a:t>
            </a:r>
            <a:r>
              <a:rPr dirty="0" sz="1600" spc="29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data,</a:t>
            </a:r>
            <a:r>
              <a:rPr dirty="0" sz="1600" spc="285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achieves</a:t>
            </a:r>
            <a:r>
              <a:rPr dirty="0" sz="1600" spc="29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1600" spc="295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notable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accuracy</a:t>
            </a:r>
            <a:r>
              <a:rPr dirty="0" sz="1600" spc="21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rate</a:t>
            </a:r>
            <a:r>
              <a:rPr dirty="0" sz="1600" spc="225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dirty="0" sz="1600" spc="215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forecasting</a:t>
            </a:r>
            <a:r>
              <a:rPr dirty="0" sz="1600" spc="225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earthquake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magnitude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6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depth</a:t>
            </a:r>
            <a:r>
              <a:rPr dirty="0" sz="16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at</a:t>
            </a:r>
            <a:r>
              <a:rPr dirty="0" sz="16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specific</a:t>
            </a:r>
            <a:r>
              <a:rPr dirty="0" sz="16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locations.</a:t>
            </a:r>
            <a:endParaRPr sz="1600">
              <a:latin typeface="Times New Roman"/>
              <a:cs typeface="Times New Roman"/>
            </a:endParaRPr>
          </a:p>
          <a:p>
            <a:pPr algn="just" marL="356235" indent="-323850">
              <a:lnSpc>
                <a:spcPct val="100000"/>
              </a:lnSpc>
              <a:spcBef>
                <a:spcPts val="409"/>
              </a:spcBef>
              <a:buSzPct val="106250"/>
              <a:buFont typeface="Arial MT"/>
              <a:buChar char="•"/>
              <a:tabLst>
                <a:tab pos="356235" algn="l"/>
              </a:tabLst>
            </a:pP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Magnitude</a:t>
            </a:r>
            <a:r>
              <a:rPr dirty="0" sz="16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D0D0D"/>
                </a:solidFill>
                <a:latin typeface="Times New Roman"/>
                <a:cs typeface="Times New Roman"/>
              </a:rPr>
              <a:t>based</a:t>
            </a:r>
            <a:r>
              <a:rPr dirty="0" sz="16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Times New Roman"/>
                <a:cs typeface="Times New Roman"/>
              </a:rPr>
              <a:t>prediction.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0496" y="1060703"/>
            <a:ext cx="4174236" cy="2945892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-11937" y="-11937"/>
            <a:ext cx="7115175" cy="446405"/>
            <a:chOff x="-11937" y="-11937"/>
            <a:chExt cx="7115175" cy="446405"/>
          </a:xfrm>
        </p:grpSpPr>
        <p:sp>
          <p:nvSpPr>
            <p:cNvPr id="10" name="object 10" descr=""/>
            <p:cNvSpPr/>
            <p:nvPr/>
          </p:nvSpPr>
          <p:spPr>
            <a:xfrm>
              <a:off x="762" y="762"/>
              <a:ext cx="7089775" cy="421005"/>
            </a:xfrm>
            <a:custGeom>
              <a:avLst/>
              <a:gdLst/>
              <a:ahLst/>
              <a:cxnLst/>
              <a:rect l="l" t="t" r="r" b="b"/>
              <a:pathLst>
                <a:path w="7089775" h="421005">
                  <a:moveTo>
                    <a:pt x="7089648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7089648" y="420624"/>
                  </a:lnTo>
                  <a:lnTo>
                    <a:pt x="708964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62" y="762"/>
              <a:ext cx="7089775" cy="421005"/>
            </a:xfrm>
            <a:custGeom>
              <a:avLst/>
              <a:gdLst/>
              <a:ahLst/>
              <a:cxnLst/>
              <a:rect l="l" t="t" r="r" b="b"/>
              <a:pathLst>
                <a:path w="7089775" h="421005">
                  <a:moveTo>
                    <a:pt x="0" y="420624"/>
                  </a:moveTo>
                  <a:lnTo>
                    <a:pt x="7089648" y="420624"/>
                  </a:lnTo>
                  <a:lnTo>
                    <a:pt x="7089648" y="0"/>
                  </a:lnTo>
                  <a:lnTo>
                    <a:pt x="0" y="0"/>
                  </a:lnTo>
                  <a:lnTo>
                    <a:pt x="0" y="420624"/>
                  </a:lnTo>
                  <a:close/>
                </a:path>
              </a:pathLst>
            </a:custGeom>
            <a:ln w="254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3461" y="84836"/>
            <a:ext cx="70643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1F1F1"/>
                </a:solidFill>
                <a:latin typeface="Arial"/>
                <a:cs typeface="Arial"/>
              </a:rPr>
              <a:t>EARTHQUAKE</a:t>
            </a:r>
            <a:r>
              <a:rPr dirty="0" sz="1400" spc="-35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1F1F1"/>
                </a:solidFill>
                <a:latin typeface="Arial"/>
                <a:cs typeface="Arial"/>
              </a:rPr>
              <a:t>PREDICTION</a:t>
            </a:r>
            <a:r>
              <a:rPr dirty="0" sz="1400" spc="-8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1F1F1"/>
                </a:solidFill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13766" y="635254"/>
            <a:ext cx="8162290" cy="4008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Reference:</a:t>
            </a:r>
            <a:endParaRPr sz="1600">
              <a:latin typeface="Arial"/>
              <a:cs typeface="Arial"/>
            </a:endParaRPr>
          </a:p>
          <a:p>
            <a:pPr algn="just" marL="352425" indent="-339725">
              <a:lnSpc>
                <a:spcPct val="100000"/>
              </a:lnSpc>
              <a:buSzPct val="125000"/>
              <a:buChar char="•"/>
              <a:tabLst>
                <a:tab pos="352425" algn="l"/>
              </a:tabLst>
            </a:pP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Martinez,</a:t>
            </a:r>
            <a:r>
              <a:rPr dirty="0" sz="1600" spc="3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J.,</a:t>
            </a:r>
            <a:r>
              <a:rPr dirty="0" sz="1600" spc="3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&amp;</a:t>
            </a:r>
            <a:r>
              <a:rPr dirty="0" sz="1600" spc="3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Bernal,</a:t>
            </a:r>
            <a:r>
              <a:rPr dirty="0" sz="1600" spc="3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J.</a:t>
            </a:r>
            <a:r>
              <a:rPr dirty="0" sz="1600" spc="3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(2018).</a:t>
            </a:r>
            <a:r>
              <a:rPr dirty="0" sz="1600" spc="3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"Earthquake</a:t>
            </a:r>
            <a:r>
              <a:rPr dirty="0" sz="1600" spc="3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magnitude</a:t>
            </a:r>
            <a:r>
              <a:rPr dirty="0" sz="1600" spc="3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prediction</a:t>
            </a:r>
            <a:r>
              <a:rPr dirty="0" sz="1600" spc="3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using</a:t>
            </a:r>
            <a:r>
              <a:rPr dirty="0" sz="1600" spc="3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random</a:t>
            </a:r>
            <a:endParaRPr sz="1600">
              <a:latin typeface="Arial MT"/>
              <a:cs typeface="Arial MT"/>
            </a:endParaRPr>
          </a:p>
          <a:p>
            <a:pPr algn="just" marL="355600">
              <a:lnSpc>
                <a:spcPct val="100000"/>
              </a:lnSpc>
            </a:pP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forest</a:t>
            </a:r>
            <a:r>
              <a:rPr dirty="0" sz="16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algorithm."</a:t>
            </a:r>
            <a:r>
              <a:rPr dirty="0" sz="1600" spc="-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i="1">
                <a:solidFill>
                  <a:srgbClr val="0D0D0D"/>
                </a:solidFill>
                <a:latin typeface="Arial"/>
                <a:cs typeface="Arial"/>
              </a:rPr>
              <a:t>Journal</a:t>
            </a:r>
            <a:r>
              <a:rPr dirty="0" sz="1600" spc="-5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0D0D0D"/>
                </a:solidFill>
                <a:latin typeface="Arial"/>
                <a:cs typeface="Arial"/>
              </a:rPr>
              <a:t>of</a:t>
            </a:r>
            <a:r>
              <a:rPr dirty="0" sz="1600" spc="-4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0D0D0D"/>
                </a:solidFill>
                <a:latin typeface="Arial"/>
                <a:cs typeface="Arial"/>
              </a:rPr>
              <a:t>Earthquake</a:t>
            </a:r>
            <a:r>
              <a:rPr dirty="0" sz="1600" spc="-5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0D0D0D"/>
                </a:solidFill>
                <a:latin typeface="Arial"/>
                <a:cs typeface="Arial"/>
              </a:rPr>
              <a:t>Engineering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,</a:t>
            </a:r>
            <a:r>
              <a:rPr dirty="0" sz="1600" spc="-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22(7),</a:t>
            </a:r>
            <a:r>
              <a:rPr dirty="0" sz="16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1261-1276.</a:t>
            </a:r>
            <a:endParaRPr sz="1600">
              <a:latin typeface="Arial MT"/>
              <a:cs typeface="Arial MT"/>
            </a:endParaRPr>
          </a:p>
          <a:p>
            <a:pPr algn="just" marL="352425" marR="5080" indent="-339725">
              <a:lnSpc>
                <a:spcPct val="150000"/>
              </a:lnSpc>
              <a:spcBef>
                <a:spcPts val="40"/>
              </a:spcBef>
              <a:buSzPct val="125000"/>
              <a:buChar char="•"/>
              <a:tabLst>
                <a:tab pos="355600" algn="l"/>
              </a:tabLst>
            </a:pP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Jaiswal,</a:t>
            </a:r>
            <a:r>
              <a:rPr dirty="0" sz="1600" spc="50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A.,</a:t>
            </a:r>
            <a:r>
              <a:rPr dirty="0" sz="1600" spc="60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Singh,</a:t>
            </a:r>
            <a:r>
              <a:rPr dirty="0" sz="1600" spc="55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R.,</a:t>
            </a:r>
            <a:r>
              <a:rPr dirty="0" sz="1600" spc="60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&amp;</a:t>
            </a:r>
            <a:r>
              <a:rPr dirty="0" sz="1600" spc="55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Kumar,</a:t>
            </a:r>
            <a:r>
              <a:rPr dirty="0" sz="1600" spc="60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A.</a:t>
            </a:r>
            <a:r>
              <a:rPr dirty="0" sz="1600" spc="65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(2020).</a:t>
            </a:r>
            <a:r>
              <a:rPr dirty="0" sz="1600" spc="60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"Earthquake</a:t>
            </a:r>
            <a:r>
              <a:rPr dirty="0" sz="1600" spc="55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magnitude</a:t>
            </a:r>
            <a:r>
              <a:rPr dirty="0" sz="1600" spc="55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55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depth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prediction</a:t>
            </a:r>
            <a:r>
              <a:rPr dirty="0" sz="1600" spc="4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using</a:t>
            </a:r>
            <a:r>
              <a:rPr dirty="0" sz="1600" spc="4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machine</a:t>
            </a:r>
            <a:r>
              <a:rPr dirty="0" sz="1600" spc="434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learning</a:t>
            </a:r>
            <a:r>
              <a:rPr dirty="0" sz="1600" spc="4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techniques."</a:t>
            </a:r>
            <a:r>
              <a:rPr dirty="0" sz="1600" spc="4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i="1">
                <a:solidFill>
                  <a:srgbClr val="0D0D0D"/>
                </a:solidFill>
                <a:latin typeface="Arial"/>
                <a:cs typeface="Arial"/>
              </a:rPr>
              <a:t>Journal</a:t>
            </a:r>
            <a:r>
              <a:rPr dirty="0" sz="1600" spc="44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0D0D0D"/>
                </a:solidFill>
                <a:latin typeface="Arial"/>
                <a:cs typeface="Arial"/>
              </a:rPr>
              <a:t>of</a:t>
            </a:r>
            <a:r>
              <a:rPr dirty="0" sz="1600" spc="43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0D0D0D"/>
                </a:solidFill>
                <a:latin typeface="Arial"/>
                <a:cs typeface="Arial"/>
              </a:rPr>
              <a:t>Earth</a:t>
            </a:r>
            <a:r>
              <a:rPr dirty="0" sz="1600" spc="434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0D0D0D"/>
                </a:solidFill>
                <a:latin typeface="Arial"/>
                <a:cs typeface="Arial"/>
              </a:rPr>
              <a:t>System</a:t>
            </a:r>
            <a:r>
              <a:rPr dirty="0" sz="1600" spc="42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10" i="1">
                <a:solidFill>
                  <a:srgbClr val="0D0D0D"/>
                </a:solidFill>
                <a:latin typeface="Arial"/>
                <a:cs typeface="Arial"/>
              </a:rPr>
              <a:t>Science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,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129(4),</a:t>
            </a:r>
            <a:r>
              <a:rPr dirty="0" sz="1600" spc="-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1-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9.</a:t>
            </a:r>
            <a:endParaRPr sz="1600">
              <a:latin typeface="Arial MT"/>
              <a:cs typeface="Arial MT"/>
            </a:endParaRPr>
          </a:p>
          <a:p>
            <a:pPr algn="just" marL="352425" marR="5080" indent="-339725">
              <a:lnSpc>
                <a:spcPct val="100000"/>
              </a:lnSpc>
              <a:spcBef>
                <a:spcPts val="755"/>
              </a:spcBef>
              <a:buSzPct val="125000"/>
              <a:buChar char="•"/>
              <a:tabLst>
                <a:tab pos="355600" algn="l"/>
              </a:tabLst>
            </a:pP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Jaiswal,</a:t>
            </a:r>
            <a:r>
              <a:rPr dirty="0" sz="1600" spc="50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A.,</a:t>
            </a:r>
            <a:r>
              <a:rPr dirty="0" sz="1600" spc="60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Singh,</a:t>
            </a:r>
            <a:r>
              <a:rPr dirty="0" sz="1600" spc="55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R.,</a:t>
            </a:r>
            <a:r>
              <a:rPr dirty="0" sz="1600" spc="60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&amp;</a:t>
            </a:r>
            <a:r>
              <a:rPr dirty="0" sz="1600" spc="55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Kumar,</a:t>
            </a:r>
            <a:r>
              <a:rPr dirty="0" sz="1600" spc="60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A.</a:t>
            </a:r>
            <a:r>
              <a:rPr dirty="0" sz="1600" spc="65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(2020).</a:t>
            </a:r>
            <a:r>
              <a:rPr dirty="0" sz="1600" spc="60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"Earthquake</a:t>
            </a:r>
            <a:r>
              <a:rPr dirty="0" sz="1600" spc="55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magnitude</a:t>
            </a:r>
            <a:r>
              <a:rPr dirty="0" sz="1600" spc="55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dirty="0" sz="1600" spc="55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depth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prediction</a:t>
            </a:r>
            <a:r>
              <a:rPr dirty="0" sz="1600" spc="4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using</a:t>
            </a:r>
            <a:r>
              <a:rPr dirty="0" sz="1600" spc="4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machine</a:t>
            </a:r>
            <a:r>
              <a:rPr dirty="0" sz="1600" spc="434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learning</a:t>
            </a:r>
            <a:r>
              <a:rPr dirty="0" sz="1600" spc="4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techniques."</a:t>
            </a:r>
            <a:r>
              <a:rPr dirty="0" sz="1600" spc="43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i="1">
                <a:solidFill>
                  <a:srgbClr val="0D0D0D"/>
                </a:solidFill>
                <a:latin typeface="Arial"/>
                <a:cs typeface="Arial"/>
              </a:rPr>
              <a:t>Journal</a:t>
            </a:r>
            <a:r>
              <a:rPr dirty="0" sz="1600" spc="44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0D0D0D"/>
                </a:solidFill>
                <a:latin typeface="Arial"/>
                <a:cs typeface="Arial"/>
              </a:rPr>
              <a:t>of</a:t>
            </a:r>
            <a:r>
              <a:rPr dirty="0" sz="1600" spc="43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0D0D0D"/>
                </a:solidFill>
                <a:latin typeface="Arial"/>
                <a:cs typeface="Arial"/>
              </a:rPr>
              <a:t>Earth</a:t>
            </a:r>
            <a:r>
              <a:rPr dirty="0" sz="1600" spc="434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0D0D0D"/>
                </a:solidFill>
                <a:latin typeface="Arial"/>
                <a:cs typeface="Arial"/>
              </a:rPr>
              <a:t>System</a:t>
            </a:r>
            <a:r>
              <a:rPr dirty="0" sz="1600" spc="42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600" spc="-10" i="1">
                <a:solidFill>
                  <a:srgbClr val="0D0D0D"/>
                </a:solidFill>
                <a:latin typeface="Arial"/>
                <a:cs typeface="Arial"/>
              </a:rPr>
              <a:t>Science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,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129(4),</a:t>
            </a:r>
            <a:r>
              <a:rPr dirty="0" sz="1600" spc="-4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1-</a:t>
            </a:r>
            <a:r>
              <a:rPr dirty="0" sz="1600" spc="-25">
                <a:solidFill>
                  <a:srgbClr val="0D0D0D"/>
                </a:solidFill>
                <a:latin typeface="Arial MT"/>
                <a:cs typeface="Arial MT"/>
              </a:rPr>
              <a:t>9.</a:t>
            </a:r>
            <a:endParaRPr sz="1600">
              <a:latin typeface="Arial MT"/>
              <a:cs typeface="Arial MT"/>
            </a:endParaRPr>
          </a:p>
          <a:p>
            <a:pPr algn="just" marL="351790" marR="5715" indent="-339090">
              <a:lnSpc>
                <a:spcPct val="100000"/>
              </a:lnSpc>
              <a:spcBef>
                <a:spcPts val="409"/>
              </a:spcBef>
              <a:buSzPct val="125000"/>
              <a:buChar char="•"/>
              <a:tabLst>
                <a:tab pos="355600" algn="l"/>
              </a:tabLst>
            </a:pP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Zhu,W.et</a:t>
            </a:r>
            <a:r>
              <a:rPr dirty="0" sz="1600" spc="4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al.(2020)-</a:t>
            </a:r>
            <a:r>
              <a:rPr dirty="0" sz="1600" spc="409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This</a:t>
            </a:r>
            <a:r>
              <a:rPr dirty="0" sz="1600" spc="4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study</a:t>
            </a:r>
            <a:r>
              <a:rPr dirty="0" sz="1600" spc="425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investigates</a:t>
            </a:r>
            <a:r>
              <a:rPr dirty="0" sz="1600" spc="4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dirty="0" sz="1600" spc="4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application</a:t>
            </a:r>
            <a:r>
              <a:rPr dirty="0" sz="1600" spc="42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dirty="0" sz="1600" spc="415">
                <a:solidFill>
                  <a:srgbClr val="0D0D0D"/>
                </a:solidFill>
                <a:latin typeface="Arial MT"/>
                <a:cs typeface="Arial MT"/>
              </a:rPr>
              <a:t> 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machine</a:t>
            </a:r>
            <a:r>
              <a:rPr dirty="0" sz="1600" spc="4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learning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algorithms</a:t>
            </a:r>
            <a:r>
              <a:rPr dirty="0" sz="1600" spc="16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,</a:t>
            </a:r>
            <a:r>
              <a:rPr dirty="0" sz="1600" spc="16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including</a:t>
            </a:r>
            <a:r>
              <a:rPr dirty="0" sz="1600" spc="1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deep</a:t>
            </a:r>
            <a:r>
              <a:rPr dirty="0" sz="1600" spc="1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neural</a:t>
            </a:r>
            <a:r>
              <a:rPr dirty="0" sz="1600" spc="1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networks,</a:t>
            </a:r>
            <a:r>
              <a:rPr dirty="0" sz="1600" spc="16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dirty="0" sz="1600" spc="17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earthquake</a:t>
            </a:r>
            <a:r>
              <a:rPr dirty="0" sz="1600" spc="17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prediction</a:t>
            </a:r>
            <a:r>
              <a:rPr dirty="0" sz="1600" spc="1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using</a:t>
            </a:r>
            <a:r>
              <a:rPr dirty="0" sz="1600" spc="1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seismic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waveform</a:t>
            </a:r>
            <a:r>
              <a:rPr dirty="0" sz="1600" spc="-4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D0D0D"/>
                </a:solidFill>
                <a:latin typeface="Arial MT"/>
                <a:cs typeface="Arial MT"/>
              </a:rPr>
              <a:t>data.</a:t>
            </a:r>
            <a:endParaRPr sz="1600">
              <a:latin typeface="Arial MT"/>
              <a:cs typeface="Arial MT"/>
            </a:endParaRPr>
          </a:p>
          <a:p>
            <a:pPr algn="just" marL="352425" indent="-339725">
              <a:lnSpc>
                <a:spcPct val="100000"/>
              </a:lnSpc>
              <a:spcBef>
                <a:spcPts val="400"/>
              </a:spcBef>
              <a:buSzPct val="125000"/>
              <a:buChar char="•"/>
              <a:tabLst>
                <a:tab pos="352425" algn="l"/>
              </a:tabLst>
            </a:pP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Allen</a:t>
            </a:r>
            <a:r>
              <a:rPr dirty="0" sz="1600" spc="3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,</a:t>
            </a:r>
            <a:r>
              <a:rPr dirty="0" sz="1600" spc="3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R.M.</a:t>
            </a:r>
            <a:r>
              <a:rPr dirty="0" sz="1600" spc="3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(2021)-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This</a:t>
            </a:r>
            <a:r>
              <a:rPr dirty="0" sz="1600" spc="3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review</a:t>
            </a:r>
            <a:r>
              <a:rPr dirty="0" sz="1600" spc="3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provides</a:t>
            </a:r>
            <a:r>
              <a:rPr dirty="0" sz="1600" spc="3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an</a:t>
            </a:r>
            <a:r>
              <a:rPr dirty="0" sz="1600" spc="31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overview</a:t>
            </a:r>
            <a:r>
              <a:rPr dirty="0" sz="1600" spc="30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dirty="0" sz="1600" spc="3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earthquake</a:t>
            </a:r>
            <a:r>
              <a:rPr dirty="0" sz="1600" spc="32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early</a:t>
            </a:r>
            <a:r>
              <a:rPr dirty="0" sz="1600" spc="3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warning</a:t>
            </a:r>
            <a:endParaRPr sz="1600">
              <a:latin typeface="Arial MT"/>
              <a:cs typeface="Arial MT"/>
            </a:endParaRPr>
          </a:p>
          <a:p>
            <a:pPr algn="just" marL="355600">
              <a:lnSpc>
                <a:spcPct val="100000"/>
              </a:lnSpc>
            </a:pP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systems,discussing</a:t>
            </a:r>
            <a:r>
              <a:rPr dirty="0" sz="1600" spc="3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D0D0D"/>
                </a:solidFill>
                <a:latin typeface="Arial MT"/>
                <a:cs typeface="Arial MT"/>
              </a:rPr>
              <a:t>their</a:t>
            </a:r>
            <a:r>
              <a:rPr dirty="0" sz="1600" spc="5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principles,capabilities,and</a:t>
            </a:r>
            <a:r>
              <a:rPr dirty="0" sz="1600" spc="1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Arial MT"/>
                <a:cs typeface="Arial MT"/>
              </a:rPr>
              <a:t>challenges.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-11937" y="-11937"/>
            <a:ext cx="7115175" cy="446405"/>
            <a:chOff x="-11937" y="-11937"/>
            <a:chExt cx="7115175" cy="446405"/>
          </a:xfrm>
        </p:grpSpPr>
        <p:sp>
          <p:nvSpPr>
            <p:cNvPr id="9" name="object 9" descr=""/>
            <p:cNvSpPr/>
            <p:nvPr/>
          </p:nvSpPr>
          <p:spPr>
            <a:xfrm>
              <a:off x="762" y="762"/>
              <a:ext cx="7089775" cy="421005"/>
            </a:xfrm>
            <a:custGeom>
              <a:avLst/>
              <a:gdLst/>
              <a:ahLst/>
              <a:cxnLst/>
              <a:rect l="l" t="t" r="r" b="b"/>
              <a:pathLst>
                <a:path w="7089775" h="421005">
                  <a:moveTo>
                    <a:pt x="7089648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7089648" y="420624"/>
                  </a:lnTo>
                  <a:lnTo>
                    <a:pt x="708964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62" y="762"/>
              <a:ext cx="7089775" cy="421005"/>
            </a:xfrm>
            <a:custGeom>
              <a:avLst/>
              <a:gdLst/>
              <a:ahLst/>
              <a:cxnLst/>
              <a:rect l="l" t="t" r="r" b="b"/>
              <a:pathLst>
                <a:path w="7089775" h="421005">
                  <a:moveTo>
                    <a:pt x="0" y="420624"/>
                  </a:moveTo>
                  <a:lnTo>
                    <a:pt x="7089648" y="420624"/>
                  </a:lnTo>
                  <a:lnTo>
                    <a:pt x="7089648" y="0"/>
                  </a:lnTo>
                  <a:lnTo>
                    <a:pt x="0" y="0"/>
                  </a:lnTo>
                  <a:lnTo>
                    <a:pt x="0" y="420624"/>
                  </a:lnTo>
                  <a:close/>
                </a:path>
              </a:pathLst>
            </a:custGeom>
            <a:ln w="254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3461" y="84836"/>
            <a:ext cx="70643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1F1F1"/>
                </a:solidFill>
                <a:latin typeface="Arial"/>
                <a:cs typeface="Arial"/>
              </a:rPr>
              <a:t>EARTHQUAKE</a:t>
            </a:r>
            <a:r>
              <a:rPr dirty="0" sz="1400" spc="-35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1F1F1"/>
                </a:solidFill>
                <a:latin typeface="Arial"/>
                <a:cs typeface="Arial"/>
              </a:rPr>
              <a:t>PREDICTION</a:t>
            </a:r>
            <a:r>
              <a:rPr dirty="0" sz="1400" spc="-8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1F1F1"/>
                </a:solidFill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3046" y="2186432"/>
            <a:ext cx="20586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</a:rPr>
              <a:t>Thank</a:t>
            </a:r>
            <a:r>
              <a:rPr dirty="0" sz="3000" spc="-70">
                <a:solidFill>
                  <a:srgbClr val="000000"/>
                </a:solidFill>
              </a:rPr>
              <a:t> </a:t>
            </a:r>
            <a:r>
              <a:rPr dirty="0" sz="3000" spc="-20">
                <a:solidFill>
                  <a:srgbClr val="000000"/>
                </a:solidFill>
              </a:rPr>
              <a:t>you!</a:t>
            </a:r>
            <a:endParaRPr sz="3000"/>
          </a:p>
        </p:txBody>
      </p:sp>
      <p:grpSp>
        <p:nvGrpSpPr>
          <p:cNvPr id="8" name="object 8" descr=""/>
          <p:cNvGrpSpPr/>
          <p:nvPr/>
        </p:nvGrpSpPr>
        <p:grpSpPr>
          <a:xfrm>
            <a:off x="-11937" y="-11937"/>
            <a:ext cx="7115175" cy="446405"/>
            <a:chOff x="-11937" y="-11937"/>
            <a:chExt cx="7115175" cy="446405"/>
          </a:xfrm>
        </p:grpSpPr>
        <p:sp>
          <p:nvSpPr>
            <p:cNvPr id="9" name="object 9" descr=""/>
            <p:cNvSpPr/>
            <p:nvPr/>
          </p:nvSpPr>
          <p:spPr>
            <a:xfrm>
              <a:off x="762" y="762"/>
              <a:ext cx="7089775" cy="421005"/>
            </a:xfrm>
            <a:custGeom>
              <a:avLst/>
              <a:gdLst/>
              <a:ahLst/>
              <a:cxnLst/>
              <a:rect l="l" t="t" r="r" b="b"/>
              <a:pathLst>
                <a:path w="7089775" h="421005">
                  <a:moveTo>
                    <a:pt x="7089648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7089648" y="420624"/>
                  </a:lnTo>
                  <a:lnTo>
                    <a:pt x="708964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62" y="762"/>
              <a:ext cx="7089775" cy="421005"/>
            </a:xfrm>
            <a:custGeom>
              <a:avLst/>
              <a:gdLst/>
              <a:ahLst/>
              <a:cxnLst/>
              <a:rect l="l" t="t" r="r" b="b"/>
              <a:pathLst>
                <a:path w="7089775" h="421005">
                  <a:moveTo>
                    <a:pt x="0" y="420624"/>
                  </a:moveTo>
                  <a:lnTo>
                    <a:pt x="7089648" y="420624"/>
                  </a:lnTo>
                  <a:lnTo>
                    <a:pt x="7089648" y="0"/>
                  </a:lnTo>
                  <a:lnTo>
                    <a:pt x="0" y="0"/>
                  </a:lnTo>
                  <a:lnTo>
                    <a:pt x="0" y="420624"/>
                  </a:lnTo>
                  <a:close/>
                </a:path>
              </a:pathLst>
            </a:custGeom>
            <a:ln w="254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3461" y="84836"/>
            <a:ext cx="70643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1F1F1"/>
                </a:solidFill>
                <a:latin typeface="Arial"/>
                <a:cs typeface="Arial"/>
              </a:rPr>
              <a:t>EARTHQUAKE</a:t>
            </a:r>
            <a:r>
              <a:rPr dirty="0" sz="1400" spc="-35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1F1F1"/>
                </a:solidFill>
                <a:latin typeface="Arial"/>
                <a:cs typeface="Arial"/>
              </a:rPr>
              <a:t>PREDICTION</a:t>
            </a:r>
            <a:r>
              <a:rPr dirty="0" sz="1400" spc="-8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1F1F1"/>
                </a:solidFill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Course</a:t>
            </a:r>
            <a:r>
              <a:rPr dirty="0" spc="-35"/>
              <a:t> </a:t>
            </a:r>
            <a:r>
              <a:rPr dirty="0" spc="-10"/>
              <a:t>Outline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0" rIns="0" bIns="0" rtlCol="0" vert="horz">
            <a:spAutoFit/>
          </a:bodyPr>
          <a:lstStyle/>
          <a:p>
            <a:pPr marL="185420" indent="-172720">
              <a:lnSpc>
                <a:spcPct val="100000"/>
              </a:lnSpc>
              <a:spcBef>
                <a:spcPts val="900"/>
              </a:spcBef>
              <a:buClr>
                <a:srgbClr val="203062"/>
              </a:buClr>
              <a:buChar char="•"/>
              <a:tabLst>
                <a:tab pos="185420" algn="l"/>
              </a:tabLst>
            </a:pPr>
            <a:r>
              <a:rPr dirty="0" spc="-10"/>
              <a:t>Abstract</a:t>
            </a:r>
          </a:p>
          <a:p>
            <a:pPr marL="185420" indent="-172720">
              <a:lnSpc>
                <a:spcPct val="100000"/>
              </a:lnSpc>
              <a:spcBef>
                <a:spcPts val="805"/>
              </a:spcBef>
              <a:buClr>
                <a:srgbClr val="203062"/>
              </a:buClr>
              <a:buChar char="•"/>
              <a:tabLst>
                <a:tab pos="185420" algn="l"/>
              </a:tabLst>
            </a:pPr>
            <a:r>
              <a:rPr dirty="0"/>
              <a:t>Problem</a:t>
            </a:r>
            <a:r>
              <a:rPr dirty="0" spc="-25"/>
              <a:t> </a:t>
            </a:r>
            <a:r>
              <a:rPr dirty="0" spc="-10"/>
              <a:t>Statement</a:t>
            </a:r>
          </a:p>
          <a:p>
            <a:pPr marL="185420" indent="-172720">
              <a:lnSpc>
                <a:spcPct val="100000"/>
              </a:lnSpc>
              <a:spcBef>
                <a:spcPts val="805"/>
              </a:spcBef>
              <a:buClr>
                <a:srgbClr val="203062"/>
              </a:buClr>
              <a:buChar char="•"/>
              <a:tabLst>
                <a:tab pos="185420" algn="l"/>
              </a:tabLst>
            </a:pPr>
            <a:r>
              <a:rPr dirty="0"/>
              <a:t>Aims,</a:t>
            </a:r>
            <a:r>
              <a:rPr dirty="0" spc="-35"/>
              <a:t> </a:t>
            </a:r>
            <a:r>
              <a:rPr dirty="0"/>
              <a:t>Objective</a:t>
            </a:r>
            <a:r>
              <a:rPr dirty="0" spc="-40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/>
              <a:t>Proposed</a:t>
            </a:r>
            <a:r>
              <a:rPr dirty="0" spc="-55"/>
              <a:t> </a:t>
            </a:r>
            <a:r>
              <a:rPr dirty="0" spc="-10"/>
              <a:t>System/Solution</a:t>
            </a:r>
          </a:p>
          <a:p>
            <a:pPr marL="185420" indent="-172720">
              <a:lnSpc>
                <a:spcPct val="100000"/>
              </a:lnSpc>
              <a:spcBef>
                <a:spcPts val="790"/>
              </a:spcBef>
              <a:buClr>
                <a:srgbClr val="203062"/>
              </a:buClr>
              <a:buChar char="•"/>
              <a:tabLst>
                <a:tab pos="185420" algn="l"/>
              </a:tabLst>
            </a:pPr>
            <a:r>
              <a:rPr dirty="0"/>
              <a:t>Deployment</a:t>
            </a:r>
            <a:r>
              <a:rPr dirty="0" spc="-60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0"/>
              <a:t>Algorithm</a:t>
            </a:r>
          </a:p>
          <a:p>
            <a:pPr marL="185420" indent="-172720">
              <a:lnSpc>
                <a:spcPct val="100000"/>
              </a:lnSpc>
              <a:spcBef>
                <a:spcPts val="810"/>
              </a:spcBef>
              <a:buClr>
                <a:srgbClr val="203062"/>
              </a:buClr>
              <a:buChar char="•"/>
              <a:tabLst>
                <a:tab pos="185420" algn="l"/>
              </a:tabLst>
            </a:pPr>
            <a:r>
              <a:rPr dirty="0"/>
              <a:t>Future</a:t>
            </a:r>
            <a:r>
              <a:rPr dirty="0" spc="-50"/>
              <a:t> </a:t>
            </a:r>
            <a:r>
              <a:rPr dirty="0" spc="-10"/>
              <a:t>Scope</a:t>
            </a:r>
          </a:p>
          <a:p>
            <a:pPr marL="185420" indent="-172720">
              <a:lnSpc>
                <a:spcPct val="100000"/>
              </a:lnSpc>
              <a:spcBef>
                <a:spcPts val="800"/>
              </a:spcBef>
              <a:buClr>
                <a:srgbClr val="203062"/>
              </a:buClr>
              <a:buChar char="•"/>
              <a:tabLst>
                <a:tab pos="185420" algn="l"/>
              </a:tabLst>
            </a:pPr>
            <a:r>
              <a:rPr dirty="0"/>
              <a:t>Video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 spc="-10"/>
              <a:t>Project</a:t>
            </a:r>
          </a:p>
          <a:p>
            <a:pPr marL="185420" indent="-172720">
              <a:lnSpc>
                <a:spcPct val="100000"/>
              </a:lnSpc>
              <a:spcBef>
                <a:spcPts val="795"/>
              </a:spcBef>
              <a:buClr>
                <a:srgbClr val="203062"/>
              </a:buClr>
              <a:buChar char="•"/>
              <a:tabLst>
                <a:tab pos="185420" algn="l"/>
              </a:tabLst>
            </a:pPr>
            <a:r>
              <a:rPr dirty="0" spc="-10"/>
              <a:t>Conclusion</a:t>
            </a:r>
          </a:p>
          <a:p>
            <a:pPr marL="185420" indent="-172720">
              <a:lnSpc>
                <a:spcPct val="100000"/>
              </a:lnSpc>
              <a:spcBef>
                <a:spcPts val="805"/>
              </a:spcBef>
              <a:buClr>
                <a:srgbClr val="203062"/>
              </a:buClr>
              <a:buChar char="•"/>
              <a:tabLst>
                <a:tab pos="185420" algn="l"/>
              </a:tabLst>
            </a:pPr>
            <a:r>
              <a:rPr dirty="0" spc="-10"/>
              <a:t>Reference</a:t>
            </a:r>
          </a:p>
        </p:txBody>
      </p:sp>
      <p:grpSp>
        <p:nvGrpSpPr>
          <p:cNvPr id="9" name="object 9" descr=""/>
          <p:cNvGrpSpPr/>
          <p:nvPr/>
        </p:nvGrpSpPr>
        <p:grpSpPr>
          <a:xfrm>
            <a:off x="5378179" y="1048511"/>
            <a:ext cx="3261995" cy="3263265"/>
            <a:chOff x="5378179" y="1048511"/>
            <a:chExt cx="3261995" cy="3263265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179" y="1051534"/>
              <a:ext cx="3261393" cy="325988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3247" y="1048511"/>
              <a:ext cx="3195828" cy="3194304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-11937" y="-11937"/>
            <a:ext cx="7115175" cy="446405"/>
            <a:chOff x="-11937" y="-11937"/>
            <a:chExt cx="7115175" cy="446405"/>
          </a:xfrm>
        </p:grpSpPr>
        <p:sp>
          <p:nvSpPr>
            <p:cNvPr id="13" name="object 13" descr=""/>
            <p:cNvSpPr/>
            <p:nvPr/>
          </p:nvSpPr>
          <p:spPr>
            <a:xfrm>
              <a:off x="762" y="762"/>
              <a:ext cx="7089775" cy="421005"/>
            </a:xfrm>
            <a:custGeom>
              <a:avLst/>
              <a:gdLst/>
              <a:ahLst/>
              <a:cxnLst/>
              <a:rect l="l" t="t" r="r" b="b"/>
              <a:pathLst>
                <a:path w="7089775" h="421005">
                  <a:moveTo>
                    <a:pt x="7089648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7089648" y="420624"/>
                  </a:lnTo>
                  <a:lnTo>
                    <a:pt x="708964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62" y="762"/>
              <a:ext cx="7089775" cy="421005"/>
            </a:xfrm>
            <a:custGeom>
              <a:avLst/>
              <a:gdLst/>
              <a:ahLst/>
              <a:cxnLst/>
              <a:rect l="l" t="t" r="r" b="b"/>
              <a:pathLst>
                <a:path w="7089775" h="421005">
                  <a:moveTo>
                    <a:pt x="0" y="420624"/>
                  </a:moveTo>
                  <a:lnTo>
                    <a:pt x="7089648" y="420624"/>
                  </a:lnTo>
                  <a:lnTo>
                    <a:pt x="7089648" y="0"/>
                  </a:lnTo>
                  <a:lnTo>
                    <a:pt x="0" y="0"/>
                  </a:lnTo>
                  <a:lnTo>
                    <a:pt x="0" y="420624"/>
                  </a:lnTo>
                  <a:close/>
                </a:path>
              </a:pathLst>
            </a:custGeom>
            <a:ln w="254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3461" y="84836"/>
            <a:ext cx="70643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1F1F1"/>
                </a:solidFill>
                <a:latin typeface="Arial"/>
                <a:cs typeface="Arial"/>
              </a:rPr>
              <a:t>EARTHQUAKE</a:t>
            </a:r>
            <a:r>
              <a:rPr dirty="0" sz="1400" spc="-35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1F1F1"/>
                </a:solidFill>
                <a:latin typeface="Arial"/>
                <a:cs typeface="Arial"/>
              </a:rPr>
              <a:t>PREDICTION</a:t>
            </a:r>
            <a:r>
              <a:rPr dirty="0" sz="1400" spc="-8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1F1F1"/>
                </a:solidFill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13766" y="648411"/>
            <a:ext cx="5054600" cy="3858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55"/>
              </a:spcBef>
            </a:pPr>
            <a:endParaRPr sz="1600">
              <a:latin typeface="Arial"/>
              <a:cs typeface="Arial"/>
            </a:endParaRPr>
          </a:p>
          <a:p>
            <a:pPr algn="just" marL="52705" marR="8255" indent="142875">
              <a:lnSpc>
                <a:spcPct val="100000"/>
              </a:lnSpc>
              <a:buChar char="•"/>
              <a:tabLst>
                <a:tab pos="195580" algn="l"/>
              </a:tabLst>
            </a:pPr>
            <a:r>
              <a:rPr dirty="0" sz="1800">
                <a:latin typeface="Arial MT"/>
                <a:cs typeface="Arial MT"/>
              </a:rPr>
              <a:t>Earthquakes</a:t>
            </a:r>
            <a:r>
              <a:rPr dirty="0" sz="1800" spc="280">
                <a:latin typeface="Arial MT"/>
                <a:cs typeface="Arial MT"/>
              </a:rPr>
              <a:t>   </a:t>
            </a:r>
            <a:r>
              <a:rPr dirty="0" sz="1800">
                <a:latin typeface="Arial MT"/>
                <a:cs typeface="Arial MT"/>
              </a:rPr>
              <a:t>are</a:t>
            </a:r>
            <a:r>
              <a:rPr dirty="0" sz="1800" spc="280">
                <a:latin typeface="Arial MT"/>
                <a:cs typeface="Arial MT"/>
              </a:rPr>
              <a:t>   </a:t>
            </a:r>
            <a:r>
              <a:rPr dirty="0" sz="1800">
                <a:latin typeface="Arial MT"/>
                <a:cs typeface="Arial MT"/>
              </a:rPr>
              <a:t>natural</a:t>
            </a:r>
            <a:r>
              <a:rPr dirty="0" sz="1800" spc="280">
                <a:latin typeface="Arial MT"/>
                <a:cs typeface="Arial MT"/>
              </a:rPr>
              <a:t>   </a:t>
            </a:r>
            <a:r>
              <a:rPr dirty="0" sz="1800">
                <a:latin typeface="Arial MT"/>
                <a:cs typeface="Arial MT"/>
              </a:rPr>
              <a:t>disasters</a:t>
            </a:r>
            <a:r>
              <a:rPr dirty="0" sz="1800" spc="290">
                <a:latin typeface="Arial MT"/>
                <a:cs typeface="Arial MT"/>
              </a:rPr>
              <a:t>   </a:t>
            </a:r>
            <a:r>
              <a:rPr dirty="0" sz="1800" spc="-20">
                <a:latin typeface="Arial MT"/>
                <a:cs typeface="Arial MT"/>
              </a:rPr>
              <a:t>with </a:t>
            </a:r>
            <a:r>
              <a:rPr dirty="0" sz="1800">
                <a:latin typeface="Arial MT"/>
                <a:cs typeface="Arial MT"/>
              </a:rPr>
              <a:t>devastating</a:t>
            </a:r>
            <a:r>
              <a:rPr dirty="0" sz="1800" spc="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consequences,</a:t>
            </a:r>
            <a:r>
              <a:rPr dirty="0" sz="1800" spc="8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often</a:t>
            </a:r>
            <a:r>
              <a:rPr dirty="0" sz="1800" spc="8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causing</a:t>
            </a:r>
            <a:r>
              <a:rPr dirty="0" sz="1800" spc="9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loss</a:t>
            </a:r>
            <a:r>
              <a:rPr dirty="0" sz="1800" spc="8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of </a:t>
            </a:r>
            <a:r>
              <a:rPr dirty="0" sz="1800">
                <a:latin typeface="Arial MT"/>
                <a:cs typeface="Arial MT"/>
              </a:rPr>
              <a:t>life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extensive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damage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infrastructure.</a:t>
            </a:r>
            <a:endParaRPr sz="1800">
              <a:latin typeface="Arial MT"/>
              <a:cs typeface="Arial MT"/>
            </a:endParaRPr>
          </a:p>
          <a:p>
            <a:pPr algn="just" marL="52705" marR="7620" indent="205104">
              <a:lnSpc>
                <a:spcPct val="100000"/>
              </a:lnSpc>
              <a:spcBef>
                <a:spcPts val="605"/>
              </a:spcBef>
              <a:buChar char="•"/>
              <a:tabLst>
                <a:tab pos="257810" algn="l"/>
              </a:tabLst>
            </a:pP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475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ability</a:t>
            </a:r>
            <a:r>
              <a:rPr dirty="0" sz="1800" spc="475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480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predict</a:t>
            </a:r>
            <a:r>
              <a:rPr dirty="0" sz="1800" spc="484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earthquakes</a:t>
            </a:r>
            <a:r>
              <a:rPr dirty="0" sz="1800" spc="495">
                <a:latin typeface="Arial MT"/>
                <a:cs typeface="Arial MT"/>
              </a:rPr>
              <a:t>  </a:t>
            </a:r>
            <a:r>
              <a:rPr dirty="0" sz="1800" spc="-20">
                <a:latin typeface="Arial MT"/>
                <a:cs typeface="Arial MT"/>
              </a:rPr>
              <a:t>with </a:t>
            </a:r>
            <a:r>
              <a:rPr dirty="0" sz="1800">
                <a:latin typeface="Arial MT"/>
                <a:cs typeface="Arial MT"/>
              </a:rPr>
              <a:t>accuracy</a:t>
            </a:r>
            <a:r>
              <a:rPr dirty="0" sz="1800" spc="1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1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timeliness</a:t>
            </a:r>
            <a:r>
              <a:rPr dirty="0" sz="1800" spc="1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1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crucial</a:t>
            </a:r>
            <a:r>
              <a:rPr dirty="0" sz="1800" spc="1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14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minimizing </a:t>
            </a:r>
            <a:r>
              <a:rPr dirty="0" sz="1800">
                <a:latin typeface="Arial MT"/>
                <a:cs typeface="Arial MT"/>
              </a:rPr>
              <a:t>their</a:t>
            </a:r>
            <a:r>
              <a:rPr dirty="0" sz="1800" spc="2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impact</a:t>
            </a:r>
            <a:r>
              <a:rPr dirty="0" sz="1800" spc="2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2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implementing</a:t>
            </a:r>
            <a:r>
              <a:rPr dirty="0" sz="1800" spc="2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effective</a:t>
            </a:r>
            <a:r>
              <a:rPr dirty="0" sz="1800" spc="229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disaster </a:t>
            </a:r>
            <a:r>
              <a:rPr dirty="0" sz="1800">
                <a:latin typeface="Arial MT"/>
                <a:cs typeface="Arial MT"/>
              </a:rPr>
              <a:t>management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strategies.</a:t>
            </a:r>
            <a:endParaRPr sz="1800">
              <a:latin typeface="Arial MT"/>
              <a:cs typeface="Arial MT"/>
            </a:endParaRPr>
          </a:p>
          <a:p>
            <a:pPr algn="just" marL="52705" marR="5080" indent="-13335">
              <a:lnSpc>
                <a:spcPct val="100000"/>
              </a:lnSpc>
              <a:spcBef>
                <a:spcPts val="600"/>
              </a:spcBef>
              <a:buChar char="•"/>
              <a:tabLst>
                <a:tab pos="131445" algn="l"/>
              </a:tabLst>
            </a:pP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30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recent</a:t>
            </a:r>
            <a:r>
              <a:rPr dirty="0" sz="1800" spc="35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years,</a:t>
            </a:r>
            <a:r>
              <a:rPr dirty="0" sz="1800" spc="40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advancements</a:t>
            </a:r>
            <a:r>
              <a:rPr dirty="0" sz="1800" spc="35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35">
                <a:latin typeface="Arial MT"/>
                <a:cs typeface="Arial MT"/>
              </a:rPr>
              <a:t>  </a:t>
            </a:r>
            <a:r>
              <a:rPr dirty="0" sz="1800" spc="-10">
                <a:latin typeface="Arial MT"/>
                <a:cs typeface="Arial MT"/>
              </a:rPr>
              <a:t>technology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270">
                <a:latin typeface="Arial MT"/>
                <a:cs typeface="Arial MT"/>
              </a:rPr>
              <a:t>   </a:t>
            </a:r>
            <a:r>
              <a:rPr dirty="0" sz="1800">
                <a:latin typeface="Arial MT"/>
                <a:cs typeface="Arial MT"/>
              </a:rPr>
              <a:t>data</a:t>
            </a:r>
            <a:r>
              <a:rPr dirty="0" sz="1800" spc="280">
                <a:latin typeface="Arial MT"/>
                <a:cs typeface="Arial MT"/>
              </a:rPr>
              <a:t>   </a:t>
            </a:r>
            <a:r>
              <a:rPr dirty="0" sz="1800">
                <a:latin typeface="Arial MT"/>
                <a:cs typeface="Arial MT"/>
              </a:rPr>
              <a:t>analytics</a:t>
            </a:r>
            <a:r>
              <a:rPr dirty="0" sz="1800" spc="275">
                <a:latin typeface="Arial MT"/>
                <a:cs typeface="Arial MT"/>
              </a:rPr>
              <a:t>   </a:t>
            </a:r>
            <a:r>
              <a:rPr dirty="0" sz="1800">
                <a:latin typeface="Arial MT"/>
                <a:cs typeface="Arial MT"/>
              </a:rPr>
              <a:t>have</a:t>
            </a:r>
            <a:r>
              <a:rPr dirty="0" sz="1800" spc="275">
                <a:latin typeface="Arial MT"/>
                <a:cs typeface="Arial MT"/>
              </a:rPr>
              <a:t>   </a:t>
            </a:r>
            <a:r>
              <a:rPr dirty="0" sz="1800">
                <a:latin typeface="Arial MT"/>
                <a:cs typeface="Arial MT"/>
              </a:rPr>
              <a:t>facilitated</a:t>
            </a:r>
            <a:r>
              <a:rPr dirty="0" sz="1800" spc="280">
                <a:latin typeface="Arial MT"/>
                <a:cs typeface="Arial MT"/>
              </a:rPr>
              <a:t>   </a:t>
            </a:r>
            <a:r>
              <a:rPr dirty="0" sz="1800" spc="-25">
                <a:latin typeface="Arial MT"/>
                <a:cs typeface="Arial MT"/>
              </a:rPr>
              <a:t>the </a:t>
            </a:r>
            <a:r>
              <a:rPr dirty="0" sz="1800">
                <a:latin typeface="Arial MT"/>
                <a:cs typeface="Arial MT"/>
              </a:rPr>
              <a:t>development</a:t>
            </a:r>
            <a:r>
              <a:rPr dirty="0" sz="1800" spc="370">
                <a:latin typeface="Arial MT"/>
                <a:cs typeface="Arial MT"/>
              </a:rPr>
              <a:t>  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370">
                <a:latin typeface="Arial MT"/>
                <a:cs typeface="Arial MT"/>
              </a:rPr>
              <a:t>   </a:t>
            </a:r>
            <a:r>
              <a:rPr dirty="0" sz="1800">
                <a:latin typeface="Arial MT"/>
                <a:cs typeface="Arial MT"/>
              </a:rPr>
              <a:t>sophisticated</a:t>
            </a:r>
            <a:r>
              <a:rPr dirty="0" sz="1800" spc="370">
                <a:latin typeface="Arial MT"/>
                <a:cs typeface="Arial MT"/>
              </a:rPr>
              <a:t>   </a:t>
            </a:r>
            <a:r>
              <a:rPr dirty="0" sz="1800" spc="-10">
                <a:latin typeface="Arial MT"/>
                <a:cs typeface="Arial MT"/>
              </a:rPr>
              <a:t>earthquake </a:t>
            </a:r>
            <a:r>
              <a:rPr dirty="0" sz="1800">
                <a:latin typeface="Arial MT"/>
                <a:cs typeface="Arial MT"/>
              </a:rPr>
              <a:t>prediction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systems.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879847" y="950975"/>
            <a:ext cx="3987165" cy="3987165"/>
            <a:chOff x="4879847" y="950975"/>
            <a:chExt cx="3987165" cy="3987165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9847" y="950975"/>
              <a:ext cx="3986784" cy="398678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6603" y="2767583"/>
              <a:ext cx="1647444" cy="2016252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-11937" y="-11937"/>
            <a:ext cx="7115175" cy="446405"/>
            <a:chOff x="-11937" y="-11937"/>
            <a:chExt cx="7115175" cy="446405"/>
          </a:xfrm>
        </p:grpSpPr>
        <p:sp>
          <p:nvSpPr>
            <p:cNvPr id="12" name="object 12" descr=""/>
            <p:cNvSpPr/>
            <p:nvPr/>
          </p:nvSpPr>
          <p:spPr>
            <a:xfrm>
              <a:off x="762" y="762"/>
              <a:ext cx="7089775" cy="421005"/>
            </a:xfrm>
            <a:custGeom>
              <a:avLst/>
              <a:gdLst/>
              <a:ahLst/>
              <a:cxnLst/>
              <a:rect l="l" t="t" r="r" b="b"/>
              <a:pathLst>
                <a:path w="7089775" h="421005">
                  <a:moveTo>
                    <a:pt x="7089648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7089648" y="420624"/>
                  </a:lnTo>
                  <a:lnTo>
                    <a:pt x="708964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62" y="762"/>
              <a:ext cx="7089775" cy="421005"/>
            </a:xfrm>
            <a:custGeom>
              <a:avLst/>
              <a:gdLst/>
              <a:ahLst/>
              <a:cxnLst/>
              <a:rect l="l" t="t" r="r" b="b"/>
              <a:pathLst>
                <a:path w="7089775" h="421005">
                  <a:moveTo>
                    <a:pt x="0" y="420624"/>
                  </a:moveTo>
                  <a:lnTo>
                    <a:pt x="7089648" y="420624"/>
                  </a:lnTo>
                  <a:lnTo>
                    <a:pt x="7089648" y="0"/>
                  </a:lnTo>
                  <a:lnTo>
                    <a:pt x="0" y="0"/>
                  </a:lnTo>
                  <a:lnTo>
                    <a:pt x="0" y="420624"/>
                  </a:lnTo>
                  <a:close/>
                </a:path>
              </a:pathLst>
            </a:custGeom>
            <a:ln w="254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3461" y="84836"/>
            <a:ext cx="70643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1F1F1"/>
                </a:solidFill>
                <a:latin typeface="Arial"/>
                <a:cs typeface="Arial"/>
              </a:rPr>
              <a:t>EARTHQUAKE</a:t>
            </a:r>
            <a:r>
              <a:rPr dirty="0" sz="1400" spc="-35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1F1F1"/>
                </a:solidFill>
                <a:latin typeface="Arial"/>
                <a:cs typeface="Arial"/>
              </a:rPr>
              <a:t>PREDICTION</a:t>
            </a:r>
            <a:r>
              <a:rPr dirty="0" sz="1400" spc="-8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1F1F1"/>
                </a:solidFill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13766" y="609463"/>
            <a:ext cx="4279900" cy="332359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dirty="0" sz="1600" spc="-3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600">
              <a:latin typeface="Arial"/>
              <a:cs typeface="Arial"/>
            </a:endParaRPr>
          </a:p>
          <a:p>
            <a:pPr algn="just" marL="353695" marR="5080" indent="-340995">
              <a:lnSpc>
                <a:spcPct val="100000"/>
              </a:lnSpc>
              <a:spcBef>
                <a:spcPts val="1535"/>
              </a:spcBef>
              <a:buSzPct val="155555"/>
              <a:buChar char="•"/>
              <a:tabLst>
                <a:tab pos="355600" algn="l"/>
              </a:tabLst>
            </a:pPr>
            <a:r>
              <a:rPr dirty="0" sz="1800">
                <a:latin typeface="Arial MT"/>
                <a:cs typeface="Arial MT"/>
              </a:rPr>
              <a:t>Predicting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earthquakes,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including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their </a:t>
            </a:r>
            <a:r>
              <a:rPr dirty="0" sz="1800" spc="-10">
                <a:latin typeface="Arial MT"/>
                <a:cs typeface="Arial MT"/>
              </a:rPr>
              <a:t>	</a:t>
            </a:r>
            <a:r>
              <a:rPr dirty="0" sz="1800">
                <a:latin typeface="Arial MT"/>
                <a:cs typeface="Arial MT"/>
              </a:rPr>
              <a:t>magnitude,</a:t>
            </a:r>
            <a:r>
              <a:rPr dirty="0" sz="1800" spc="240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245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235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complex</a:t>
            </a:r>
            <a:r>
              <a:rPr dirty="0" sz="1800" spc="240">
                <a:latin typeface="Arial MT"/>
                <a:cs typeface="Arial MT"/>
              </a:rPr>
              <a:t>  </a:t>
            </a:r>
            <a:r>
              <a:rPr dirty="0" sz="1800" spc="-10">
                <a:latin typeface="Arial MT"/>
                <a:cs typeface="Arial MT"/>
              </a:rPr>
              <a:t>scientific </a:t>
            </a:r>
            <a:r>
              <a:rPr dirty="0" sz="1800" spc="-10">
                <a:latin typeface="Arial MT"/>
                <a:cs typeface="Arial MT"/>
              </a:rPr>
              <a:t>	</a:t>
            </a:r>
            <a:r>
              <a:rPr dirty="0" sz="1800">
                <a:latin typeface="Arial MT"/>
                <a:cs typeface="Arial MT"/>
              </a:rPr>
              <a:t>problem</a:t>
            </a:r>
            <a:r>
              <a:rPr dirty="0" sz="1800" spc="370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that</a:t>
            </a:r>
            <a:r>
              <a:rPr dirty="0" sz="1800" spc="375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involves</a:t>
            </a:r>
            <a:r>
              <a:rPr dirty="0" sz="1800" spc="370">
                <a:latin typeface="Arial MT"/>
                <a:cs typeface="Arial MT"/>
              </a:rPr>
              <a:t>  </a:t>
            </a:r>
            <a:r>
              <a:rPr dirty="0" sz="1800" spc="-10">
                <a:latin typeface="Arial MT"/>
                <a:cs typeface="Arial MT"/>
              </a:rPr>
              <a:t>seismology, </a:t>
            </a:r>
            <a:r>
              <a:rPr dirty="0" sz="1800" spc="-10">
                <a:latin typeface="Arial MT"/>
                <a:cs typeface="Arial MT"/>
              </a:rPr>
              <a:t>	</a:t>
            </a:r>
            <a:r>
              <a:rPr dirty="0" sz="1800">
                <a:latin typeface="Arial MT"/>
                <a:cs typeface="Arial MT"/>
              </a:rPr>
              <a:t>geophysics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,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other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disciplines.</a:t>
            </a:r>
            <a:endParaRPr sz="1800">
              <a:latin typeface="Arial MT"/>
              <a:cs typeface="Arial MT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605"/>
              </a:spcBef>
              <a:buSzPct val="155555"/>
              <a:buChar char="•"/>
              <a:tabLst>
                <a:tab pos="355600" algn="l"/>
                <a:tab pos="417830" algn="l"/>
              </a:tabLst>
            </a:pPr>
            <a:r>
              <a:rPr dirty="0" sz="1800">
                <a:latin typeface="Arial MT"/>
                <a:cs typeface="Arial MT"/>
              </a:rPr>
              <a:t>	Analyzing</a:t>
            </a:r>
            <a:r>
              <a:rPr dirty="0" sz="1800" spc="175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data</a:t>
            </a:r>
            <a:r>
              <a:rPr dirty="0" sz="1800" spc="1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18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seismic</a:t>
            </a:r>
            <a:r>
              <a:rPr dirty="0" sz="1800" spc="18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sensor, </a:t>
            </a:r>
            <a:r>
              <a:rPr dirty="0" sz="1800">
                <a:latin typeface="Arial MT"/>
                <a:cs typeface="Arial MT"/>
              </a:rPr>
              <a:t>historical</a:t>
            </a:r>
            <a:r>
              <a:rPr dirty="0" sz="1800" spc="480">
                <a:latin typeface="Arial MT"/>
                <a:cs typeface="Arial MT"/>
              </a:rPr>
              <a:t>   </a:t>
            </a:r>
            <a:r>
              <a:rPr dirty="0" sz="1800">
                <a:latin typeface="Arial MT"/>
                <a:cs typeface="Arial MT"/>
              </a:rPr>
              <a:t>patters,</a:t>
            </a:r>
            <a:r>
              <a:rPr dirty="0" sz="1800" spc="480">
                <a:latin typeface="Arial MT"/>
                <a:cs typeface="Arial MT"/>
              </a:rPr>
              <a:t>  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480">
                <a:latin typeface="Arial MT"/>
                <a:cs typeface="Arial MT"/>
              </a:rPr>
              <a:t>   </a:t>
            </a:r>
            <a:r>
              <a:rPr dirty="0" sz="1800" spc="-10">
                <a:latin typeface="Arial MT"/>
                <a:cs typeface="Arial MT"/>
              </a:rPr>
              <a:t>various </a:t>
            </a:r>
            <a:r>
              <a:rPr dirty="0" sz="1800">
                <a:latin typeface="Arial MT"/>
                <a:cs typeface="Arial MT"/>
              </a:rPr>
              <a:t>modelling</a:t>
            </a:r>
            <a:r>
              <a:rPr dirty="0" sz="1800" spc="40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techniques</a:t>
            </a:r>
            <a:r>
              <a:rPr dirty="0" sz="1800" spc="60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which</a:t>
            </a:r>
            <a:r>
              <a:rPr dirty="0" sz="1800" spc="45">
                <a:latin typeface="Arial MT"/>
                <a:cs typeface="Arial MT"/>
              </a:rPr>
              <a:t>  </a:t>
            </a:r>
            <a:r>
              <a:rPr dirty="0" sz="1800" spc="-10">
                <a:latin typeface="Arial MT"/>
                <a:cs typeface="Arial MT"/>
              </a:rPr>
              <a:t>typically </a:t>
            </a:r>
            <a:r>
              <a:rPr dirty="0" sz="1800">
                <a:latin typeface="Arial MT"/>
                <a:cs typeface="Arial MT"/>
              </a:rPr>
              <a:t>fall</a:t>
            </a:r>
            <a:r>
              <a:rPr dirty="0" sz="1800" spc="2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outside</a:t>
            </a:r>
            <a:r>
              <a:rPr dirty="0" sz="1800" spc="2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2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scope</a:t>
            </a:r>
            <a:r>
              <a:rPr dirty="0" sz="1800" spc="2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229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AIML</a:t>
            </a:r>
            <a:r>
              <a:rPr dirty="0" sz="1800" spc="2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due</a:t>
            </a:r>
            <a:r>
              <a:rPr dirty="0" sz="1800" spc="22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to </a:t>
            </a:r>
            <a:r>
              <a:rPr dirty="0" sz="1800">
                <a:latin typeface="Arial MT"/>
                <a:cs typeface="Arial MT"/>
              </a:rPr>
              <a:t>lack</a:t>
            </a:r>
            <a:r>
              <a:rPr dirty="0" sz="1800" spc="375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380">
                <a:latin typeface="Arial MT"/>
                <a:cs typeface="Arial MT"/>
              </a:rPr>
              <a:t>    </a:t>
            </a:r>
            <a:r>
              <a:rPr dirty="0" sz="1800">
                <a:latin typeface="Arial MT"/>
                <a:cs typeface="Arial MT"/>
              </a:rPr>
              <a:t>accurate</a:t>
            </a:r>
            <a:r>
              <a:rPr dirty="0" sz="1800" spc="385">
                <a:latin typeface="Arial MT"/>
                <a:cs typeface="Arial MT"/>
              </a:rPr>
              <a:t>  </a:t>
            </a:r>
            <a:r>
              <a:rPr dirty="0" sz="1800">
                <a:latin typeface="Arial MT"/>
                <a:cs typeface="Arial MT"/>
              </a:rPr>
              <a:t>predicting</a:t>
            </a:r>
            <a:r>
              <a:rPr dirty="0" sz="1800" spc="375">
                <a:latin typeface="Arial MT"/>
                <a:cs typeface="Arial MT"/>
              </a:rPr>
              <a:t>  </a:t>
            </a:r>
            <a:r>
              <a:rPr dirty="0" sz="1800" spc="-25">
                <a:latin typeface="Arial MT"/>
                <a:cs typeface="Arial MT"/>
              </a:rPr>
              <a:t>the </a:t>
            </a:r>
            <a:r>
              <a:rPr dirty="0" sz="1800">
                <a:latin typeface="Arial MT"/>
                <a:cs typeface="Arial MT"/>
              </a:rPr>
              <a:t>magnitude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earthquake.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914900" y="1101900"/>
            <a:ext cx="3695700" cy="3035935"/>
            <a:chOff x="4914900" y="1101900"/>
            <a:chExt cx="3695700" cy="3035935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39481" y="1101900"/>
              <a:ext cx="2871000" cy="291840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4900" y="2200655"/>
              <a:ext cx="1958340" cy="1937004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-11937" y="-11937"/>
            <a:ext cx="7115175" cy="446405"/>
            <a:chOff x="-11937" y="-11937"/>
            <a:chExt cx="7115175" cy="446405"/>
          </a:xfrm>
        </p:grpSpPr>
        <p:sp>
          <p:nvSpPr>
            <p:cNvPr id="12" name="object 12" descr=""/>
            <p:cNvSpPr/>
            <p:nvPr/>
          </p:nvSpPr>
          <p:spPr>
            <a:xfrm>
              <a:off x="762" y="762"/>
              <a:ext cx="7089775" cy="421005"/>
            </a:xfrm>
            <a:custGeom>
              <a:avLst/>
              <a:gdLst/>
              <a:ahLst/>
              <a:cxnLst/>
              <a:rect l="l" t="t" r="r" b="b"/>
              <a:pathLst>
                <a:path w="7089775" h="421005">
                  <a:moveTo>
                    <a:pt x="7089648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7089648" y="420624"/>
                  </a:lnTo>
                  <a:lnTo>
                    <a:pt x="708964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62" y="762"/>
              <a:ext cx="7089775" cy="421005"/>
            </a:xfrm>
            <a:custGeom>
              <a:avLst/>
              <a:gdLst/>
              <a:ahLst/>
              <a:cxnLst/>
              <a:rect l="l" t="t" r="r" b="b"/>
              <a:pathLst>
                <a:path w="7089775" h="421005">
                  <a:moveTo>
                    <a:pt x="0" y="420624"/>
                  </a:moveTo>
                  <a:lnTo>
                    <a:pt x="7089648" y="420624"/>
                  </a:lnTo>
                  <a:lnTo>
                    <a:pt x="7089648" y="0"/>
                  </a:lnTo>
                  <a:lnTo>
                    <a:pt x="0" y="0"/>
                  </a:lnTo>
                  <a:lnTo>
                    <a:pt x="0" y="420624"/>
                  </a:lnTo>
                  <a:close/>
                </a:path>
              </a:pathLst>
            </a:custGeom>
            <a:ln w="254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3461" y="84836"/>
            <a:ext cx="70643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1F1F1"/>
                </a:solidFill>
                <a:latin typeface="Arial"/>
                <a:cs typeface="Arial"/>
              </a:rPr>
              <a:t>EARTHQUAKE</a:t>
            </a:r>
            <a:r>
              <a:rPr dirty="0" sz="1400" spc="-35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1F1F1"/>
                </a:solidFill>
                <a:latin typeface="Arial"/>
                <a:cs typeface="Arial"/>
              </a:rPr>
              <a:t>PREDICTION</a:t>
            </a:r>
            <a:r>
              <a:rPr dirty="0" sz="1400" spc="-8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1F1F1"/>
                </a:solidFill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13766" y="1086688"/>
            <a:ext cx="8239125" cy="6673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Arial"/>
                <a:cs typeface="Arial"/>
              </a:rPr>
              <a:t>Aim:</a:t>
            </a:r>
            <a:r>
              <a:rPr dirty="0" sz="1400" spc="37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T</a:t>
            </a:r>
            <a:r>
              <a:rPr dirty="0" sz="1400">
                <a:latin typeface="Arial MT"/>
                <a:cs typeface="Arial MT"/>
              </a:rPr>
              <a:t>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aim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earthquake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prediction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system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leverage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scientific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knowledge,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technological </a:t>
            </a:r>
            <a:r>
              <a:rPr dirty="0" sz="1400">
                <a:latin typeface="Arial MT"/>
                <a:cs typeface="Arial MT"/>
              </a:rPr>
              <a:t>innovation,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interdisciplinary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collaboration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enhance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society's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resilience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earthquakes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mitigate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socio-</a:t>
            </a:r>
            <a:r>
              <a:rPr dirty="0" sz="1400">
                <a:latin typeface="Arial MT"/>
                <a:cs typeface="Arial MT"/>
              </a:rPr>
              <a:t>economic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humanitarian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consequences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these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natural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disasters.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Aim</a:t>
            </a:r>
            <a:r>
              <a:rPr dirty="0" spc="2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Objective</a:t>
            </a:r>
          </a:p>
        </p:txBody>
      </p:sp>
      <p:sp>
        <p:nvSpPr>
          <p:cNvPr id="9" name="object 9" descr=""/>
          <p:cNvSpPr/>
          <p:nvPr/>
        </p:nvSpPr>
        <p:spPr>
          <a:xfrm>
            <a:off x="3220847" y="1940407"/>
            <a:ext cx="2798445" cy="2765425"/>
          </a:xfrm>
          <a:custGeom>
            <a:avLst/>
            <a:gdLst/>
            <a:ahLst/>
            <a:cxnLst/>
            <a:rect l="l" t="t" r="r" b="b"/>
            <a:pathLst>
              <a:path w="2798445" h="2765425">
                <a:moveTo>
                  <a:pt x="1207668" y="1164996"/>
                </a:moveTo>
                <a:lnTo>
                  <a:pt x="1104569" y="1061770"/>
                </a:lnTo>
                <a:lnTo>
                  <a:pt x="861568" y="1305090"/>
                </a:lnTo>
                <a:lnTo>
                  <a:pt x="765835" y="1209243"/>
                </a:lnTo>
                <a:lnTo>
                  <a:pt x="662749" y="1312468"/>
                </a:lnTo>
                <a:lnTo>
                  <a:pt x="861568" y="1511554"/>
                </a:lnTo>
                <a:lnTo>
                  <a:pt x="1207668" y="1164996"/>
                </a:lnTo>
                <a:close/>
              </a:path>
              <a:path w="2798445" h="2765425">
                <a:moveTo>
                  <a:pt x="1207668" y="685723"/>
                </a:moveTo>
                <a:lnTo>
                  <a:pt x="1104569" y="582498"/>
                </a:lnTo>
                <a:lnTo>
                  <a:pt x="861568" y="825817"/>
                </a:lnTo>
                <a:lnTo>
                  <a:pt x="765835" y="729970"/>
                </a:lnTo>
                <a:lnTo>
                  <a:pt x="662749" y="833196"/>
                </a:lnTo>
                <a:lnTo>
                  <a:pt x="861568" y="1032281"/>
                </a:lnTo>
                <a:lnTo>
                  <a:pt x="1207668" y="685723"/>
                </a:lnTo>
                <a:close/>
              </a:path>
              <a:path w="2798445" h="2765425">
                <a:moveTo>
                  <a:pt x="2061870" y="1216609"/>
                </a:moveTo>
                <a:lnTo>
                  <a:pt x="1435950" y="1216609"/>
                </a:lnTo>
                <a:lnTo>
                  <a:pt x="1435950" y="1364081"/>
                </a:lnTo>
                <a:lnTo>
                  <a:pt x="2061870" y="1364081"/>
                </a:lnTo>
                <a:lnTo>
                  <a:pt x="2061870" y="1216609"/>
                </a:lnTo>
                <a:close/>
              </a:path>
              <a:path w="2798445" h="2765425">
                <a:moveTo>
                  <a:pt x="2061870" y="737336"/>
                </a:moveTo>
                <a:lnTo>
                  <a:pt x="1435950" y="737336"/>
                </a:lnTo>
                <a:lnTo>
                  <a:pt x="1435950" y="884809"/>
                </a:lnTo>
                <a:lnTo>
                  <a:pt x="2061870" y="884809"/>
                </a:lnTo>
                <a:lnTo>
                  <a:pt x="2061870" y="737336"/>
                </a:lnTo>
                <a:close/>
              </a:path>
              <a:path w="2798445" h="2765425">
                <a:moveTo>
                  <a:pt x="2798241" y="221195"/>
                </a:moveTo>
                <a:lnTo>
                  <a:pt x="2792463" y="192506"/>
                </a:lnTo>
                <a:lnTo>
                  <a:pt x="2776677" y="169062"/>
                </a:lnTo>
                <a:lnTo>
                  <a:pt x="2753271" y="153263"/>
                </a:lnTo>
                <a:lnTo>
                  <a:pt x="2724607" y="147472"/>
                </a:lnTo>
                <a:lnTo>
                  <a:pt x="2430056" y="147472"/>
                </a:lnTo>
                <a:lnTo>
                  <a:pt x="2430056" y="405536"/>
                </a:lnTo>
                <a:lnTo>
                  <a:pt x="2430056" y="1732749"/>
                </a:lnTo>
                <a:lnTo>
                  <a:pt x="368198" y="1732749"/>
                </a:lnTo>
                <a:lnTo>
                  <a:pt x="368198" y="405536"/>
                </a:lnTo>
                <a:lnTo>
                  <a:pt x="2430056" y="405536"/>
                </a:lnTo>
                <a:lnTo>
                  <a:pt x="2430056" y="147472"/>
                </a:lnTo>
                <a:lnTo>
                  <a:pt x="1472768" y="147472"/>
                </a:lnTo>
                <a:lnTo>
                  <a:pt x="1472768" y="73736"/>
                </a:lnTo>
                <a:lnTo>
                  <a:pt x="1466977" y="45034"/>
                </a:lnTo>
                <a:lnTo>
                  <a:pt x="1451190" y="21602"/>
                </a:lnTo>
                <a:lnTo>
                  <a:pt x="1427784" y="5791"/>
                </a:lnTo>
                <a:lnTo>
                  <a:pt x="1399120" y="0"/>
                </a:lnTo>
                <a:lnTo>
                  <a:pt x="1370457" y="5791"/>
                </a:lnTo>
                <a:lnTo>
                  <a:pt x="1347050" y="21602"/>
                </a:lnTo>
                <a:lnTo>
                  <a:pt x="1331277" y="45034"/>
                </a:lnTo>
                <a:lnTo>
                  <a:pt x="1325486" y="73736"/>
                </a:lnTo>
                <a:lnTo>
                  <a:pt x="1325486" y="147472"/>
                </a:lnTo>
                <a:lnTo>
                  <a:pt x="73634" y="147472"/>
                </a:lnTo>
                <a:lnTo>
                  <a:pt x="44970" y="153263"/>
                </a:lnTo>
                <a:lnTo>
                  <a:pt x="21564" y="169062"/>
                </a:lnTo>
                <a:lnTo>
                  <a:pt x="5791" y="192506"/>
                </a:lnTo>
                <a:lnTo>
                  <a:pt x="0" y="221195"/>
                </a:lnTo>
                <a:lnTo>
                  <a:pt x="5791" y="249910"/>
                </a:lnTo>
                <a:lnTo>
                  <a:pt x="21564" y="273342"/>
                </a:lnTo>
                <a:lnTo>
                  <a:pt x="44970" y="289140"/>
                </a:lnTo>
                <a:lnTo>
                  <a:pt x="73634" y="294932"/>
                </a:lnTo>
                <a:lnTo>
                  <a:pt x="147269" y="294932"/>
                </a:lnTo>
                <a:lnTo>
                  <a:pt x="147269" y="1806486"/>
                </a:lnTo>
                <a:lnTo>
                  <a:pt x="73634" y="1806486"/>
                </a:lnTo>
                <a:lnTo>
                  <a:pt x="44970" y="1812277"/>
                </a:lnTo>
                <a:lnTo>
                  <a:pt x="21564" y="1828088"/>
                </a:lnTo>
                <a:lnTo>
                  <a:pt x="5791" y="1851520"/>
                </a:lnTo>
                <a:lnTo>
                  <a:pt x="0" y="1880222"/>
                </a:lnTo>
                <a:lnTo>
                  <a:pt x="5791" y="1908924"/>
                </a:lnTo>
                <a:lnTo>
                  <a:pt x="21564" y="1932368"/>
                </a:lnTo>
                <a:lnTo>
                  <a:pt x="44970" y="1948167"/>
                </a:lnTo>
                <a:lnTo>
                  <a:pt x="73634" y="1953958"/>
                </a:lnTo>
                <a:lnTo>
                  <a:pt x="1198092" y="1953958"/>
                </a:lnTo>
                <a:lnTo>
                  <a:pt x="631075" y="2521724"/>
                </a:lnTo>
                <a:lnTo>
                  <a:pt x="614934" y="2546337"/>
                </a:lnTo>
                <a:lnTo>
                  <a:pt x="609663" y="2574277"/>
                </a:lnTo>
                <a:lnTo>
                  <a:pt x="615226" y="2602153"/>
                </a:lnTo>
                <a:lnTo>
                  <a:pt x="631634" y="2626601"/>
                </a:lnTo>
                <a:lnTo>
                  <a:pt x="656221" y="2642768"/>
                </a:lnTo>
                <a:lnTo>
                  <a:pt x="684123" y="2648051"/>
                </a:lnTo>
                <a:lnTo>
                  <a:pt x="711962" y="2642476"/>
                </a:lnTo>
                <a:lnTo>
                  <a:pt x="736384" y="2626055"/>
                </a:lnTo>
                <a:lnTo>
                  <a:pt x="1325486" y="2036165"/>
                </a:lnTo>
                <a:lnTo>
                  <a:pt x="1325486" y="2691307"/>
                </a:lnTo>
                <a:lnTo>
                  <a:pt x="1331277" y="2720009"/>
                </a:lnTo>
                <a:lnTo>
                  <a:pt x="1347050" y="2743441"/>
                </a:lnTo>
                <a:lnTo>
                  <a:pt x="1370457" y="2759252"/>
                </a:lnTo>
                <a:lnTo>
                  <a:pt x="1399120" y="2765044"/>
                </a:lnTo>
                <a:lnTo>
                  <a:pt x="1427784" y="2759252"/>
                </a:lnTo>
                <a:lnTo>
                  <a:pt x="1451190" y="2743441"/>
                </a:lnTo>
                <a:lnTo>
                  <a:pt x="1466977" y="2720009"/>
                </a:lnTo>
                <a:lnTo>
                  <a:pt x="1472768" y="2691307"/>
                </a:lnTo>
                <a:lnTo>
                  <a:pt x="1472768" y="2036165"/>
                </a:lnTo>
                <a:lnTo>
                  <a:pt x="1472768" y="2035060"/>
                </a:lnTo>
                <a:lnTo>
                  <a:pt x="2061870" y="2624950"/>
                </a:lnTo>
                <a:lnTo>
                  <a:pt x="2086241" y="2641155"/>
                </a:lnTo>
                <a:lnTo>
                  <a:pt x="2113965" y="2646553"/>
                </a:lnTo>
                <a:lnTo>
                  <a:pt x="2141690" y="2641155"/>
                </a:lnTo>
                <a:lnTo>
                  <a:pt x="2166061" y="2624950"/>
                </a:lnTo>
                <a:lnTo>
                  <a:pt x="2182253" y="2600541"/>
                </a:lnTo>
                <a:lnTo>
                  <a:pt x="2187651" y="2572778"/>
                </a:lnTo>
                <a:lnTo>
                  <a:pt x="2182253" y="2545016"/>
                </a:lnTo>
                <a:lnTo>
                  <a:pt x="2166061" y="2520594"/>
                </a:lnTo>
                <a:lnTo>
                  <a:pt x="1681162" y="2035060"/>
                </a:lnTo>
                <a:lnTo>
                  <a:pt x="1600161" y="1953958"/>
                </a:lnTo>
                <a:lnTo>
                  <a:pt x="2724607" y="1953958"/>
                </a:lnTo>
                <a:lnTo>
                  <a:pt x="2753271" y="1948167"/>
                </a:lnTo>
                <a:lnTo>
                  <a:pt x="2776677" y="1932368"/>
                </a:lnTo>
                <a:lnTo>
                  <a:pt x="2792463" y="1908924"/>
                </a:lnTo>
                <a:lnTo>
                  <a:pt x="2798241" y="1880222"/>
                </a:lnTo>
                <a:lnTo>
                  <a:pt x="2792463" y="1851520"/>
                </a:lnTo>
                <a:lnTo>
                  <a:pt x="2776677" y="1828088"/>
                </a:lnTo>
                <a:lnTo>
                  <a:pt x="2753271" y="1812277"/>
                </a:lnTo>
                <a:lnTo>
                  <a:pt x="2724607" y="1806486"/>
                </a:lnTo>
                <a:lnTo>
                  <a:pt x="2650972" y="1806486"/>
                </a:lnTo>
                <a:lnTo>
                  <a:pt x="2650972" y="1732749"/>
                </a:lnTo>
                <a:lnTo>
                  <a:pt x="2650972" y="405536"/>
                </a:lnTo>
                <a:lnTo>
                  <a:pt x="2650972" y="294932"/>
                </a:lnTo>
                <a:lnTo>
                  <a:pt x="2724607" y="294932"/>
                </a:lnTo>
                <a:lnTo>
                  <a:pt x="2753271" y="289140"/>
                </a:lnTo>
                <a:lnTo>
                  <a:pt x="2776677" y="273342"/>
                </a:lnTo>
                <a:lnTo>
                  <a:pt x="2792463" y="249910"/>
                </a:lnTo>
                <a:lnTo>
                  <a:pt x="2798241" y="221195"/>
                </a:lnTo>
                <a:close/>
              </a:path>
            </a:pathLst>
          </a:custGeom>
          <a:solidFill>
            <a:srgbClr val="00707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-11937" y="-11937"/>
            <a:ext cx="7115175" cy="446405"/>
            <a:chOff x="-11937" y="-11937"/>
            <a:chExt cx="7115175" cy="446405"/>
          </a:xfrm>
        </p:grpSpPr>
        <p:sp>
          <p:nvSpPr>
            <p:cNvPr id="11" name="object 11" descr=""/>
            <p:cNvSpPr/>
            <p:nvPr/>
          </p:nvSpPr>
          <p:spPr>
            <a:xfrm>
              <a:off x="762" y="762"/>
              <a:ext cx="7089775" cy="421005"/>
            </a:xfrm>
            <a:custGeom>
              <a:avLst/>
              <a:gdLst/>
              <a:ahLst/>
              <a:cxnLst/>
              <a:rect l="l" t="t" r="r" b="b"/>
              <a:pathLst>
                <a:path w="7089775" h="421005">
                  <a:moveTo>
                    <a:pt x="7089648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7089648" y="420624"/>
                  </a:lnTo>
                  <a:lnTo>
                    <a:pt x="708964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62" y="762"/>
              <a:ext cx="7089775" cy="421005"/>
            </a:xfrm>
            <a:custGeom>
              <a:avLst/>
              <a:gdLst/>
              <a:ahLst/>
              <a:cxnLst/>
              <a:rect l="l" t="t" r="r" b="b"/>
              <a:pathLst>
                <a:path w="7089775" h="421005">
                  <a:moveTo>
                    <a:pt x="0" y="420624"/>
                  </a:moveTo>
                  <a:lnTo>
                    <a:pt x="7089648" y="420624"/>
                  </a:lnTo>
                  <a:lnTo>
                    <a:pt x="7089648" y="0"/>
                  </a:lnTo>
                  <a:lnTo>
                    <a:pt x="0" y="0"/>
                  </a:lnTo>
                  <a:lnTo>
                    <a:pt x="0" y="420624"/>
                  </a:lnTo>
                  <a:close/>
                </a:path>
              </a:pathLst>
            </a:custGeom>
            <a:ln w="254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78739" y="84836"/>
            <a:ext cx="32080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1F1F1"/>
                </a:solidFill>
                <a:latin typeface="Arial"/>
                <a:cs typeface="Arial"/>
              </a:rPr>
              <a:t>EARTHQUAKE</a:t>
            </a:r>
            <a:r>
              <a:rPr dirty="0" sz="1400" spc="-35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1F1F1"/>
                </a:solidFill>
                <a:latin typeface="Arial"/>
                <a:cs typeface="Arial"/>
              </a:rPr>
              <a:t>PREDICTION</a:t>
            </a:r>
            <a:r>
              <a:rPr dirty="0" sz="1400" spc="-8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1F1F1"/>
                </a:solidFill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64363" y="1310386"/>
            <a:ext cx="501332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-7620">
              <a:lnSpc>
                <a:spcPct val="100000"/>
              </a:lnSpc>
              <a:spcBef>
                <a:spcPts val="105"/>
              </a:spcBef>
              <a:buSzPct val="92857"/>
              <a:buChar char="•"/>
              <a:tabLst>
                <a:tab pos="74930" algn="l"/>
                <a:tab pos="524510" algn="l"/>
                <a:tab pos="1004569" algn="l"/>
                <a:tab pos="1275715" algn="l"/>
                <a:tab pos="1568450" algn="l"/>
                <a:tab pos="2335530" algn="l"/>
                <a:tab pos="2577465" algn="l"/>
                <a:tab pos="3392804" algn="l"/>
                <a:tab pos="4167504" algn="l"/>
                <a:tab pos="4794250" algn="l"/>
              </a:tabLst>
            </a:pPr>
            <a:r>
              <a:rPr dirty="0" sz="1400" spc="-25">
                <a:latin typeface="Arial MT"/>
                <a:cs typeface="Arial MT"/>
              </a:rPr>
              <a:t>	</a:t>
            </a:r>
            <a:r>
              <a:rPr dirty="0" sz="1400" spc="-25">
                <a:latin typeface="Arial MT"/>
                <a:cs typeface="Arial MT"/>
              </a:rPr>
              <a:t>The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20">
                <a:latin typeface="Arial MT"/>
                <a:cs typeface="Arial MT"/>
              </a:rPr>
              <a:t>goal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25">
                <a:latin typeface="Arial MT"/>
                <a:cs typeface="Arial MT"/>
              </a:rPr>
              <a:t>is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25">
                <a:latin typeface="Arial MT"/>
                <a:cs typeface="Arial MT"/>
              </a:rPr>
              <a:t>to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10">
                <a:latin typeface="Arial MT"/>
                <a:cs typeface="Arial MT"/>
              </a:rPr>
              <a:t>develop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0">
                <a:latin typeface="Arial MT"/>
                <a:cs typeface="Arial MT"/>
              </a:rPr>
              <a:t>a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10">
                <a:latin typeface="Arial MT"/>
                <a:cs typeface="Arial MT"/>
              </a:rPr>
              <a:t>machine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10">
                <a:latin typeface="Arial MT"/>
                <a:cs typeface="Arial MT"/>
              </a:rPr>
              <a:t>learning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10">
                <a:latin typeface="Arial MT"/>
                <a:cs typeface="Arial MT"/>
              </a:rPr>
              <a:t>model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25">
                <a:latin typeface="Arial MT"/>
                <a:cs typeface="Arial MT"/>
              </a:rPr>
              <a:t>for </a:t>
            </a:r>
            <a:r>
              <a:rPr dirty="0" sz="1400">
                <a:latin typeface="Arial MT"/>
                <a:cs typeface="Arial MT"/>
              </a:rPr>
              <a:t>Earth</a:t>
            </a:r>
            <a:r>
              <a:rPr dirty="0" sz="1400" spc="3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Quake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Prediction,</a:t>
            </a:r>
            <a:r>
              <a:rPr dirty="0" sz="1400" spc="3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3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potentially</a:t>
            </a:r>
            <a:r>
              <a:rPr dirty="0" sz="1400" spc="3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replace</a:t>
            </a:r>
            <a:r>
              <a:rPr dirty="0" sz="1400" spc="3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3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updatable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64363" y="1950161"/>
            <a:ext cx="462661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78535" algn="l"/>
                <a:tab pos="1697989" algn="l"/>
                <a:tab pos="2033270" algn="l"/>
                <a:tab pos="2475865" algn="l"/>
                <a:tab pos="3027045" algn="l"/>
                <a:tab pos="3373120" algn="l"/>
                <a:tab pos="3905250" algn="l"/>
              </a:tabLst>
            </a:pPr>
            <a:r>
              <a:rPr dirty="0" sz="1400" spc="-10">
                <a:latin typeface="Arial MT"/>
                <a:cs typeface="Arial MT"/>
              </a:rPr>
              <a:t>predicting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10">
                <a:latin typeface="Arial MT"/>
                <a:cs typeface="Arial MT"/>
              </a:rPr>
              <a:t>results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25">
                <a:latin typeface="Arial MT"/>
                <a:cs typeface="Arial MT"/>
              </a:rPr>
              <a:t>in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25">
                <a:latin typeface="Arial MT"/>
                <a:cs typeface="Arial MT"/>
              </a:rPr>
              <a:t>the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20">
                <a:latin typeface="Arial MT"/>
                <a:cs typeface="Arial MT"/>
              </a:rPr>
              <a:t>form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25">
                <a:latin typeface="Arial MT"/>
                <a:cs typeface="Arial MT"/>
              </a:rPr>
              <a:t>of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20">
                <a:latin typeface="Arial MT"/>
                <a:cs typeface="Arial MT"/>
              </a:rPr>
              <a:t>best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10">
                <a:latin typeface="Arial MT"/>
                <a:cs typeface="Arial MT"/>
              </a:rPr>
              <a:t>accuracy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64363" y="1737106"/>
            <a:ext cx="501396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105"/>
              </a:spcBef>
              <a:tabLst>
                <a:tab pos="1094105" algn="l"/>
                <a:tab pos="2000885" algn="l"/>
                <a:tab pos="3991610" algn="l"/>
                <a:tab pos="4798060" algn="l"/>
              </a:tabLst>
            </a:pPr>
            <a:r>
              <a:rPr dirty="0" sz="1400" spc="-10">
                <a:latin typeface="Arial MT"/>
                <a:cs typeface="Arial MT"/>
              </a:rPr>
              <a:t>supervised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10">
                <a:latin typeface="Arial MT"/>
                <a:cs typeface="Arial MT"/>
              </a:rPr>
              <a:t>machine</a:t>
            </a:r>
            <a:r>
              <a:rPr dirty="0" sz="1400">
                <a:latin typeface="Arial MT"/>
                <a:cs typeface="Arial MT"/>
              </a:rPr>
              <a:t>	learning</a:t>
            </a:r>
            <a:r>
              <a:rPr dirty="0" sz="1400" spc="459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classification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10">
                <a:latin typeface="Arial MT"/>
                <a:cs typeface="Arial MT"/>
              </a:rPr>
              <a:t>models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25">
                <a:latin typeface="Arial MT"/>
                <a:cs typeface="Arial MT"/>
              </a:rPr>
              <a:t>by</a:t>
            </a:r>
            <a:endParaRPr sz="14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</a:pPr>
            <a:r>
              <a:rPr dirty="0" sz="1400" spc="-25">
                <a:latin typeface="Arial MT"/>
                <a:cs typeface="Arial MT"/>
              </a:rPr>
              <a:t>by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64363" y="2164207"/>
            <a:ext cx="25920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comparing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supervised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algorithm.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4732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Objectives</a:t>
            </a:r>
          </a:p>
        </p:txBody>
      </p:sp>
      <p:grpSp>
        <p:nvGrpSpPr>
          <p:cNvPr id="12" name="object 12" descr=""/>
          <p:cNvGrpSpPr/>
          <p:nvPr/>
        </p:nvGrpSpPr>
        <p:grpSpPr>
          <a:xfrm>
            <a:off x="-11937" y="-11937"/>
            <a:ext cx="7115175" cy="446405"/>
            <a:chOff x="-11937" y="-11937"/>
            <a:chExt cx="7115175" cy="446405"/>
          </a:xfrm>
        </p:grpSpPr>
        <p:sp>
          <p:nvSpPr>
            <p:cNvPr id="13" name="object 13" descr=""/>
            <p:cNvSpPr/>
            <p:nvPr/>
          </p:nvSpPr>
          <p:spPr>
            <a:xfrm>
              <a:off x="762" y="762"/>
              <a:ext cx="7089775" cy="421005"/>
            </a:xfrm>
            <a:custGeom>
              <a:avLst/>
              <a:gdLst/>
              <a:ahLst/>
              <a:cxnLst/>
              <a:rect l="l" t="t" r="r" b="b"/>
              <a:pathLst>
                <a:path w="7089775" h="421005">
                  <a:moveTo>
                    <a:pt x="7089648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7089648" y="420624"/>
                  </a:lnTo>
                  <a:lnTo>
                    <a:pt x="708964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62" y="762"/>
              <a:ext cx="7089775" cy="421005"/>
            </a:xfrm>
            <a:custGeom>
              <a:avLst/>
              <a:gdLst/>
              <a:ahLst/>
              <a:cxnLst/>
              <a:rect l="l" t="t" r="r" b="b"/>
              <a:pathLst>
                <a:path w="7089775" h="421005">
                  <a:moveTo>
                    <a:pt x="0" y="420624"/>
                  </a:moveTo>
                  <a:lnTo>
                    <a:pt x="7089648" y="420624"/>
                  </a:lnTo>
                  <a:lnTo>
                    <a:pt x="7089648" y="0"/>
                  </a:lnTo>
                  <a:lnTo>
                    <a:pt x="0" y="0"/>
                  </a:lnTo>
                  <a:lnTo>
                    <a:pt x="0" y="420624"/>
                  </a:lnTo>
                  <a:close/>
                </a:path>
              </a:pathLst>
            </a:custGeom>
            <a:ln w="254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3461" y="84836"/>
            <a:ext cx="70643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1F1F1"/>
                </a:solidFill>
                <a:latin typeface="Arial"/>
                <a:cs typeface="Arial"/>
              </a:rPr>
              <a:t>EARTHQUAKE</a:t>
            </a:r>
            <a:r>
              <a:rPr dirty="0" sz="1400" spc="-35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1F1F1"/>
                </a:solidFill>
                <a:latin typeface="Arial"/>
                <a:cs typeface="Arial"/>
              </a:rPr>
              <a:t>PREDICTION</a:t>
            </a:r>
            <a:r>
              <a:rPr dirty="0" sz="1400" spc="-8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1F1F1"/>
                </a:solidFill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5259133" y="1310639"/>
            <a:ext cx="3432810" cy="1767839"/>
            <a:chOff x="5259133" y="1310639"/>
            <a:chExt cx="3432810" cy="1767839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63896" y="1446650"/>
              <a:ext cx="3422904" cy="149302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5263896" y="1310639"/>
              <a:ext cx="3423285" cy="1767839"/>
            </a:xfrm>
            <a:custGeom>
              <a:avLst/>
              <a:gdLst/>
              <a:ahLst/>
              <a:cxnLst/>
              <a:rect l="l" t="t" r="r" b="b"/>
              <a:pathLst>
                <a:path w="3423284" h="1767839">
                  <a:moveTo>
                    <a:pt x="0" y="0"/>
                  </a:moveTo>
                  <a:lnTo>
                    <a:pt x="0" y="1767840"/>
                  </a:lnTo>
                </a:path>
                <a:path w="3423284" h="1767839">
                  <a:moveTo>
                    <a:pt x="3422904" y="0"/>
                  </a:moveTo>
                  <a:lnTo>
                    <a:pt x="3422904" y="1767840"/>
                  </a:lnTo>
                </a:path>
              </a:pathLst>
            </a:custGeom>
            <a:ln w="9525">
              <a:solidFill>
                <a:srgbClr val="FDA83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57276" y="843075"/>
            <a:ext cx="4415155" cy="3983354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b="1">
                <a:latin typeface="Arial"/>
                <a:cs typeface="Arial"/>
              </a:rPr>
              <a:t>PROPOSED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  <a:p>
            <a:pPr algn="just" marL="352425" marR="5080" indent="-340360">
              <a:lnSpc>
                <a:spcPts val="1300"/>
              </a:lnSpc>
              <a:spcBef>
                <a:spcPts val="1315"/>
              </a:spcBef>
              <a:buSzPct val="158333"/>
              <a:buChar char="•"/>
              <a:tabLst>
                <a:tab pos="354965" algn="l"/>
              </a:tabLst>
            </a:pPr>
            <a:r>
              <a:rPr dirty="0" sz="1200">
                <a:latin typeface="Arial MT"/>
                <a:cs typeface="Arial MT"/>
              </a:rPr>
              <a:t>For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predicting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magnitude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earthquake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when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it’s </a:t>
            </a:r>
            <a:r>
              <a:rPr dirty="0" sz="1200" spc="-25">
                <a:latin typeface="Arial MT"/>
                <a:cs typeface="Arial MT"/>
              </a:rPr>
              <a:t>not </a:t>
            </a:r>
            <a:r>
              <a:rPr dirty="0" sz="1200" spc="-25">
                <a:latin typeface="Arial MT"/>
                <a:cs typeface="Arial MT"/>
              </a:rPr>
              <a:t>	</a:t>
            </a:r>
            <a:r>
              <a:rPr dirty="0" sz="1200">
                <a:latin typeface="Arial MT"/>
                <a:cs typeface="Arial MT"/>
              </a:rPr>
              <a:t>known,</a:t>
            </a:r>
            <a:r>
              <a:rPr dirty="0" sz="1200" spc="18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regression</a:t>
            </a:r>
            <a:r>
              <a:rPr dirty="0" sz="1200" spc="360">
                <a:latin typeface="Arial MT"/>
                <a:cs typeface="Arial MT"/>
              </a:rPr>
              <a:t>   </a:t>
            </a:r>
            <a:r>
              <a:rPr dirty="0" sz="1200">
                <a:latin typeface="Arial MT"/>
                <a:cs typeface="Arial MT"/>
              </a:rPr>
              <a:t>algorithms</a:t>
            </a:r>
            <a:r>
              <a:rPr dirty="0" sz="1200" spc="19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are</a:t>
            </a:r>
            <a:r>
              <a:rPr dirty="0" sz="1200" spc="19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typically</a:t>
            </a:r>
            <a:r>
              <a:rPr dirty="0" sz="1200" spc="18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used</a:t>
            </a:r>
            <a:r>
              <a:rPr dirty="0" sz="1200" spc="185">
                <a:latin typeface="Arial MT"/>
                <a:cs typeface="Arial MT"/>
              </a:rPr>
              <a:t>  </a:t>
            </a:r>
            <a:r>
              <a:rPr dirty="0" sz="1200" spc="-25">
                <a:latin typeface="Arial MT"/>
                <a:cs typeface="Arial MT"/>
              </a:rPr>
              <a:t>in </a:t>
            </a:r>
            <a:r>
              <a:rPr dirty="0" sz="1200" spc="-25">
                <a:latin typeface="Arial MT"/>
                <a:cs typeface="Arial MT"/>
              </a:rPr>
              <a:t>	</a:t>
            </a:r>
            <a:r>
              <a:rPr dirty="0" sz="1200">
                <a:latin typeface="Arial MT"/>
                <a:cs typeface="Arial MT"/>
              </a:rPr>
              <a:t>earthquake</a:t>
            </a:r>
            <a:r>
              <a:rPr dirty="0" sz="1200" spc="-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prediction</a:t>
            </a:r>
            <a:r>
              <a:rPr dirty="0" sz="1200" spc="27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systems.</a:t>
            </a:r>
            <a:endParaRPr sz="1200">
              <a:latin typeface="Arial MT"/>
              <a:cs typeface="Arial MT"/>
            </a:endParaRPr>
          </a:p>
          <a:p>
            <a:pPr algn="just" marL="352425" marR="5080" indent="-340360">
              <a:lnSpc>
                <a:spcPts val="1300"/>
              </a:lnSpc>
              <a:spcBef>
                <a:spcPts val="400"/>
              </a:spcBef>
              <a:buSzPct val="158333"/>
              <a:buChar char="•"/>
              <a:tabLst>
                <a:tab pos="354965" algn="l"/>
              </a:tabLst>
            </a:pPr>
            <a:r>
              <a:rPr dirty="0" sz="1200">
                <a:latin typeface="Arial MT"/>
                <a:cs typeface="Arial MT"/>
              </a:rPr>
              <a:t>Linear</a:t>
            </a:r>
            <a:r>
              <a:rPr dirty="0" sz="1200" spc="25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regression: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This</a:t>
            </a:r>
            <a:r>
              <a:rPr dirty="0" sz="1200" spc="25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</a:t>
            </a:r>
            <a:r>
              <a:rPr dirty="0" sz="1200" spc="25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one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25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2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simplest</a:t>
            </a:r>
            <a:r>
              <a:rPr dirty="0" sz="1200" spc="26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regression </a:t>
            </a:r>
            <a:r>
              <a:rPr dirty="0" sz="1200" spc="-10">
                <a:latin typeface="Arial MT"/>
                <a:cs typeface="Arial MT"/>
              </a:rPr>
              <a:t>	</a:t>
            </a:r>
            <a:r>
              <a:rPr dirty="0" sz="1200">
                <a:latin typeface="Arial MT"/>
                <a:cs typeface="Arial MT"/>
              </a:rPr>
              <a:t>algorithms,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which fits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 linear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relationship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between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input </a:t>
            </a:r>
            <a:r>
              <a:rPr dirty="0" sz="1200" spc="-10">
                <a:latin typeface="Arial MT"/>
                <a:cs typeface="Arial MT"/>
              </a:rPr>
              <a:t>	</a:t>
            </a:r>
            <a:r>
              <a:rPr dirty="0" sz="1200">
                <a:latin typeface="Arial MT"/>
                <a:cs typeface="Arial MT"/>
              </a:rPr>
              <a:t>features</a:t>
            </a:r>
            <a:r>
              <a:rPr dirty="0" sz="1200" spc="1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1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1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target</a:t>
            </a:r>
            <a:r>
              <a:rPr dirty="0" sz="1200" spc="1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variable</a:t>
            </a:r>
            <a:r>
              <a:rPr dirty="0" sz="1200" spc="1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(earthquake</a:t>
            </a:r>
            <a:r>
              <a:rPr dirty="0" sz="1200" spc="1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magnitude</a:t>
            </a:r>
            <a:r>
              <a:rPr dirty="0" sz="1200" spc="16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in </a:t>
            </a:r>
            <a:r>
              <a:rPr dirty="0" sz="1200" spc="-25">
                <a:latin typeface="Arial MT"/>
                <a:cs typeface="Arial MT"/>
              </a:rPr>
              <a:t>	</a:t>
            </a:r>
            <a:r>
              <a:rPr dirty="0" sz="1200">
                <a:latin typeface="Arial MT"/>
                <a:cs typeface="Arial MT"/>
              </a:rPr>
              <a:t>this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case).</a:t>
            </a:r>
            <a:endParaRPr sz="1200">
              <a:latin typeface="Arial MT"/>
              <a:cs typeface="Arial MT"/>
            </a:endParaRPr>
          </a:p>
          <a:p>
            <a:pPr marL="354965" indent="-342265">
              <a:lnSpc>
                <a:spcPts val="1370"/>
              </a:lnSpc>
              <a:spcBef>
                <a:spcPts val="219"/>
              </a:spcBef>
              <a:buSzPct val="158333"/>
              <a:buChar char="•"/>
              <a:tabLst>
                <a:tab pos="354965" algn="l"/>
                <a:tab pos="882650" algn="l"/>
              </a:tabLst>
            </a:pPr>
            <a:r>
              <a:rPr dirty="0" sz="1200" spc="-20">
                <a:latin typeface="Arial MT"/>
                <a:cs typeface="Arial MT"/>
              </a:rPr>
              <a:t>They</a:t>
            </a:r>
            <a:r>
              <a:rPr dirty="0" sz="1200">
                <a:latin typeface="Arial MT"/>
                <a:cs typeface="Arial MT"/>
              </a:rPr>
              <a:t>	analyze</a:t>
            </a:r>
            <a:r>
              <a:rPr dirty="0" sz="1200" spc="3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3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historical</a:t>
            </a:r>
            <a:r>
              <a:rPr dirty="0" sz="1200" spc="3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earthquake</a:t>
            </a:r>
            <a:r>
              <a:rPr dirty="0" sz="1200" spc="3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magnitudes</a:t>
            </a:r>
            <a:r>
              <a:rPr dirty="0" sz="1200" spc="38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to</a:t>
            </a:r>
            <a:endParaRPr sz="1200">
              <a:latin typeface="Arial MT"/>
              <a:cs typeface="Arial MT"/>
            </a:endParaRPr>
          </a:p>
          <a:p>
            <a:pPr algn="just" marL="354965">
              <a:lnSpc>
                <a:spcPts val="1370"/>
              </a:lnSpc>
            </a:pPr>
            <a:r>
              <a:rPr dirty="0" sz="1200">
                <a:latin typeface="Arial MT"/>
                <a:cs typeface="Arial MT"/>
              </a:rPr>
              <a:t>estimate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magnitude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-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impending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earthquake</a:t>
            </a:r>
            <a:endParaRPr sz="1200">
              <a:latin typeface="Arial MT"/>
              <a:cs typeface="Arial MT"/>
            </a:endParaRPr>
          </a:p>
          <a:p>
            <a:pPr algn="just" marL="352425" marR="5715" indent="-340360">
              <a:lnSpc>
                <a:spcPts val="1300"/>
              </a:lnSpc>
              <a:spcBef>
                <a:spcPts val="409"/>
              </a:spcBef>
              <a:buSzPct val="158333"/>
              <a:buChar char="•"/>
              <a:tabLst>
                <a:tab pos="354965" algn="l"/>
              </a:tabLst>
            </a:pPr>
            <a:r>
              <a:rPr dirty="0" sz="1200">
                <a:latin typeface="Arial MT"/>
                <a:cs typeface="Arial MT"/>
              </a:rPr>
              <a:t>Development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prediction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model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utilizing</a:t>
            </a:r>
            <a:r>
              <a:rPr dirty="0" sz="1200" spc="3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Artificial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Neural </a:t>
            </a:r>
            <a:r>
              <a:rPr dirty="0" sz="1200" spc="-10">
                <a:latin typeface="Arial MT"/>
                <a:cs typeface="Arial MT"/>
              </a:rPr>
              <a:t>	</a:t>
            </a:r>
            <a:r>
              <a:rPr dirty="0" sz="1200">
                <a:latin typeface="Arial MT"/>
                <a:cs typeface="Arial MT"/>
              </a:rPr>
              <a:t>Networks</a:t>
            </a:r>
            <a:r>
              <a:rPr dirty="0" sz="1200" spc="204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(ANN)</a:t>
            </a:r>
            <a:r>
              <a:rPr dirty="0" sz="1200" spc="2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</a:t>
            </a:r>
            <a:r>
              <a:rPr dirty="0" sz="1200" spc="20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forecast</a:t>
            </a:r>
            <a:r>
              <a:rPr dirty="0" sz="1200" spc="2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2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magnitude</a:t>
            </a:r>
            <a:r>
              <a:rPr dirty="0" sz="1200" spc="2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20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depth</a:t>
            </a:r>
            <a:r>
              <a:rPr dirty="0" sz="1200" spc="19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of </a:t>
            </a:r>
            <a:r>
              <a:rPr dirty="0" sz="1200" spc="-25">
                <a:latin typeface="Arial MT"/>
                <a:cs typeface="Arial MT"/>
              </a:rPr>
              <a:t>	</a:t>
            </a:r>
            <a:r>
              <a:rPr dirty="0" sz="1200">
                <a:latin typeface="Arial MT"/>
                <a:cs typeface="Arial MT"/>
              </a:rPr>
              <a:t>earthquake</a:t>
            </a:r>
            <a:r>
              <a:rPr dirty="0" sz="1200" spc="-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based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on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historical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data.</a:t>
            </a:r>
            <a:endParaRPr sz="1200">
              <a:latin typeface="Arial MT"/>
              <a:cs typeface="Arial MT"/>
            </a:endParaRPr>
          </a:p>
          <a:p>
            <a:pPr algn="just" marL="352425" marR="5715" indent="-340360">
              <a:lnSpc>
                <a:spcPct val="90100"/>
              </a:lnSpc>
              <a:spcBef>
                <a:spcPts val="380"/>
              </a:spcBef>
              <a:buSzPct val="158333"/>
              <a:buChar char="•"/>
              <a:tabLst>
                <a:tab pos="354965" algn="l"/>
              </a:tabLst>
            </a:pPr>
            <a:r>
              <a:rPr dirty="0" sz="1200">
                <a:latin typeface="Arial MT"/>
                <a:cs typeface="Arial MT"/>
              </a:rPr>
              <a:t>Utilization</a:t>
            </a:r>
            <a:r>
              <a:rPr dirty="0" sz="1200" spc="13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14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13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dataset</a:t>
            </a:r>
            <a:r>
              <a:rPr dirty="0" sz="1200" spc="13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containing</a:t>
            </a:r>
            <a:r>
              <a:rPr dirty="0" sz="1200" spc="13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various</a:t>
            </a:r>
            <a:r>
              <a:rPr dirty="0" sz="1200" spc="140">
                <a:latin typeface="Arial MT"/>
                <a:cs typeface="Arial MT"/>
              </a:rPr>
              <a:t>  </a:t>
            </a:r>
            <a:r>
              <a:rPr dirty="0" sz="1200" spc="-10">
                <a:latin typeface="Arial MT"/>
                <a:cs typeface="Arial MT"/>
              </a:rPr>
              <a:t>earthquake </a:t>
            </a:r>
            <a:r>
              <a:rPr dirty="0" sz="1200" spc="-10">
                <a:latin typeface="Arial MT"/>
                <a:cs typeface="Arial MT"/>
              </a:rPr>
              <a:t>	</a:t>
            </a:r>
            <a:r>
              <a:rPr dirty="0" sz="1200">
                <a:latin typeface="Arial MT"/>
                <a:cs typeface="Arial MT"/>
              </a:rPr>
              <a:t>parameter</a:t>
            </a:r>
            <a:r>
              <a:rPr dirty="0" sz="1200" spc="1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fields</a:t>
            </a:r>
            <a:r>
              <a:rPr dirty="0" sz="1200" spc="1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for</a:t>
            </a:r>
            <a:r>
              <a:rPr dirty="0" sz="1200" spc="1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training</a:t>
            </a:r>
            <a:r>
              <a:rPr dirty="0" sz="1200" spc="1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1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ANN</a:t>
            </a:r>
            <a:r>
              <a:rPr dirty="0" sz="1200" spc="1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model</a:t>
            </a:r>
            <a:r>
              <a:rPr dirty="0" sz="1200" spc="1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enabling</a:t>
            </a:r>
            <a:r>
              <a:rPr dirty="0" sz="1200" spc="1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it</a:t>
            </a:r>
            <a:r>
              <a:rPr dirty="0" sz="1200" spc="17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to </a:t>
            </a:r>
            <a:r>
              <a:rPr dirty="0" sz="1200" spc="-25">
                <a:latin typeface="Arial MT"/>
                <a:cs typeface="Arial MT"/>
              </a:rPr>
              <a:t>	</a:t>
            </a:r>
            <a:r>
              <a:rPr dirty="0" sz="1200">
                <a:latin typeface="Arial MT"/>
                <a:cs typeface="Arial MT"/>
              </a:rPr>
              <a:t>predict</a:t>
            </a:r>
            <a:r>
              <a:rPr dirty="0" sz="1200" spc="25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earthquake</a:t>
            </a:r>
            <a:r>
              <a:rPr dirty="0" sz="1200" spc="2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characteristics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at</a:t>
            </a:r>
            <a:r>
              <a:rPr dirty="0" sz="1200" spc="2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specific</a:t>
            </a:r>
            <a:r>
              <a:rPr dirty="0" sz="1200" spc="2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latitude</a:t>
            </a:r>
            <a:r>
              <a:rPr dirty="0" sz="1200" spc="254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and </a:t>
            </a:r>
            <a:r>
              <a:rPr dirty="0" sz="1200" spc="-25">
                <a:latin typeface="Arial MT"/>
                <a:cs typeface="Arial MT"/>
              </a:rPr>
              <a:t>	</a:t>
            </a:r>
            <a:r>
              <a:rPr dirty="0" sz="1200">
                <a:latin typeface="Arial MT"/>
                <a:cs typeface="Arial MT"/>
              </a:rPr>
              <a:t>longitude</a:t>
            </a:r>
            <a:r>
              <a:rPr dirty="0" sz="1200" spc="-6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coordinates.</a:t>
            </a:r>
            <a:endParaRPr sz="1200">
              <a:latin typeface="Arial MT"/>
              <a:cs typeface="Arial MT"/>
            </a:endParaRPr>
          </a:p>
          <a:p>
            <a:pPr algn="just" marL="352425" marR="5080" indent="-340360">
              <a:lnSpc>
                <a:spcPct val="89700"/>
              </a:lnSpc>
              <a:spcBef>
                <a:spcPts val="400"/>
              </a:spcBef>
              <a:buSzPct val="158333"/>
              <a:buChar char="•"/>
              <a:tabLst>
                <a:tab pos="354965" algn="l"/>
              </a:tabLst>
            </a:pPr>
            <a:r>
              <a:rPr dirty="0" sz="1200">
                <a:latin typeface="Arial MT"/>
                <a:cs typeface="Arial MT"/>
              </a:rPr>
              <a:t>Achievement</a:t>
            </a:r>
            <a:r>
              <a:rPr dirty="0" sz="1200" spc="2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2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2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accuracy</a:t>
            </a:r>
            <a:r>
              <a:rPr dirty="0" sz="1200" spc="25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rate</a:t>
            </a:r>
            <a:r>
              <a:rPr dirty="0" sz="1200" spc="2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</a:t>
            </a:r>
            <a:r>
              <a:rPr dirty="0" sz="1200" spc="2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predicting</a:t>
            </a:r>
            <a:r>
              <a:rPr dirty="0" sz="1200" spc="24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earthquake </a:t>
            </a:r>
            <a:r>
              <a:rPr dirty="0" sz="1200" spc="-10">
                <a:latin typeface="Arial MT"/>
                <a:cs typeface="Arial MT"/>
              </a:rPr>
              <a:t>	</a:t>
            </a:r>
            <a:r>
              <a:rPr dirty="0" sz="1200">
                <a:latin typeface="Arial MT"/>
                <a:cs typeface="Arial MT"/>
              </a:rPr>
              <a:t>magnitude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1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depth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at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given</a:t>
            </a:r>
            <a:r>
              <a:rPr dirty="0" sz="1200" spc="20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locations,</a:t>
            </a:r>
            <a:r>
              <a:rPr dirty="0" sz="1200" spc="2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showcasing</a:t>
            </a:r>
            <a:r>
              <a:rPr dirty="0" sz="1200" spc="204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the </a:t>
            </a:r>
            <a:r>
              <a:rPr dirty="0" sz="1200" spc="-25">
                <a:latin typeface="Arial MT"/>
                <a:cs typeface="Arial MT"/>
              </a:rPr>
              <a:t>	</a:t>
            </a:r>
            <a:r>
              <a:rPr dirty="0" sz="1200">
                <a:latin typeface="Arial MT"/>
                <a:cs typeface="Arial MT"/>
              </a:rPr>
              <a:t>effectiveness</a:t>
            </a:r>
            <a:r>
              <a:rPr dirty="0" sz="1200" spc="24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25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24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proposed</a:t>
            </a:r>
            <a:r>
              <a:rPr dirty="0" sz="1200" spc="24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model</a:t>
            </a:r>
            <a:r>
              <a:rPr dirty="0" sz="1200" spc="24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in</a:t>
            </a:r>
            <a:r>
              <a:rPr dirty="0" sz="1200" spc="245">
                <a:latin typeface="Arial MT"/>
                <a:cs typeface="Arial MT"/>
              </a:rPr>
              <a:t>  </a:t>
            </a:r>
            <a:r>
              <a:rPr dirty="0" sz="1200" spc="-10">
                <a:latin typeface="Arial MT"/>
                <a:cs typeface="Arial MT"/>
              </a:rPr>
              <a:t>earthquake 	forecasting</a:t>
            </a:r>
            <a:r>
              <a:rPr dirty="0" sz="1400" spc="-1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-11937" y="-11937"/>
            <a:ext cx="7115175" cy="446405"/>
            <a:chOff x="-11937" y="-11937"/>
            <a:chExt cx="7115175" cy="446405"/>
          </a:xfrm>
        </p:grpSpPr>
        <p:sp>
          <p:nvSpPr>
            <p:cNvPr id="12" name="object 12" descr=""/>
            <p:cNvSpPr/>
            <p:nvPr/>
          </p:nvSpPr>
          <p:spPr>
            <a:xfrm>
              <a:off x="762" y="762"/>
              <a:ext cx="7089775" cy="421005"/>
            </a:xfrm>
            <a:custGeom>
              <a:avLst/>
              <a:gdLst/>
              <a:ahLst/>
              <a:cxnLst/>
              <a:rect l="l" t="t" r="r" b="b"/>
              <a:pathLst>
                <a:path w="7089775" h="421005">
                  <a:moveTo>
                    <a:pt x="7089648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7089648" y="420624"/>
                  </a:lnTo>
                  <a:lnTo>
                    <a:pt x="708964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62" y="762"/>
              <a:ext cx="7089775" cy="421005"/>
            </a:xfrm>
            <a:custGeom>
              <a:avLst/>
              <a:gdLst/>
              <a:ahLst/>
              <a:cxnLst/>
              <a:rect l="l" t="t" r="r" b="b"/>
              <a:pathLst>
                <a:path w="7089775" h="421005">
                  <a:moveTo>
                    <a:pt x="0" y="420624"/>
                  </a:moveTo>
                  <a:lnTo>
                    <a:pt x="7089648" y="420624"/>
                  </a:lnTo>
                  <a:lnTo>
                    <a:pt x="7089648" y="0"/>
                  </a:lnTo>
                  <a:lnTo>
                    <a:pt x="0" y="0"/>
                  </a:lnTo>
                  <a:lnTo>
                    <a:pt x="0" y="420624"/>
                  </a:lnTo>
                  <a:close/>
                </a:path>
              </a:pathLst>
            </a:custGeom>
            <a:ln w="254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461" y="84836"/>
            <a:ext cx="7064375" cy="2393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1F1F1"/>
                </a:solidFill>
              </a:rPr>
              <a:t>EARTHQUAKE</a:t>
            </a:r>
            <a:r>
              <a:rPr dirty="0" sz="1400" spc="-35">
                <a:solidFill>
                  <a:srgbClr val="F1F1F1"/>
                </a:solidFill>
              </a:rPr>
              <a:t> </a:t>
            </a:r>
            <a:r>
              <a:rPr dirty="0" sz="1400">
                <a:solidFill>
                  <a:srgbClr val="F1F1F1"/>
                </a:solidFill>
              </a:rPr>
              <a:t>PREDICTION</a:t>
            </a:r>
            <a:r>
              <a:rPr dirty="0" sz="1400" spc="-80">
                <a:solidFill>
                  <a:srgbClr val="F1F1F1"/>
                </a:solidFill>
              </a:rPr>
              <a:t> </a:t>
            </a:r>
            <a:r>
              <a:rPr dirty="0" sz="1400" spc="-10">
                <a:solidFill>
                  <a:srgbClr val="F1F1F1"/>
                </a:solidFill>
              </a:rPr>
              <a:t>SYSTEM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69214" y="682878"/>
            <a:ext cx="8331834" cy="3649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Arial"/>
                <a:cs typeface="Arial"/>
              </a:rPr>
              <a:t>ALGORITHM: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400">
              <a:latin typeface="Arial"/>
              <a:cs typeface="Arial"/>
            </a:endParaRPr>
          </a:p>
          <a:p>
            <a:pPr algn="just" marL="430530">
              <a:lnSpc>
                <a:spcPct val="100000"/>
              </a:lnSpc>
            </a:pPr>
            <a:r>
              <a:rPr dirty="0" sz="1400" b="1">
                <a:latin typeface="Arial"/>
                <a:cs typeface="Arial"/>
              </a:rPr>
              <a:t>Random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Forest</a:t>
            </a:r>
            <a:r>
              <a:rPr dirty="0" sz="1400" spc="-6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Regression:</a:t>
            </a:r>
            <a:endParaRPr sz="1400">
              <a:latin typeface="Arial"/>
              <a:cs typeface="Arial"/>
            </a:endParaRPr>
          </a:p>
          <a:p>
            <a:pPr marL="430530" indent="-342900">
              <a:lnSpc>
                <a:spcPct val="100000"/>
              </a:lnSpc>
              <a:buSzPct val="142857"/>
              <a:buChar char="•"/>
              <a:tabLst>
                <a:tab pos="430530" algn="l"/>
              </a:tabLst>
            </a:pP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random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forest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regression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predicting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magnitude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earthquake,the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algorithm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typically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used</a:t>
            </a:r>
            <a:endParaRPr sz="1400">
              <a:latin typeface="Arial MT"/>
              <a:cs typeface="Arial MT"/>
            </a:endParaRPr>
          </a:p>
          <a:p>
            <a:pPr algn="just" marL="43053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based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decision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trees.</a:t>
            </a:r>
            <a:endParaRPr sz="1400">
              <a:latin typeface="Arial MT"/>
              <a:cs typeface="Arial MT"/>
            </a:endParaRPr>
          </a:p>
          <a:p>
            <a:pPr marL="430530" indent="-342900">
              <a:lnSpc>
                <a:spcPct val="100000"/>
              </a:lnSpc>
              <a:spcBef>
                <a:spcPts val="5"/>
              </a:spcBef>
              <a:buSzPct val="142857"/>
              <a:buChar char="•"/>
              <a:tabLst>
                <a:tab pos="430530" algn="l"/>
              </a:tabLst>
            </a:pP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ensemble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approach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helps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improve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accuracy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generalization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model.</a:t>
            </a:r>
            <a:endParaRPr sz="1400">
              <a:latin typeface="Arial MT"/>
              <a:cs typeface="Arial MT"/>
            </a:endParaRPr>
          </a:p>
          <a:p>
            <a:pPr marL="430530" marR="6350" indent="-342900">
              <a:lnSpc>
                <a:spcPct val="100000"/>
              </a:lnSpc>
              <a:buSzPct val="142857"/>
              <a:buChar char="•"/>
              <a:tabLst>
                <a:tab pos="430530" algn="l"/>
              </a:tabLst>
            </a:pPr>
            <a:r>
              <a:rPr dirty="0" sz="1400">
                <a:latin typeface="Arial MT"/>
                <a:cs typeface="Arial MT"/>
              </a:rPr>
              <a:t>Data</a:t>
            </a:r>
            <a:r>
              <a:rPr dirty="0" sz="1400" spc="409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Collection</a:t>
            </a:r>
            <a:r>
              <a:rPr dirty="0" sz="1400" spc="4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4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Preprocessing:</a:t>
            </a:r>
            <a:r>
              <a:rPr dirty="0" sz="1400" spc="4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Preprocess</a:t>
            </a:r>
            <a:r>
              <a:rPr dirty="0" sz="1400" spc="4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4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data</a:t>
            </a:r>
            <a:r>
              <a:rPr dirty="0" sz="1400" spc="4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409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handling</a:t>
            </a:r>
            <a:r>
              <a:rPr dirty="0" sz="1400" spc="4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missing</a:t>
            </a:r>
            <a:r>
              <a:rPr dirty="0" sz="1400" spc="4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values,</a:t>
            </a:r>
            <a:r>
              <a:rPr dirty="0" sz="1400" spc="4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scaling </a:t>
            </a:r>
            <a:r>
              <a:rPr dirty="0" sz="1400">
                <a:latin typeface="Arial MT"/>
                <a:cs typeface="Arial MT"/>
              </a:rPr>
              <a:t>features,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encoding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categorical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variables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if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necessary.</a:t>
            </a:r>
            <a:endParaRPr sz="1400">
              <a:latin typeface="Arial MT"/>
              <a:cs typeface="Arial MT"/>
            </a:endParaRPr>
          </a:p>
          <a:p>
            <a:pPr marL="430530" indent="-342900">
              <a:lnSpc>
                <a:spcPct val="100000"/>
              </a:lnSpc>
              <a:spcBef>
                <a:spcPts val="405"/>
              </a:spcBef>
              <a:buSzPct val="142857"/>
              <a:buChar char="•"/>
              <a:tabLst>
                <a:tab pos="430530" algn="l"/>
              </a:tabLst>
            </a:pPr>
            <a:r>
              <a:rPr dirty="0" sz="1400">
                <a:latin typeface="Arial MT"/>
                <a:cs typeface="Arial MT"/>
              </a:rPr>
              <a:t>Feature</a:t>
            </a:r>
            <a:r>
              <a:rPr dirty="0" sz="1400" spc="4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Selection</a:t>
            </a:r>
            <a:r>
              <a:rPr dirty="0" sz="1400" spc="3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39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Engineering:</a:t>
            </a:r>
            <a:r>
              <a:rPr dirty="0" sz="1400" spc="3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Extract</a:t>
            </a:r>
            <a:r>
              <a:rPr dirty="0" sz="1400" spc="409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additional</a:t>
            </a:r>
            <a:r>
              <a:rPr dirty="0" sz="1400" spc="3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features</a:t>
            </a:r>
            <a:r>
              <a:rPr dirty="0" sz="1400" spc="4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if</a:t>
            </a:r>
            <a:r>
              <a:rPr dirty="0" sz="1400" spc="3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needed</a:t>
            </a:r>
            <a:r>
              <a:rPr dirty="0" sz="1400" spc="39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4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perform</a:t>
            </a:r>
            <a:r>
              <a:rPr dirty="0" sz="1400" spc="39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feature</a:t>
            </a:r>
            <a:endParaRPr sz="1400">
              <a:latin typeface="Arial MT"/>
              <a:cs typeface="Arial MT"/>
            </a:endParaRPr>
          </a:p>
          <a:p>
            <a:pPr algn="just" marL="430530">
              <a:lnSpc>
                <a:spcPct val="100000"/>
              </a:lnSpc>
            </a:pPr>
            <a:r>
              <a:rPr dirty="0" sz="1400" spc="-10">
                <a:latin typeface="Arial MT"/>
                <a:cs typeface="Arial MT"/>
              </a:rPr>
              <a:t>engineering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enhance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predictive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power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model.</a:t>
            </a:r>
            <a:endParaRPr sz="1400">
              <a:latin typeface="Arial MT"/>
              <a:cs typeface="Arial MT"/>
            </a:endParaRPr>
          </a:p>
          <a:p>
            <a:pPr algn="just" marL="427355" marR="5715" indent="-339725">
              <a:lnSpc>
                <a:spcPct val="100000"/>
              </a:lnSpc>
              <a:spcBef>
                <a:spcPts val="400"/>
              </a:spcBef>
              <a:buSzPct val="142857"/>
              <a:buChar char="•"/>
              <a:tabLst>
                <a:tab pos="430530" algn="l"/>
              </a:tabLst>
            </a:pPr>
            <a:r>
              <a:rPr dirty="0" sz="1400">
                <a:latin typeface="Arial MT"/>
                <a:cs typeface="Arial MT"/>
              </a:rPr>
              <a:t>Model</a:t>
            </a:r>
            <a:r>
              <a:rPr dirty="0" sz="1400" spc="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Training:</a:t>
            </a:r>
            <a:r>
              <a:rPr dirty="0" sz="1400" spc="9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Train</a:t>
            </a:r>
            <a:r>
              <a:rPr dirty="0" sz="1400" spc="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Random</a:t>
            </a:r>
            <a:r>
              <a:rPr dirty="0" sz="1400" spc="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Forest</a:t>
            </a:r>
            <a:r>
              <a:rPr dirty="0" sz="1400" spc="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Regression</a:t>
            </a:r>
            <a:r>
              <a:rPr dirty="0" sz="1400" spc="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model</a:t>
            </a:r>
            <a:r>
              <a:rPr dirty="0" sz="1400" spc="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using</a:t>
            </a:r>
            <a:r>
              <a:rPr dirty="0" sz="1400" spc="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training</a:t>
            </a:r>
            <a:r>
              <a:rPr dirty="0" sz="1400" spc="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data.</a:t>
            </a:r>
            <a:r>
              <a:rPr dirty="0" sz="1400" spc="9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Random</a:t>
            </a:r>
            <a:r>
              <a:rPr dirty="0" sz="1400" spc="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Forest </a:t>
            </a:r>
            <a:r>
              <a:rPr dirty="0" sz="1400" spc="-1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combines</a:t>
            </a:r>
            <a:r>
              <a:rPr dirty="0" sz="1400" spc="2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multiple</a:t>
            </a:r>
            <a:r>
              <a:rPr dirty="0" sz="1400" spc="1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decision</a:t>
            </a:r>
            <a:r>
              <a:rPr dirty="0" sz="1400" spc="20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trees,</a:t>
            </a:r>
            <a:r>
              <a:rPr dirty="0" sz="1400" spc="20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each</a:t>
            </a:r>
            <a:r>
              <a:rPr dirty="0" sz="1400" spc="20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trained</a:t>
            </a:r>
            <a:r>
              <a:rPr dirty="0" sz="1400" spc="1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20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2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random</a:t>
            </a:r>
            <a:r>
              <a:rPr dirty="0" sz="1400" spc="2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subset</a:t>
            </a:r>
            <a:r>
              <a:rPr dirty="0" sz="1400" spc="20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20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20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data</a:t>
            </a:r>
            <a:r>
              <a:rPr dirty="0" sz="1400" spc="2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20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features,</a:t>
            </a:r>
            <a:r>
              <a:rPr dirty="0" sz="1400" spc="204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to </a:t>
            </a:r>
            <a:r>
              <a:rPr dirty="0" sz="1400" spc="-25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make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predictions..</a:t>
            </a:r>
            <a:endParaRPr sz="1400">
              <a:latin typeface="Arial MT"/>
              <a:cs typeface="Arial MT"/>
            </a:endParaRPr>
          </a:p>
          <a:p>
            <a:pPr algn="just" marL="426720" marR="5080" indent="-339090">
              <a:lnSpc>
                <a:spcPct val="100000"/>
              </a:lnSpc>
              <a:spcBef>
                <a:spcPts val="395"/>
              </a:spcBef>
              <a:buSzPct val="142857"/>
              <a:buChar char="•"/>
              <a:tabLst>
                <a:tab pos="430530" algn="l"/>
              </a:tabLst>
            </a:pPr>
            <a:r>
              <a:rPr dirty="0" sz="1400">
                <a:latin typeface="Arial MT"/>
                <a:cs typeface="Arial MT"/>
              </a:rPr>
              <a:t>Model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Evaluation: Evaluate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 trained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model using the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testing data.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Utilize regression metrics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such </a:t>
            </a:r>
            <a:r>
              <a:rPr dirty="0" sz="1400" spc="-2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Mean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Squared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Error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(MSE),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Root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Mean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Squared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Error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(RMSE),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Mean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Absolute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Error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(MAE),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and </a:t>
            </a:r>
            <a:r>
              <a:rPr dirty="0" sz="1400" spc="-25">
                <a:latin typeface="Arial MT"/>
                <a:cs typeface="Arial MT"/>
              </a:rPr>
              <a:t>	</a:t>
            </a:r>
            <a:r>
              <a:rPr dirty="0" sz="1400" spc="-10">
                <a:latin typeface="Arial MT"/>
                <a:cs typeface="Arial MT"/>
              </a:rPr>
              <a:t>R-</a:t>
            </a:r>
            <a:r>
              <a:rPr dirty="0" sz="1400">
                <a:latin typeface="Arial MT"/>
                <a:cs typeface="Arial MT"/>
              </a:rPr>
              <a:t>squared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assess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model's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performance</a:t>
            </a:r>
            <a:r>
              <a:rPr dirty="0" sz="1050" spc="-10">
                <a:latin typeface="Arial MT"/>
                <a:cs typeface="Arial MT"/>
              </a:rPr>
              <a:t>.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-11937" y="-11937"/>
            <a:ext cx="7115175" cy="446405"/>
            <a:chOff x="-11937" y="-11937"/>
            <a:chExt cx="7115175" cy="446405"/>
          </a:xfrm>
        </p:grpSpPr>
        <p:sp>
          <p:nvSpPr>
            <p:cNvPr id="9" name="object 9" descr=""/>
            <p:cNvSpPr/>
            <p:nvPr/>
          </p:nvSpPr>
          <p:spPr>
            <a:xfrm>
              <a:off x="762" y="762"/>
              <a:ext cx="7089775" cy="421005"/>
            </a:xfrm>
            <a:custGeom>
              <a:avLst/>
              <a:gdLst/>
              <a:ahLst/>
              <a:cxnLst/>
              <a:rect l="l" t="t" r="r" b="b"/>
              <a:pathLst>
                <a:path w="7089775" h="421005">
                  <a:moveTo>
                    <a:pt x="7089648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7089648" y="420624"/>
                  </a:lnTo>
                  <a:lnTo>
                    <a:pt x="708964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62" y="762"/>
              <a:ext cx="7089775" cy="421005"/>
            </a:xfrm>
            <a:custGeom>
              <a:avLst/>
              <a:gdLst/>
              <a:ahLst/>
              <a:cxnLst/>
              <a:rect l="l" t="t" r="r" b="b"/>
              <a:pathLst>
                <a:path w="7089775" h="421005">
                  <a:moveTo>
                    <a:pt x="0" y="420624"/>
                  </a:moveTo>
                  <a:lnTo>
                    <a:pt x="7089648" y="420624"/>
                  </a:lnTo>
                  <a:lnTo>
                    <a:pt x="7089648" y="0"/>
                  </a:lnTo>
                  <a:lnTo>
                    <a:pt x="0" y="0"/>
                  </a:lnTo>
                  <a:lnTo>
                    <a:pt x="0" y="420624"/>
                  </a:lnTo>
                  <a:close/>
                </a:path>
              </a:pathLst>
            </a:custGeom>
            <a:ln w="254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461" y="84836"/>
            <a:ext cx="7064375" cy="2393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1F1F1"/>
                </a:solidFill>
              </a:rPr>
              <a:t>EARTHQUAKE</a:t>
            </a:r>
            <a:r>
              <a:rPr dirty="0" sz="1400" spc="-35">
                <a:solidFill>
                  <a:srgbClr val="F1F1F1"/>
                </a:solidFill>
              </a:rPr>
              <a:t> </a:t>
            </a:r>
            <a:r>
              <a:rPr dirty="0" sz="1400">
                <a:solidFill>
                  <a:srgbClr val="F1F1F1"/>
                </a:solidFill>
              </a:rPr>
              <a:t>PREDICTION</a:t>
            </a:r>
            <a:r>
              <a:rPr dirty="0" sz="1400" spc="-80">
                <a:solidFill>
                  <a:srgbClr val="F1F1F1"/>
                </a:solidFill>
              </a:rPr>
              <a:t> </a:t>
            </a:r>
            <a:r>
              <a:rPr dirty="0" sz="1400" spc="-10">
                <a:solidFill>
                  <a:srgbClr val="F1F1F1"/>
                </a:solidFill>
              </a:rPr>
              <a:t>SYSTEM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3418" y="126134"/>
            <a:ext cx="317500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60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983739" y="0"/>
            <a:ext cx="160655" cy="546100"/>
            <a:chOff x="8983739" y="0"/>
            <a:chExt cx="160655" cy="5461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3739" y="8947"/>
              <a:ext cx="160259" cy="53684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028175" y="0"/>
              <a:ext cx="116205" cy="467995"/>
            </a:xfrm>
            <a:custGeom>
              <a:avLst/>
              <a:gdLst/>
              <a:ahLst/>
              <a:cxnLst/>
              <a:rect l="l" t="t" r="r" b="b"/>
              <a:pathLst>
                <a:path w="116204" h="467995">
                  <a:moveTo>
                    <a:pt x="115824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115824" y="467867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3061" y="64059"/>
            <a:ext cx="1208487" cy="36714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01879" y="647446"/>
            <a:ext cx="8557895" cy="3937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DEPLOYMENT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600">
              <a:latin typeface="Arial"/>
              <a:cs typeface="Arial"/>
            </a:endParaRPr>
          </a:p>
          <a:p>
            <a:pPr algn="just" marL="360680" marR="6350" indent="-339725">
              <a:lnSpc>
                <a:spcPct val="100000"/>
              </a:lnSpc>
              <a:buSzPct val="125000"/>
              <a:buChar char="•"/>
              <a:tabLst>
                <a:tab pos="364490" algn="l"/>
              </a:tabLst>
            </a:pPr>
            <a:r>
              <a:rPr dirty="0" sz="1600">
                <a:latin typeface="Arial MT"/>
                <a:cs typeface="Arial MT"/>
              </a:rPr>
              <a:t>Train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your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earthquake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magnitude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prediction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model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historical</a:t>
            </a:r>
            <a:r>
              <a:rPr dirty="0" sz="1600" spc="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seismic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.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Evaluate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1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models</a:t>
            </a:r>
            <a:r>
              <a:rPr dirty="0" sz="1600" spc="1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performance</a:t>
            </a:r>
            <a:r>
              <a:rPr dirty="0" sz="1600" spc="1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2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appropriate</a:t>
            </a:r>
            <a:r>
              <a:rPr dirty="0" sz="1600" spc="2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matrics</a:t>
            </a:r>
            <a:r>
              <a:rPr dirty="0" sz="1600" spc="1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1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1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mean</a:t>
            </a:r>
            <a:r>
              <a:rPr dirty="0" sz="1600" spc="1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absolute</a:t>
            </a:r>
            <a:r>
              <a:rPr dirty="0" sz="1600" spc="1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error</a:t>
            </a:r>
            <a:r>
              <a:rPr dirty="0" sz="1600" spc="204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(MAE),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mean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squared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error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(MSE),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root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squared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error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(RMSE)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validation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data</a:t>
            </a:r>
            <a:endParaRPr sz="1600">
              <a:latin typeface="Arial MT"/>
              <a:cs typeface="Arial MT"/>
            </a:endParaRPr>
          </a:p>
          <a:p>
            <a:pPr algn="just" marL="360680" marR="5080" indent="-339725">
              <a:lnSpc>
                <a:spcPct val="100000"/>
              </a:lnSpc>
              <a:spcBef>
                <a:spcPts val="400"/>
              </a:spcBef>
              <a:buSzPct val="125000"/>
              <a:buChar char="•"/>
              <a:tabLst>
                <a:tab pos="364490" algn="l"/>
              </a:tabLst>
            </a:pPr>
            <a:r>
              <a:rPr dirty="0" sz="1600">
                <a:latin typeface="Arial MT"/>
                <a:cs typeface="Arial MT"/>
              </a:rPr>
              <a:t>Serialize</a:t>
            </a:r>
            <a:r>
              <a:rPr dirty="0" sz="1600" spc="35"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35"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trained</a:t>
            </a:r>
            <a:r>
              <a:rPr dirty="0" sz="1600" spc="35"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model</a:t>
            </a:r>
            <a:r>
              <a:rPr dirty="0" sz="1600" spc="40"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into</a:t>
            </a:r>
            <a:r>
              <a:rPr dirty="0" sz="1600" spc="30"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35"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format</a:t>
            </a:r>
            <a:r>
              <a:rPr dirty="0" sz="1600" spc="45"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40"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35"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35"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easily</a:t>
            </a:r>
            <a:r>
              <a:rPr dirty="0" sz="1600" spc="40"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deployed</a:t>
            </a:r>
            <a:r>
              <a:rPr dirty="0" sz="1600" spc="35"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35">
                <a:latin typeface="Arial MT"/>
                <a:cs typeface="Arial MT"/>
              </a:rPr>
              <a:t> 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35">
                <a:latin typeface="Arial MT"/>
                <a:cs typeface="Arial MT"/>
              </a:rPr>
              <a:t>  </a:t>
            </a:r>
            <a:r>
              <a:rPr dirty="0" sz="1600" spc="-25">
                <a:latin typeface="Arial MT"/>
                <a:cs typeface="Arial MT"/>
              </a:rPr>
              <a:t>in </a:t>
            </a:r>
            <a:r>
              <a:rPr dirty="0" sz="1600" spc="-25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production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environments.</a:t>
            </a:r>
            <a:endParaRPr sz="1600">
              <a:latin typeface="Arial MT"/>
              <a:cs typeface="Arial MT"/>
            </a:endParaRPr>
          </a:p>
          <a:p>
            <a:pPr algn="just" marL="361315" indent="-339725">
              <a:lnSpc>
                <a:spcPct val="100000"/>
              </a:lnSpc>
              <a:spcBef>
                <a:spcPts val="395"/>
              </a:spcBef>
              <a:buSzPct val="125000"/>
              <a:buChar char="•"/>
              <a:tabLst>
                <a:tab pos="361315" algn="l"/>
              </a:tabLst>
            </a:pPr>
            <a:r>
              <a:rPr dirty="0" sz="1600">
                <a:latin typeface="Arial MT"/>
                <a:cs typeface="Arial MT"/>
              </a:rPr>
              <a:t>Create</a:t>
            </a:r>
            <a:r>
              <a:rPr dirty="0" sz="1600" spc="2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2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application</a:t>
            </a:r>
            <a:r>
              <a:rPr dirty="0" sz="1600" spc="229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programming</a:t>
            </a:r>
            <a:r>
              <a:rPr dirty="0" sz="1600" spc="229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2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(API)</a:t>
            </a:r>
            <a:r>
              <a:rPr dirty="0" sz="1600" spc="229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2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exposes</a:t>
            </a:r>
            <a:r>
              <a:rPr dirty="0" sz="1600" spc="2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endpoints</a:t>
            </a:r>
            <a:r>
              <a:rPr dirty="0" sz="1600" spc="229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2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receiving</a:t>
            </a:r>
            <a:endParaRPr sz="1600">
              <a:latin typeface="Arial MT"/>
              <a:cs typeface="Arial MT"/>
            </a:endParaRPr>
          </a:p>
          <a:p>
            <a:pPr marL="36449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input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returning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earthquake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magnitude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predictions.</a:t>
            </a:r>
            <a:endParaRPr sz="1600">
              <a:latin typeface="Arial MT"/>
              <a:cs typeface="Arial MT"/>
            </a:endParaRPr>
          </a:p>
          <a:p>
            <a:pPr marL="364490" marR="9525" indent="-343535">
              <a:lnSpc>
                <a:spcPct val="100000"/>
              </a:lnSpc>
              <a:spcBef>
                <a:spcPts val="409"/>
              </a:spcBef>
              <a:buSzPct val="125000"/>
              <a:buChar char="•"/>
              <a:tabLst>
                <a:tab pos="364490" algn="l"/>
              </a:tabLst>
            </a:pPr>
            <a:r>
              <a:rPr dirty="0" sz="1600">
                <a:latin typeface="Arial MT"/>
                <a:cs typeface="Arial MT"/>
              </a:rPr>
              <a:t>Optimize</a:t>
            </a:r>
            <a:r>
              <a:rPr dirty="0" sz="1600" spc="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your</a:t>
            </a:r>
            <a:r>
              <a:rPr dirty="0" sz="1600" spc="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deployment</a:t>
            </a:r>
            <a:r>
              <a:rPr dirty="0" sz="1600" spc="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infrastructure</a:t>
            </a:r>
            <a:r>
              <a:rPr dirty="0" sz="1600" spc="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scalability</a:t>
            </a:r>
            <a:r>
              <a:rPr dirty="0" sz="1600" spc="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performance</a:t>
            </a:r>
            <a:r>
              <a:rPr dirty="0" sz="1600" spc="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handle</a:t>
            </a:r>
            <a:r>
              <a:rPr dirty="0" sz="1600" spc="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varying </a:t>
            </a:r>
            <a:r>
              <a:rPr dirty="0" sz="1600">
                <a:latin typeface="Arial MT"/>
                <a:cs typeface="Arial MT"/>
              </a:rPr>
              <a:t>loads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incoming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prediction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requests.</a:t>
            </a:r>
            <a:endParaRPr sz="1600">
              <a:latin typeface="Arial MT"/>
              <a:cs typeface="Arial MT"/>
            </a:endParaRPr>
          </a:p>
          <a:p>
            <a:pPr marL="364490" indent="-342900">
              <a:lnSpc>
                <a:spcPct val="100000"/>
              </a:lnSpc>
              <a:spcBef>
                <a:spcPts val="395"/>
              </a:spcBef>
              <a:buSzPct val="125000"/>
              <a:buChar char="•"/>
              <a:tabLst>
                <a:tab pos="364490" algn="l"/>
              </a:tabLst>
            </a:pPr>
            <a:r>
              <a:rPr dirty="0" sz="1600">
                <a:latin typeface="Arial MT"/>
                <a:cs typeface="Arial MT"/>
              </a:rPr>
              <a:t>Consider</a:t>
            </a:r>
            <a:r>
              <a:rPr dirty="0" sz="1600" spc="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cloud</a:t>
            </a:r>
            <a:r>
              <a:rPr dirty="0" sz="1600" spc="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services</a:t>
            </a:r>
            <a:r>
              <a:rPr dirty="0" sz="1600" spc="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like</a:t>
            </a:r>
            <a:r>
              <a:rPr dirty="0" sz="1600" spc="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AWS,</a:t>
            </a:r>
            <a:r>
              <a:rPr dirty="0" sz="1600" spc="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Google</a:t>
            </a:r>
            <a:r>
              <a:rPr dirty="0" sz="1600" spc="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cloud,</a:t>
            </a:r>
            <a:r>
              <a:rPr dirty="0" sz="1600" spc="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Azure</a:t>
            </a:r>
            <a:r>
              <a:rPr dirty="0" sz="1600" spc="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scalable</a:t>
            </a:r>
            <a:r>
              <a:rPr dirty="0" sz="1600" spc="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10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reliable</a:t>
            </a:r>
            <a:endParaRPr sz="1600">
              <a:latin typeface="Arial MT"/>
              <a:cs typeface="Arial MT"/>
            </a:endParaRPr>
          </a:p>
          <a:p>
            <a:pPr marL="364490">
              <a:lnSpc>
                <a:spcPct val="100000"/>
              </a:lnSpc>
            </a:pPr>
            <a:r>
              <a:rPr dirty="0" sz="1600" spc="-10">
                <a:latin typeface="Arial MT"/>
                <a:cs typeface="Arial MT"/>
              </a:rPr>
              <a:t>infrastructure.</a:t>
            </a:r>
            <a:endParaRPr sz="1600">
              <a:latin typeface="Arial MT"/>
              <a:cs typeface="Arial MT"/>
            </a:endParaRPr>
          </a:p>
          <a:p>
            <a:pPr marL="364490" marR="6985" indent="-343535">
              <a:lnSpc>
                <a:spcPct val="100000"/>
              </a:lnSpc>
              <a:spcBef>
                <a:spcPts val="400"/>
              </a:spcBef>
              <a:buSzPct val="125000"/>
              <a:buChar char="•"/>
              <a:tabLst>
                <a:tab pos="364490" algn="l"/>
                <a:tab pos="1457325" algn="l"/>
                <a:tab pos="2303145" algn="l"/>
                <a:tab pos="3486150" algn="l"/>
                <a:tab pos="3969385" algn="l"/>
                <a:tab pos="4498340" algn="l"/>
                <a:tab pos="5522595" algn="l"/>
                <a:tab pos="5836285" algn="l"/>
                <a:tab pos="6805930" algn="l"/>
                <a:tab pos="7764780" algn="l"/>
              </a:tabLst>
            </a:pPr>
            <a:r>
              <a:rPr dirty="0" sz="1600" spc="-10">
                <a:latin typeface="Arial MT"/>
                <a:cs typeface="Arial MT"/>
              </a:rPr>
              <a:t>Implement</a:t>
            </a:r>
            <a:r>
              <a:rPr dirty="0" sz="1600">
                <a:latin typeface="Arial MT"/>
                <a:cs typeface="Arial MT"/>
              </a:rPr>
              <a:t>	</a:t>
            </a:r>
            <a:r>
              <a:rPr dirty="0" sz="1600" spc="-10">
                <a:latin typeface="Arial MT"/>
                <a:cs typeface="Arial MT"/>
              </a:rPr>
              <a:t>caching</a:t>
            </a:r>
            <a:r>
              <a:rPr dirty="0" sz="1600">
                <a:latin typeface="Arial MT"/>
                <a:cs typeface="Arial MT"/>
              </a:rPr>
              <a:t>	</a:t>
            </a:r>
            <a:r>
              <a:rPr dirty="0" sz="1600" spc="-10">
                <a:latin typeface="Arial MT"/>
                <a:cs typeface="Arial MT"/>
              </a:rPr>
              <a:t>mechanism</a:t>
            </a:r>
            <a:r>
              <a:rPr dirty="0" sz="1600">
                <a:latin typeface="Arial MT"/>
                <a:cs typeface="Arial MT"/>
              </a:rPr>
              <a:t>	</a:t>
            </a:r>
            <a:r>
              <a:rPr dirty="0" sz="1600" spc="-25">
                <a:latin typeface="Arial MT"/>
                <a:cs typeface="Arial MT"/>
              </a:rPr>
              <a:t>and</a:t>
            </a:r>
            <a:r>
              <a:rPr dirty="0" sz="1600">
                <a:latin typeface="Arial MT"/>
                <a:cs typeface="Arial MT"/>
              </a:rPr>
              <a:t>	</a:t>
            </a:r>
            <a:r>
              <a:rPr dirty="0" sz="1600" spc="-20">
                <a:latin typeface="Arial MT"/>
                <a:cs typeface="Arial MT"/>
              </a:rPr>
              <a:t>load</a:t>
            </a:r>
            <a:r>
              <a:rPr dirty="0" sz="1600">
                <a:latin typeface="Arial MT"/>
                <a:cs typeface="Arial MT"/>
              </a:rPr>
              <a:t>	</a:t>
            </a:r>
            <a:r>
              <a:rPr dirty="0" sz="1600" spc="-10">
                <a:latin typeface="Arial MT"/>
                <a:cs typeface="Arial MT"/>
              </a:rPr>
              <a:t>balancers</a:t>
            </a:r>
            <a:r>
              <a:rPr dirty="0" sz="1600">
                <a:latin typeface="Arial MT"/>
                <a:cs typeface="Arial MT"/>
              </a:rPr>
              <a:t>	</a:t>
            </a:r>
            <a:r>
              <a:rPr dirty="0" sz="1600" spc="-25">
                <a:latin typeface="Arial MT"/>
                <a:cs typeface="Arial MT"/>
              </a:rPr>
              <a:t>to</a:t>
            </a:r>
            <a:r>
              <a:rPr dirty="0" sz="1600">
                <a:latin typeface="Arial MT"/>
                <a:cs typeface="Arial MT"/>
              </a:rPr>
              <a:t>	</a:t>
            </a:r>
            <a:r>
              <a:rPr dirty="0" sz="1600" spc="-10">
                <a:latin typeface="Arial MT"/>
                <a:cs typeface="Arial MT"/>
              </a:rPr>
              <a:t>distribute</a:t>
            </a:r>
            <a:r>
              <a:rPr dirty="0" sz="1600">
                <a:latin typeface="Arial MT"/>
                <a:cs typeface="Arial MT"/>
              </a:rPr>
              <a:t>	</a:t>
            </a:r>
            <a:r>
              <a:rPr dirty="0" sz="1600" spc="-10">
                <a:latin typeface="Arial MT"/>
                <a:cs typeface="Arial MT"/>
              </a:rPr>
              <a:t>incoming</a:t>
            </a:r>
            <a:r>
              <a:rPr dirty="0" sz="1600">
                <a:latin typeface="Arial MT"/>
                <a:cs typeface="Arial MT"/>
              </a:rPr>
              <a:t>	</a:t>
            </a:r>
            <a:r>
              <a:rPr dirty="0" sz="1600" spc="-10">
                <a:latin typeface="Arial MT"/>
                <a:cs typeface="Arial MT"/>
              </a:rPr>
              <a:t>requests efficiently.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-11937" y="-11937"/>
            <a:ext cx="7115175" cy="446405"/>
            <a:chOff x="-11937" y="-11937"/>
            <a:chExt cx="7115175" cy="446405"/>
          </a:xfrm>
        </p:grpSpPr>
        <p:sp>
          <p:nvSpPr>
            <p:cNvPr id="9" name="object 9" descr=""/>
            <p:cNvSpPr/>
            <p:nvPr/>
          </p:nvSpPr>
          <p:spPr>
            <a:xfrm>
              <a:off x="762" y="762"/>
              <a:ext cx="7089775" cy="421005"/>
            </a:xfrm>
            <a:custGeom>
              <a:avLst/>
              <a:gdLst/>
              <a:ahLst/>
              <a:cxnLst/>
              <a:rect l="l" t="t" r="r" b="b"/>
              <a:pathLst>
                <a:path w="7089775" h="421005">
                  <a:moveTo>
                    <a:pt x="7089648" y="0"/>
                  </a:moveTo>
                  <a:lnTo>
                    <a:pt x="0" y="0"/>
                  </a:lnTo>
                  <a:lnTo>
                    <a:pt x="0" y="420624"/>
                  </a:lnTo>
                  <a:lnTo>
                    <a:pt x="7089648" y="420624"/>
                  </a:lnTo>
                  <a:lnTo>
                    <a:pt x="708964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62" y="762"/>
              <a:ext cx="7089775" cy="421005"/>
            </a:xfrm>
            <a:custGeom>
              <a:avLst/>
              <a:gdLst/>
              <a:ahLst/>
              <a:cxnLst/>
              <a:rect l="l" t="t" r="r" b="b"/>
              <a:pathLst>
                <a:path w="7089775" h="421005">
                  <a:moveTo>
                    <a:pt x="0" y="420624"/>
                  </a:moveTo>
                  <a:lnTo>
                    <a:pt x="7089648" y="420624"/>
                  </a:lnTo>
                  <a:lnTo>
                    <a:pt x="7089648" y="0"/>
                  </a:lnTo>
                  <a:lnTo>
                    <a:pt x="0" y="0"/>
                  </a:lnTo>
                  <a:lnTo>
                    <a:pt x="0" y="420624"/>
                  </a:lnTo>
                  <a:close/>
                </a:path>
              </a:pathLst>
            </a:custGeom>
            <a:ln w="254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3461" y="84836"/>
            <a:ext cx="70643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1F1F1"/>
                </a:solidFill>
                <a:latin typeface="Arial"/>
                <a:cs typeface="Arial"/>
              </a:rPr>
              <a:t>EARTHQUAKE</a:t>
            </a:r>
            <a:r>
              <a:rPr dirty="0" sz="1400" spc="-35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1F1F1"/>
                </a:solidFill>
                <a:latin typeface="Arial"/>
                <a:cs typeface="Arial"/>
              </a:rPr>
              <a:t>PREDICTION</a:t>
            </a:r>
            <a:r>
              <a:rPr dirty="0" sz="1400" spc="-8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1F1F1"/>
                </a:solidFill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2024-04-17T09:47:04Z</dcterms:created>
  <dcterms:modified xsi:type="dcterms:W3CDTF">2024-04-17T09:47:04Z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2024-04-17T00:00:00Z</vt:filetime>
  </property>
  <property fmtid="{D5CDD505-2E9C-101B-9397-08002B2CF9AE}" pid="5" name="Producer">
    <vt:lpwstr>Microsoft® PowerPoint® for Microsoft 365</vt:lpwstr>
  </property>
</Properties>
</file>