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62" r:id="rId8"/>
    <p:sldId id="268" r:id="rId9"/>
    <p:sldId id="269" r:id="rId10"/>
    <p:sldId id="264" r:id="rId11"/>
    <p:sldId id="263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0" r:id="rId20"/>
    <p:sldId id="261" r:id="rId21"/>
    <p:sldId id="279" r:id="rId22"/>
    <p:sldId id="266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rlz=1C1CHBF_enCA1013CA1013&amp;q=synchronously&amp;spell=1&amp;sa=X&amp;ved=2ahUKEwiT3PL6iKr7AhVcpokEHcX-AQcQkeECKAB6BAgHEAE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9215" y="4823926"/>
            <a:ext cx="3788229" cy="733115"/>
          </a:xfrm>
        </p:spPr>
        <p:txBody>
          <a:bodyPr/>
          <a:lstStyle/>
          <a:p>
            <a:r>
              <a:rPr lang="en-US" sz="4000" b="1" dirty="0"/>
              <a:t>Project d 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4603"/>
            <a:ext cx="8421688" cy="1325563"/>
          </a:xfrm>
        </p:spPr>
        <p:txBody>
          <a:bodyPr>
            <a:normAutofit/>
          </a:bodyPr>
          <a:lstStyle/>
          <a:p>
            <a:r>
              <a:rPr lang="en-CA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accuracy </a:t>
            </a:r>
            <a:endParaRPr lang="en-US" sz="4000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041550F-B56C-A3C6-E037-5CCE1323A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22" b="-546"/>
          <a:stretch/>
        </p:blipFill>
        <p:spPr>
          <a:xfrm>
            <a:off x="1243940" y="1511559"/>
            <a:ext cx="3853686" cy="4844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7E923-64BD-159A-653E-EADC4A99F956}"/>
              </a:ext>
            </a:extLst>
          </p:cNvPr>
          <p:cNvSpPr txBox="1"/>
          <p:nvPr/>
        </p:nvSpPr>
        <p:spPr>
          <a:xfrm>
            <a:off x="6386618" y="2341434"/>
            <a:ext cx="33963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-In order to avoid overfitting, we used  random test samples instead of a fixed one.</a:t>
            </a:r>
          </a:p>
          <a:p>
            <a:endParaRPr lang="en-CA" dirty="0"/>
          </a:p>
          <a:p>
            <a:r>
              <a:rPr lang="en-CA" dirty="0"/>
              <a:t>-The final model accuracy </a:t>
            </a:r>
          </a:p>
          <a:p>
            <a:r>
              <a:rPr lang="en-CA" dirty="0"/>
              <a:t>is around </a:t>
            </a:r>
            <a:r>
              <a:rPr lang="en-CA" sz="2400" b="1" dirty="0">
                <a:solidFill>
                  <a:srgbClr val="FF0000"/>
                </a:solidFill>
              </a:rPr>
              <a:t>95% 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3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4603"/>
            <a:ext cx="8421688" cy="1325563"/>
          </a:xfrm>
        </p:spPr>
        <p:txBody>
          <a:bodyPr>
            <a:normAutofit/>
          </a:bodyPr>
          <a:lstStyle/>
          <a:p>
            <a:r>
              <a:rPr lang="en-CA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 model to real application</a:t>
            </a:r>
            <a:endParaRPr lang="en-US" sz="4800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8F9453-267A-48B9-0620-DFF6ECEB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00" y="1317199"/>
            <a:ext cx="7946199" cy="522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6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4603"/>
            <a:ext cx="8421688" cy="1325563"/>
          </a:xfrm>
        </p:spPr>
        <p:txBody>
          <a:bodyPr>
            <a:normAutofit/>
          </a:bodyPr>
          <a:lstStyle/>
          <a:p>
            <a:r>
              <a:rPr lang="en-CA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 model to real application</a:t>
            </a:r>
            <a:endParaRPr lang="en-US" sz="4800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F1DD3C-C531-176F-1D69-18C10E99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89" y="1245335"/>
            <a:ext cx="7911987" cy="49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7869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DEFINE RULES FOR WARNING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82F38-6C5D-0D31-D5C4-2CFEE1DE47EC}"/>
              </a:ext>
            </a:extLst>
          </p:cNvPr>
          <p:cNvSpPr txBox="1"/>
          <p:nvPr/>
        </p:nvSpPr>
        <p:spPr>
          <a:xfrm>
            <a:off x="2099388" y="2108718"/>
            <a:ext cx="7763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driver yawns, first warning will be triggered. </a:t>
            </a:r>
          </a:p>
          <a:p>
            <a:br>
              <a:rPr lang="en-CA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=&gt; If the drivers eye is also closed, a  warning will be triggered every 0.5 seconds  </a:t>
            </a:r>
            <a:b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until the driver opens eyes. </a:t>
            </a:r>
            <a:b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=&gt; The sensor </a:t>
            </a:r>
            <a:r>
              <a:rPr lang="en-CA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will operate </a:t>
            </a:r>
            <a:r>
              <a:rPr lang="en-CA" b="1" dirty="0">
                <a:solidFill>
                  <a:schemeClr val="accent5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synchronously</a:t>
            </a:r>
            <a:r>
              <a:rPr lang="en-CA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CA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with the system which takes </a:t>
            </a:r>
            <a: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picture </a:t>
            </a:r>
            <a:b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of the driver every 0.5sec and load into the dataset for the system to check.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857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42" y="223859"/>
            <a:ext cx="8421688" cy="1325563"/>
          </a:xfrm>
        </p:spPr>
        <p:txBody>
          <a:bodyPr>
            <a:normAutofit/>
          </a:bodyPr>
          <a:lstStyle/>
          <a:p>
            <a:r>
              <a:rPr lang="en-CA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WARNING SYSTEM</a:t>
            </a:r>
            <a:endParaRPr lang="en-US" sz="4800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743191-28D2-3B73-3973-E13DC3145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16"/>
          <a:stretch/>
        </p:blipFill>
        <p:spPr>
          <a:xfrm>
            <a:off x="1952674" y="1194318"/>
            <a:ext cx="7947106" cy="51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0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42" y="223859"/>
            <a:ext cx="8421688" cy="1325563"/>
          </a:xfrm>
        </p:spPr>
        <p:txBody>
          <a:bodyPr>
            <a:normAutofit/>
          </a:bodyPr>
          <a:lstStyle/>
          <a:p>
            <a:r>
              <a:rPr lang="en-CA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SYSTEM CHECK</a:t>
            </a:r>
            <a:endParaRPr lang="en-US" sz="4800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FC5FF5-1CE0-B789-B92D-CE520ABD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1" y="1456116"/>
            <a:ext cx="9565434" cy="3299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31D542-A7F4-4EB8-EE79-7748FA8F1628}"/>
              </a:ext>
            </a:extLst>
          </p:cNvPr>
          <p:cNvSpPr txBox="1"/>
          <p:nvPr/>
        </p:nvSpPr>
        <p:spPr>
          <a:xfrm>
            <a:off x="1362642" y="5186836"/>
            <a:ext cx="518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 It prints warning messages accurately. </a:t>
            </a:r>
          </a:p>
        </p:txBody>
      </p:sp>
    </p:spTree>
    <p:extLst>
      <p:ext uri="{BB962C8B-B14F-4D97-AF65-F5344CB8AC3E}">
        <p14:creationId xmlns:p14="http://schemas.microsoft.com/office/powerpoint/2010/main" val="145485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0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Opportunity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E6670-FEA2-B9CE-BFEF-B26856F9CB80}"/>
              </a:ext>
            </a:extLst>
          </p:cNvPr>
          <p:cNvSpPr txBox="1"/>
          <p:nvPr/>
        </p:nvSpPr>
        <p:spPr>
          <a:xfrm>
            <a:off x="1399592" y="1830648"/>
            <a:ext cx="9694506" cy="176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-Improve the overall road safety across the globe.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-R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educe accident rates caused by impaired driving and potentially save lives. </a:t>
            </a:r>
            <a:endParaRPr lang="en-CA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-Ease the investigating procedures when deadly accidents happen, since the actions of the drivers  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are recorded</a:t>
            </a:r>
            <a:r>
              <a:rPr lang="en-CA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similar concept to the “black box” on airplanes. 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803076"/>
            <a:ext cx="8421688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CHALLENGES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5958EB-E964-7842-9A88-7BAF6DBA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1519" y="2346092"/>
            <a:ext cx="10123713" cy="1325564"/>
          </a:xfrm>
        </p:spPr>
        <p:txBody>
          <a:bodyPr>
            <a:norm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-When it comes to IoT applications, </a:t>
            </a:r>
            <a:r>
              <a:rPr lang="en-CA" sz="18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CA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RIVACY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always a concern by the general public. </a:t>
            </a:r>
          </a:p>
          <a:p>
            <a:r>
              <a:rPr lang="en-CA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Most people do not feel comfortable when being “monitored” by a camera.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6" y="849729"/>
            <a:ext cx="8421688" cy="1325563"/>
          </a:xfrm>
        </p:spPr>
        <p:txBody>
          <a:bodyPr>
            <a:normAutofit/>
          </a:bodyPr>
          <a:lstStyle/>
          <a:p>
            <a:r>
              <a:rPr lang="en-CA" sz="3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Potential solution</a:t>
            </a:r>
            <a:endParaRPr lang="en-US" sz="32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5958EB-E964-7842-9A88-7BAF6DBA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68287" y="2080727"/>
            <a:ext cx="10123713" cy="164691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1. All pictures being captured are stored locally only. </a:t>
            </a:r>
            <a:br>
              <a:rPr lang="en-CA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Optional switch: the driver has the option to turn the device off. 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3. Erase all data when each driving session is over. (Start fresh each time)  </a:t>
            </a:r>
          </a:p>
        </p:txBody>
      </p:sp>
    </p:spTree>
    <p:extLst>
      <p:ext uri="{BB962C8B-B14F-4D97-AF65-F5344CB8AC3E}">
        <p14:creationId xmlns:p14="http://schemas.microsoft.com/office/powerpoint/2010/main" val="374449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382390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4021" y="2774365"/>
            <a:ext cx="6337235" cy="2021569"/>
          </a:xfrm>
        </p:spPr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CA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-Language: Python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CA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-Techniques used: Machine Learning Classification </a:t>
            </a:r>
            <a:endParaRPr lang="en-CA" sz="16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-Algorithm used: CNN (Convolutional neural network)</a:t>
            </a:r>
            <a:endParaRPr lang="en-CA" sz="16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-Model: pre-trained model “ResNet50” from the TensorFlow </a:t>
            </a:r>
            <a:r>
              <a:rPr lang="en-CA" sz="1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library</a:t>
            </a:r>
            <a:r>
              <a:rPr lang="en-CA" sz="1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03241"/>
            <a:ext cx="3266492" cy="2840297"/>
          </a:xfrm>
        </p:spPr>
        <p:txBody>
          <a:bodyPr>
            <a:norm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“Around 330,000 drowsy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driving crashes occur annually. 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About 6,400 people were killed in such incidents.” </a:t>
            </a:r>
            <a:r>
              <a:rPr lang="en-CA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br>
              <a:rPr lang="en-CA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  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3200" b="1" dirty="0"/>
              <a:t>justification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47054"/>
            <a:ext cx="5111750" cy="1558212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ome vehicles are equipped with safety features 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such as lane assist and automatic emergency 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braking system. 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-However, sometimes it is too late for such features 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to kick in to prevent accidents.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579673"/>
            <a:ext cx="4179570" cy="930262"/>
          </a:xfrm>
        </p:spPr>
        <p:txBody>
          <a:bodyPr/>
          <a:lstStyle/>
          <a:p>
            <a:r>
              <a:rPr lang="en-US" sz="3200" dirty="0"/>
              <a:t>concept &amp; 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2817845"/>
            <a:ext cx="4559948" cy="2733869"/>
          </a:xfrm>
        </p:spPr>
        <p:txBody>
          <a:bodyPr>
            <a:normAutofit/>
          </a:bodyPr>
          <a:lstStyle/>
          <a:p>
            <a:r>
              <a:rPr lang="en-CA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-E</a:t>
            </a: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mbedded IoT device to identify drivers  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drowsiness according to drivers’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eye and mouth position.     </a:t>
            </a:r>
            <a:endParaRPr lang="en-CA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-When a driver is identified to be drowsy,  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alarms will be triggered to warn the driver.</a:t>
            </a:r>
          </a:p>
          <a:p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-The goal of this concept is to contribute to </a:t>
            </a:r>
            <a:b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overall road safety improvement.</a:t>
            </a:r>
            <a:r>
              <a:rPr lang="en-CA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Graphic Demo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9397C-71A0-38C3-D933-7185AD37B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7"/>
          <a:stretch/>
        </p:blipFill>
        <p:spPr>
          <a:xfrm>
            <a:off x="1399519" y="1483567"/>
            <a:ext cx="9392961" cy="47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SOLUTION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612AC5D-C227-376B-C21F-C6B7F2BC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5" y="1978091"/>
            <a:ext cx="11691257" cy="34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3567" y="584599"/>
            <a:ext cx="6574600" cy="672559"/>
          </a:xfrm>
        </p:spPr>
        <p:txBody>
          <a:bodyPr>
            <a:normAutofit/>
          </a:bodyPr>
          <a:lstStyle/>
          <a:p>
            <a:r>
              <a:rPr lang="en-US" sz="3200" b="1" dirty="0"/>
              <a:t>Data access 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2" name="Picture 4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F5139E-5573-B053-6269-49A44DBA1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4" y="1324947"/>
            <a:ext cx="10533030" cy="4948454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F6EEC2D-1230-9B98-931E-1B015ECBFFCD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4603"/>
            <a:ext cx="8421688" cy="1325563"/>
          </a:xfrm>
        </p:spPr>
        <p:txBody>
          <a:bodyPr>
            <a:normAutofit/>
          </a:bodyPr>
          <a:lstStyle/>
          <a:p>
            <a:r>
              <a:rPr lang="en-CA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Train/Test Datasets “yawn” &amp; “no yawn”</a:t>
            </a:r>
            <a:endParaRPr lang="en-US" sz="3600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24" name="Picture 3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141B4B-64FA-9E57-F5AE-C45E713C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99" y="1397729"/>
            <a:ext cx="8421688" cy="48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4603"/>
            <a:ext cx="8421688" cy="1325563"/>
          </a:xfrm>
        </p:spPr>
        <p:txBody>
          <a:bodyPr>
            <a:normAutofit/>
          </a:bodyPr>
          <a:lstStyle/>
          <a:p>
            <a:r>
              <a:rPr lang="en-CA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Train/Test Datasets “OPEN EYE” &amp; “CLOSED EYE”</a:t>
            </a:r>
            <a:endParaRPr lang="en-US" sz="3600" dirty="0"/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2E508A-C50F-3106-9CD2-DE1674DE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41" y="1620166"/>
            <a:ext cx="7386549" cy="4601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218EF8-399F-797B-9E10-8C40CD4E8C7B}"/>
              </a:ext>
            </a:extLst>
          </p:cNvPr>
          <p:cNvSpPr txBox="1"/>
          <p:nvPr/>
        </p:nvSpPr>
        <p:spPr>
          <a:xfrm>
            <a:off x="7903030" y="11836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Same procedure </a:t>
            </a:r>
          </a:p>
        </p:txBody>
      </p:sp>
    </p:spTree>
    <p:extLst>
      <p:ext uri="{BB962C8B-B14F-4D97-AF65-F5344CB8AC3E}">
        <p14:creationId xmlns:p14="http://schemas.microsoft.com/office/powerpoint/2010/main" val="259019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{B91F8CFC-19BD-463B-9544-8422FEB339B5}tf67328976_win32</Template>
  <TotalTime>69</TotalTime>
  <Words>497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Tenorite</vt:lpstr>
      <vt:lpstr>Office Theme</vt:lpstr>
      <vt:lpstr>Project d  </vt:lpstr>
      <vt:lpstr>Motivation</vt:lpstr>
      <vt:lpstr>justification</vt:lpstr>
      <vt:lpstr>concept &amp; GOAL</vt:lpstr>
      <vt:lpstr>Graphic Demo </vt:lpstr>
      <vt:lpstr>SOLUTION ARCHITECTURE</vt:lpstr>
      <vt:lpstr>Data access </vt:lpstr>
      <vt:lpstr>Train/Test Datasets “yawn” &amp; “no yawn”</vt:lpstr>
      <vt:lpstr>Train/Test Datasets “OPEN EYE” &amp; “CLOSED EYE”</vt:lpstr>
      <vt:lpstr>Model accuracy </vt:lpstr>
      <vt:lpstr>Connect model to real application</vt:lpstr>
      <vt:lpstr>Connect model to real application</vt:lpstr>
      <vt:lpstr>DEFINE RULES FOR WARNING</vt:lpstr>
      <vt:lpstr>WARNING SYSTEM</vt:lpstr>
      <vt:lpstr> SYSTEM CHECK</vt:lpstr>
      <vt:lpstr>Opportunity</vt:lpstr>
      <vt:lpstr>CHALLENGES </vt:lpstr>
      <vt:lpstr>Potential solution</vt:lpstr>
      <vt:lpstr>SUMMARY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  </dc:title>
  <dc:creator>A5052</dc:creator>
  <cp:lastModifiedBy>A5052</cp:lastModifiedBy>
  <cp:revision>6</cp:revision>
  <dcterms:created xsi:type="dcterms:W3CDTF">2022-11-13T01:19:46Z</dcterms:created>
  <dcterms:modified xsi:type="dcterms:W3CDTF">2022-11-13T15:16:43Z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