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73" r:id="rId10"/>
    <p:sldId id="266" r:id="rId11"/>
    <p:sldId id="267" r:id="rId12"/>
    <p:sldId id="268" r:id="rId13"/>
    <p:sldId id="269" r:id="rId14"/>
    <p:sldId id="270" r:id="rId15"/>
    <p:sldId id="272" r:id="rId16"/>
    <p:sldId id="280" r:id="rId17"/>
    <p:sldId id="271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E6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10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8F68-3F04-480A-A353-7251D8245170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8816-76BF-4D01-B351-D67C93AE4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39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8F68-3F04-480A-A353-7251D8245170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8816-76BF-4D01-B351-D67C93AE4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19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8F68-3F04-480A-A353-7251D8245170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8816-76BF-4D01-B351-D67C93AE4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37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8F68-3F04-480A-A353-7251D8245170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8816-76BF-4D01-B351-D67C93AE4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43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8F68-3F04-480A-A353-7251D8245170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8816-76BF-4D01-B351-D67C93AE4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04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8F68-3F04-480A-A353-7251D8245170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8816-76BF-4D01-B351-D67C93AE4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55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8F68-3F04-480A-A353-7251D8245170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8816-76BF-4D01-B351-D67C93AE4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84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8F68-3F04-480A-A353-7251D8245170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8816-76BF-4D01-B351-D67C93AE4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02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8F68-3F04-480A-A353-7251D8245170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8816-76BF-4D01-B351-D67C93AE4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5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8F68-3F04-480A-A353-7251D8245170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8816-76BF-4D01-B351-D67C93AE4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31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8F68-3F04-480A-A353-7251D8245170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8816-76BF-4D01-B351-D67C93AE4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22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D8F68-3F04-480A-A353-7251D8245170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08816-76BF-4D01-B351-D67C93AE4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65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5692868-67D4-1027-D53D-266245B13921}"/>
              </a:ext>
            </a:extLst>
          </p:cNvPr>
          <p:cNvSpPr txBox="1"/>
          <p:nvPr/>
        </p:nvSpPr>
        <p:spPr>
          <a:xfrm>
            <a:off x="3185160" y="2721114"/>
            <a:ext cx="277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多路复选器</a:t>
            </a:r>
          </a:p>
        </p:txBody>
      </p:sp>
    </p:spTree>
    <p:extLst>
      <p:ext uri="{BB962C8B-B14F-4D97-AF65-F5344CB8AC3E}">
        <p14:creationId xmlns:p14="http://schemas.microsoft.com/office/powerpoint/2010/main" val="671357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2ACF4B4-5D06-6431-D2FC-DE5676219794}"/>
              </a:ext>
            </a:extLst>
          </p:cNvPr>
          <p:cNvSpPr txBox="1"/>
          <p:nvPr/>
        </p:nvSpPr>
        <p:spPr>
          <a:xfrm>
            <a:off x="609600" y="436880"/>
            <a:ext cx="501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多位加法器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F5666B-25AB-558D-44E5-30956071827C}"/>
              </a:ext>
            </a:extLst>
          </p:cNvPr>
          <p:cNvSpPr txBox="1"/>
          <p:nvPr/>
        </p:nvSpPr>
        <p:spPr>
          <a:xfrm>
            <a:off x="985520" y="1391920"/>
            <a:ext cx="279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行波进位加法器</a:t>
            </a:r>
          </a:p>
        </p:txBody>
      </p:sp>
      <p:graphicFrame>
        <p:nvGraphicFramePr>
          <p:cNvPr id="6" name="Object 75">
            <a:extLst>
              <a:ext uri="{FF2B5EF4-FFF2-40B4-BE49-F238E27FC236}">
                <a16:creationId xmlns:a16="http://schemas.microsoft.com/office/drawing/2014/main" id="{2031EBCB-67F6-0BBC-66D6-C110417A98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933346"/>
              </p:ext>
            </p:extLst>
          </p:nvPr>
        </p:nvGraphicFramePr>
        <p:xfrm>
          <a:off x="497840" y="2363074"/>
          <a:ext cx="6781800" cy="273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照片" r:id="rId2" imgW="28866667" imgH="11638095" progId="MSPhotoEd.3">
                  <p:embed/>
                </p:oleObj>
              </mc:Choice>
              <mc:Fallback>
                <p:oleObj name="Photo Editor 照片" r:id="rId2" imgW="28866667" imgH="11638095" progId="MSPhotoEd.3">
                  <p:embed/>
                  <p:pic>
                    <p:nvPicPr>
                      <p:cNvPr id="50178" name="Object 75">
                        <a:extLst>
                          <a:ext uri="{FF2B5EF4-FFF2-40B4-BE49-F238E27FC236}">
                            <a16:creationId xmlns:a16="http://schemas.microsoft.com/office/drawing/2014/main" id="{44358F18-B7C3-F031-22F6-638D3730E4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" y="2363074"/>
                        <a:ext cx="6781800" cy="273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647B61B-E9A9-1E76-EA18-E9E8541C769F}"/>
              </a:ext>
            </a:extLst>
          </p:cNvPr>
          <p:cNvSpPr txBox="1"/>
          <p:nvPr/>
        </p:nvSpPr>
        <p:spPr>
          <a:xfrm>
            <a:off x="7528560" y="3429000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8" name="Text Box 74">
            <a:extLst>
              <a:ext uri="{FF2B5EF4-FFF2-40B4-BE49-F238E27FC236}">
                <a16:creationId xmlns:a16="http://schemas.microsoft.com/office/drawing/2014/main" id="{4FF0A4ED-3FE0-288E-E808-0B1B4E74E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520" y="5781675"/>
            <a:ext cx="7772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缺点：速度慢，每次运算需要等待前一位的进位值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700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3E8A65D-C12B-8D12-B10F-C5B0A2909596}"/>
              </a:ext>
            </a:extLst>
          </p:cNvPr>
          <p:cNvSpPr txBox="1"/>
          <p:nvPr/>
        </p:nvSpPr>
        <p:spPr>
          <a:xfrm>
            <a:off x="609600" y="436880"/>
            <a:ext cx="501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多位加法器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285768-FDBD-3DA9-726F-DDE88B910E1A}"/>
              </a:ext>
            </a:extLst>
          </p:cNvPr>
          <p:cNvSpPr txBox="1"/>
          <p:nvPr/>
        </p:nvSpPr>
        <p:spPr>
          <a:xfrm>
            <a:off x="985520" y="1391920"/>
            <a:ext cx="279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超前进位加法器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A8311A9F-9C5A-AF00-4A25-8369E26D3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" y="3115569"/>
            <a:ext cx="9067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 dirty="0"/>
              <a:t>      </a:t>
            </a:r>
            <a:r>
              <a:rPr lang="zh-CN" altLang="en-US" b="0" dirty="0"/>
              <a:t>为了提高运算速度，必须设法减小或消除由于进位信号逐级</a:t>
            </a:r>
          </a:p>
          <a:p>
            <a:pPr eaLnBrk="1" hangingPunct="1"/>
            <a:r>
              <a:rPr lang="zh-CN" altLang="en-US" b="0" dirty="0"/>
              <a:t>传递所耗费的时间，于是设计出超前进位加法器。</a:t>
            </a:r>
          </a:p>
        </p:txBody>
      </p:sp>
    </p:spTree>
    <p:extLst>
      <p:ext uri="{BB962C8B-B14F-4D97-AF65-F5344CB8AC3E}">
        <p14:creationId xmlns:p14="http://schemas.microsoft.com/office/powerpoint/2010/main" val="48167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9">
            <a:extLst>
              <a:ext uri="{FF2B5EF4-FFF2-40B4-BE49-F238E27FC236}">
                <a16:creationId xmlns:a16="http://schemas.microsoft.com/office/drawing/2014/main" id="{09129783-53CE-6687-80C4-F2193967AD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617210"/>
              </p:ext>
            </p:extLst>
          </p:nvPr>
        </p:nvGraphicFramePr>
        <p:xfrm>
          <a:off x="873125" y="4117975"/>
          <a:ext cx="7694613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9880" imgH="1117440" progId="Equation.DSMT4">
                  <p:embed/>
                </p:oleObj>
              </mc:Choice>
              <mc:Fallback>
                <p:oleObj name="Equation" r:id="rId2" imgW="3809880" imgH="1117440" progId="Equation.DSMT4">
                  <p:embed/>
                  <p:pic>
                    <p:nvPicPr>
                      <p:cNvPr id="40969" name="Object 9">
                        <a:extLst>
                          <a:ext uri="{FF2B5EF4-FFF2-40B4-BE49-F238E27FC236}">
                            <a16:creationId xmlns:a16="http://schemas.microsoft.com/office/drawing/2014/main" id="{88A770B6-86DC-3293-AF34-F70F23CB55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4117975"/>
                        <a:ext cx="7694613" cy="225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5">
            <a:extLst>
              <a:ext uri="{FF2B5EF4-FFF2-40B4-BE49-F238E27FC236}">
                <a16:creationId xmlns:a16="http://schemas.microsoft.com/office/drawing/2014/main" id="{EDB035AA-5776-3962-60FE-981666C3F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760" y="1326495"/>
            <a:ext cx="7434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dirty="0"/>
              <a:t>两个多位数中第</a:t>
            </a:r>
            <a:r>
              <a:rPr lang="en-US" altLang="zh-CN" sz="2800" b="0" i="1" dirty="0" err="1">
                <a:latin typeface="Times New Roman" panose="02020603050405020304" pitchFamily="18" charset="0"/>
              </a:rPr>
              <a:t>i</a:t>
            </a:r>
            <a:r>
              <a:rPr lang="zh-CN" altLang="en-US" b="0" dirty="0"/>
              <a:t>位相加产生的进位输出</a:t>
            </a:r>
            <a:r>
              <a:rPr lang="en-US" altLang="zh-CN" b="0" dirty="0"/>
              <a:t>(CO)</a:t>
            </a:r>
            <a:r>
              <a:rPr lang="en-US" altLang="zh-CN" b="0" baseline="-25000" dirty="0" err="1"/>
              <a:t>i</a:t>
            </a:r>
            <a:r>
              <a:rPr lang="zh-CN" altLang="en-US" b="0" dirty="0"/>
              <a:t>可表示为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F599F97F-AD5A-60AE-EA67-9ED8A6989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1235" y="1869420"/>
            <a:ext cx="3722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 dirty="0">
                <a:latin typeface="Times New Roman" panose="02020603050405020304" pitchFamily="18" charset="0"/>
              </a:rPr>
              <a:t>(CO)</a:t>
            </a:r>
            <a:r>
              <a:rPr lang="en-US" altLang="zh-CN" sz="2800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i="1" dirty="0">
                <a:latin typeface="Times New Roman" panose="02020603050405020304" pitchFamily="18" charset="0"/>
              </a:rPr>
              <a:t>=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i="1" dirty="0">
                <a:latin typeface="Times New Roman" panose="02020603050405020304" pitchFamily="18" charset="0"/>
              </a:rPr>
              <a:t>+(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+B</a:t>
            </a:r>
            <a:r>
              <a:rPr lang="en-US" altLang="zh-CN" sz="2800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i="1" dirty="0">
                <a:latin typeface="Times New Roman" panose="02020603050405020304" pitchFamily="18" charset="0"/>
              </a:rPr>
              <a:t>)(CI)</a:t>
            </a:r>
            <a:r>
              <a:rPr lang="en-US" altLang="zh-CN" sz="2800" i="1" baseline="-25000" dirty="0" err="1">
                <a:latin typeface="Times New Roman" panose="02020603050405020304" pitchFamily="18" charset="0"/>
              </a:rPr>
              <a:t>i</a:t>
            </a:r>
            <a:endParaRPr lang="en-US" altLang="zh-CN" sz="2800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0986AD-2CCE-7AFE-2DB5-93E3BDF6AA6A}"/>
              </a:ext>
            </a:extLst>
          </p:cNvPr>
          <p:cNvSpPr txBox="1"/>
          <p:nvPr/>
        </p:nvSpPr>
        <p:spPr>
          <a:xfrm>
            <a:off x="2278539" y="2980174"/>
            <a:ext cx="1844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4472C4"/>
                </a:solidFill>
              </a:rPr>
              <a:t>进位生成函数</a:t>
            </a:r>
            <a:r>
              <a:rPr lang="en-US" altLang="zh-CN" b="1" i="1" dirty="0">
                <a:solidFill>
                  <a:srgbClr val="4472C4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i="1" baseline="-25000" dirty="0">
                <a:solidFill>
                  <a:srgbClr val="4472C4"/>
                </a:solidFill>
                <a:latin typeface="Times New Roman" panose="02020603050405020304" pitchFamily="18" charset="0"/>
              </a:rPr>
              <a:t>i</a:t>
            </a:r>
            <a:endParaRPr lang="zh-CN" altLang="en-US" b="1" dirty="0">
              <a:solidFill>
                <a:srgbClr val="4472C4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FBE875-CBE4-1398-5D30-66651270A8C7}"/>
              </a:ext>
            </a:extLst>
          </p:cNvPr>
          <p:cNvSpPr txBox="1"/>
          <p:nvPr/>
        </p:nvSpPr>
        <p:spPr>
          <a:xfrm>
            <a:off x="4687412" y="2983468"/>
            <a:ext cx="2026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F29E65"/>
                </a:solidFill>
              </a:rPr>
              <a:t>进位传递函数</a:t>
            </a:r>
            <a:r>
              <a:rPr lang="en-US" altLang="zh-CN" b="1" i="1" dirty="0">
                <a:solidFill>
                  <a:srgbClr val="F29E65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1600" b="1" i="1" baseline="-25000" dirty="0">
                <a:solidFill>
                  <a:srgbClr val="F29E65"/>
                </a:solidFill>
                <a:latin typeface="Times New Roman" panose="02020603050405020304" pitchFamily="18" charset="0"/>
              </a:rPr>
              <a:t>i</a:t>
            </a:r>
            <a:endParaRPr lang="zh-CN" altLang="en-US" b="1" dirty="0">
              <a:solidFill>
                <a:srgbClr val="F29E65"/>
              </a:solidFill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757999-19BD-0908-28AA-1DED0F9A2405}"/>
              </a:ext>
            </a:extLst>
          </p:cNvPr>
          <p:cNvCxnSpPr>
            <a:cxnSpLocks/>
          </p:cNvCxnSpPr>
          <p:nvPr/>
        </p:nvCxnSpPr>
        <p:spPr>
          <a:xfrm>
            <a:off x="3290412" y="2388533"/>
            <a:ext cx="6923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BCD0B19-D868-086D-EE05-D39ABC03DBB6}"/>
              </a:ext>
            </a:extLst>
          </p:cNvPr>
          <p:cNvCxnSpPr>
            <a:endCxn id="5" idx="0"/>
          </p:cNvCxnSpPr>
          <p:nvPr/>
        </p:nvCxnSpPr>
        <p:spPr>
          <a:xfrm flipH="1">
            <a:off x="3200559" y="2388533"/>
            <a:ext cx="486093" cy="591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C47954-B09A-DE7D-48EC-3A60BC69C8AD}"/>
              </a:ext>
            </a:extLst>
          </p:cNvPr>
          <p:cNvCxnSpPr>
            <a:cxnSpLocks/>
          </p:cNvCxnSpPr>
          <p:nvPr/>
        </p:nvCxnSpPr>
        <p:spPr>
          <a:xfrm>
            <a:off x="4246880" y="2388533"/>
            <a:ext cx="965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0321737-0FC3-6B8A-AD52-47F1BDB8EC0F}"/>
              </a:ext>
            </a:extLst>
          </p:cNvPr>
          <p:cNvCxnSpPr/>
          <p:nvPr/>
        </p:nvCxnSpPr>
        <p:spPr>
          <a:xfrm>
            <a:off x="4683601" y="2388533"/>
            <a:ext cx="609600" cy="591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59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8">
            <a:extLst>
              <a:ext uri="{FF2B5EF4-FFF2-40B4-BE49-F238E27FC236}">
                <a16:creationId xmlns:a16="http://schemas.microsoft.com/office/drawing/2014/main" id="{54CFDA3E-071E-3A0F-6E0F-47377EC89B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179638"/>
          <a:ext cx="4495800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39880" imgH="660240" progId="Equation.DSMT4">
                  <p:embed/>
                </p:oleObj>
              </mc:Choice>
              <mc:Fallback>
                <p:oleObj name="Equation" r:id="rId2" imgW="1739880" imgH="660240" progId="Equation.DSMT4">
                  <p:embed/>
                  <p:pic>
                    <p:nvPicPr>
                      <p:cNvPr id="138298" name="Object 58">
                        <a:extLst>
                          <a:ext uri="{FF2B5EF4-FFF2-40B4-BE49-F238E27FC236}">
                            <a16:creationId xmlns:a16="http://schemas.microsoft.com/office/drawing/2014/main" id="{7A473112-CEF4-7031-625A-6AD8691772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179638"/>
                        <a:ext cx="4495800" cy="170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">
            <a:extLst>
              <a:ext uri="{FF2B5EF4-FFF2-40B4-BE49-F238E27FC236}">
                <a16:creationId xmlns:a16="http://schemas.microsoft.com/office/drawing/2014/main" id="{D5E2896D-4228-A871-88AE-F16C80C4F588}"/>
              </a:ext>
            </a:extLst>
          </p:cNvPr>
          <p:cNvGrpSpPr>
            <a:grpSpLocks/>
          </p:cNvGrpSpPr>
          <p:nvPr/>
        </p:nvGrpSpPr>
        <p:grpSpPr bwMode="auto">
          <a:xfrm>
            <a:off x="4973320" y="579438"/>
            <a:ext cx="4114800" cy="3200400"/>
            <a:chOff x="1200" y="1872"/>
            <a:chExt cx="3552" cy="2304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2519C7C1-C011-113D-1D9F-74F0BB8D6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3943"/>
              <a:ext cx="7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0"/>
                <a:t>1</a:t>
              </a:r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3D83ED7D-40E4-BAB9-46A3-8B4D5059C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3943"/>
              <a:ext cx="71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0"/>
                <a:t>1</a:t>
              </a: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CCF34B0B-ADF5-15A3-244E-5A54ACC58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3943"/>
              <a:ext cx="7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0"/>
                <a:t>1</a:t>
              </a: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EDCCE54-E291-18E8-8379-93B384D5F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3943"/>
              <a:ext cx="71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0"/>
                <a:t>1</a:t>
              </a: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255BB044-40DD-E5C6-FDA4-7EA3209EB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943"/>
              <a:ext cx="7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0"/>
                <a:t>1</a:t>
              </a: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B691414E-AEA2-74B3-C44F-4FEF66729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3710"/>
              <a:ext cx="7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0"/>
                <a:t>1</a:t>
              </a:r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04B1A539-AC9C-B01F-747F-769D58BF7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3710"/>
              <a:ext cx="71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0"/>
                <a:t>0</a:t>
              </a: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2FC6D5F3-A650-E08F-6CA6-E172B882E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3710"/>
              <a:ext cx="7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0"/>
                <a:t>0</a:t>
              </a: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2079BE62-3BFC-370D-E100-CB764E3F9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3710"/>
              <a:ext cx="71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0"/>
                <a:t>1</a:t>
              </a: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2C988604-4769-4E7B-3CA8-537F72321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710"/>
              <a:ext cx="7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0"/>
                <a:t>1</a:t>
              </a:r>
            </a:p>
          </p:txBody>
        </p:sp>
        <p:sp>
          <p:nvSpPr>
            <p:cNvPr id="14" name="Rectangle 15">
              <a:extLst>
                <a:ext uri="{FF2B5EF4-FFF2-40B4-BE49-F238E27FC236}">
                  <a16:creationId xmlns:a16="http://schemas.microsoft.com/office/drawing/2014/main" id="{1F2D6109-7C57-B24F-16E5-2363E5682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3476"/>
              <a:ext cx="71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0"/>
                <a:t>1</a:t>
              </a:r>
            </a:p>
          </p:txBody>
        </p:sp>
        <p:sp>
          <p:nvSpPr>
            <p:cNvPr id="15" name="Rectangle 16">
              <a:extLst>
                <a:ext uri="{FF2B5EF4-FFF2-40B4-BE49-F238E27FC236}">
                  <a16:creationId xmlns:a16="http://schemas.microsoft.com/office/drawing/2014/main" id="{7EBD6F84-B346-31CC-21D5-A8EEB2EDA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3476"/>
              <a:ext cx="711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0"/>
                <a:t>0</a:t>
              </a:r>
            </a:p>
          </p:txBody>
        </p: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8CC46F9C-6892-5E0D-D1A0-47D420C20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3476"/>
              <a:ext cx="71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0"/>
                <a:t>1</a:t>
              </a:r>
            </a:p>
          </p:txBody>
        </p:sp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4427FFF7-AC35-C790-78D7-DB7336C2C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3476"/>
              <a:ext cx="711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0"/>
                <a:t>0</a:t>
              </a: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92647C41-7D1B-919D-30F6-D545FE510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476"/>
              <a:ext cx="71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0"/>
                <a:t>1</a:t>
              </a:r>
            </a:p>
          </p:txBody>
        </p:sp>
        <p:sp>
          <p:nvSpPr>
            <p:cNvPr id="19" name="Rectangle 20">
              <a:extLst>
                <a:ext uri="{FF2B5EF4-FFF2-40B4-BE49-F238E27FC236}">
                  <a16:creationId xmlns:a16="http://schemas.microsoft.com/office/drawing/2014/main" id="{15DF0C5B-2C2E-E6C8-7D0F-D8496E4E6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3243"/>
              <a:ext cx="7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0"/>
                <a:t>0</a:t>
              </a:r>
            </a:p>
          </p:txBody>
        </p:sp>
        <p:sp>
          <p:nvSpPr>
            <p:cNvPr id="20" name="Rectangle 21">
              <a:extLst>
                <a:ext uri="{FF2B5EF4-FFF2-40B4-BE49-F238E27FC236}">
                  <a16:creationId xmlns:a16="http://schemas.microsoft.com/office/drawing/2014/main" id="{92608850-D9A9-99C5-6490-0A87851E1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3243"/>
              <a:ext cx="71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0"/>
                <a:t>1</a:t>
              </a:r>
            </a:p>
          </p:txBody>
        </p:sp>
        <p:sp>
          <p:nvSpPr>
            <p:cNvPr id="21" name="Rectangle 22">
              <a:extLst>
                <a:ext uri="{FF2B5EF4-FFF2-40B4-BE49-F238E27FC236}">
                  <a16:creationId xmlns:a16="http://schemas.microsoft.com/office/drawing/2014/main" id="{0413B5DD-E27A-449F-0E47-69E27DC78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3243"/>
              <a:ext cx="7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0"/>
                <a:t>0</a:t>
              </a:r>
            </a:p>
          </p:txBody>
        </p: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D87C9A07-0297-261E-BCCC-FC19F9B3F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3243"/>
              <a:ext cx="71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0"/>
                <a:t>0</a:t>
              </a:r>
            </a:p>
          </p:txBody>
        </p:sp>
        <p:sp>
          <p:nvSpPr>
            <p:cNvPr id="23" name="Rectangle 24">
              <a:extLst>
                <a:ext uri="{FF2B5EF4-FFF2-40B4-BE49-F238E27FC236}">
                  <a16:creationId xmlns:a16="http://schemas.microsoft.com/office/drawing/2014/main" id="{FD3C8827-C333-06DA-E730-31D47C2FB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243"/>
              <a:ext cx="7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0"/>
                <a:t>1</a:t>
              </a:r>
            </a:p>
          </p:txBody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9F6BD354-3C96-B851-B4E7-1BB227C24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3010"/>
              <a:ext cx="7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0"/>
                <a:t>1</a:t>
              </a:r>
            </a:p>
          </p:txBody>
        </p:sp>
        <p:sp>
          <p:nvSpPr>
            <p:cNvPr id="25" name="Rectangle 26">
              <a:extLst>
                <a:ext uri="{FF2B5EF4-FFF2-40B4-BE49-F238E27FC236}">
                  <a16:creationId xmlns:a16="http://schemas.microsoft.com/office/drawing/2014/main" id="{DEB3F6F5-6D17-CE64-E8A8-856C8372F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3010"/>
              <a:ext cx="71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0"/>
                <a:t>0</a:t>
              </a:r>
            </a:p>
          </p:txBody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8E1003C6-9945-D941-E34B-EC3E32EAA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3010"/>
              <a:ext cx="7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0"/>
                <a:t>1</a:t>
              </a:r>
            </a:p>
          </p:txBody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EFCE8881-624B-EBB6-6C01-B507F3FF9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3010"/>
              <a:ext cx="71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0"/>
                <a:t>1</a:t>
              </a:r>
            </a:p>
          </p:txBody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9855749-5927-B11F-3C65-C1E4786C0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010"/>
              <a:ext cx="7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0"/>
                <a:t>0</a:t>
              </a:r>
            </a:p>
          </p:txBody>
        </p:sp>
        <p:sp>
          <p:nvSpPr>
            <p:cNvPr id="29" name="Rectangle 30">
              <a:extLst>
                <a:ext uri="{FF2B5EF4-FFF2-40B4-BE49-F238E27FC236}">
                  <a16:creationId xmlns:a16="http://schemas.microsoft.com/office/drawing/2014/main" id="{92C016A7-F1E8-3E34-1C1A-FBD0CA107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2777"/>
              <a:ext cx="7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0"/>
                <a:t>0</a:t>
              </a:r>
            </a:p>
          </p:txBody>
        </p:sp>
        <p:sp>
          <p:nvSpPr>
            <p:cNvPr id="30" name="Rectangle 31">
              <a:extLst>
                <a:ext uri="{FF2B5EF4-FFF2-40B4-BE49-F238E27FC236}">
                  <a16:creationId xmlns:a16="http://schemas.microsoft.com/office/drawing/2014/main" id="{26D967D2-5605-688D-5F66-DDA010056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2777"/>
              <a:ext cx="71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0"/>
                <a:t>1</a:t>
              </a:r>
            </a:p>
          </p:txBody>
        </p:sp>
        <p:sp>
          <p:nvSpPr>
            <p:cNvPr id="31" name="Rectangle 32">
              <a:extLst>
                <a:ext uri="{FF2B5EF4-FFF2-40B4-BE49-F238E27FC236}">
                  <a16:creationId xmlns:a16="http://schemas.microsoft.com/office/drawing/2014/main" id="{280180A4-B6E9-5FA6-4BF5-07B5A1638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2777"/>
              <a:ext cx="7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0"/>
                <a:t>0</a:t>
              </a:r>
            </a:p>
          </p:txBody>
        </p:sp>
        <p:sp>
          <p:nvSpPr>
            <p:cNvPr id="32" name="Rectangle 33">
              <a:extLst>
                <a:ext uri="{FF2B5EF4-FFF2-40B4-BE49-F238E27FC236}">
                  <a16:creationId xmlns:a16="http://schemas.microsoft.com/office/drawing/2014/main" id="{F150841F-11AB-0D72-2663-DF0E5BB01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2777"/>
              <a:ext cx="71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0"/>
                <a:t>1</a:t>
              </a:r>
            </a:p>
          </p:txBody>
        </p:sp>
        <p:sp>
          <p:nvSpPr>
            <p:cNvPr id="33" name="Rectangle 34">
              <a:extLst>
                <a:ext uri="{FF2B5EF4-FFF2-40B4-BE49-F238E27FC236}">
                  <a16:creationId xmlns:a16="http://schemas.microsoft.com/office/drawing/2014/main" id="{D5F87EF0-04CB-E9DC-4EEA-0E971B0DB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777"/>
              <a:ext cx="7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0"/>
                <a:t>0</a:t>
              </a:r>
            </a:p>
          </p:txBody>
        </p:sp>
        <p:sp>
          <p:nvSpPr>
            <p:cNvPr id="34" name="Rectangle 35">
              <a:extLst>
                <a:ext uri="{FF2B5EF4-FFF2-40B4-BE49-F238E27FC236}">
                  <a16:creationId xmlns:a16="http://schemas.microsoft.com/office/drawing/2014/main" id="{A28AAFE7-CA44-FF8B-7795-0F24608F1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2544"/>
              <a:ext cx="7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0" dirty="0"/>
                <a:t>0</a:t>
              </a:r>
            </a:p>
          </p:txBody>
        </p:sp>
        <p:sp>
          <p:nvSpPr>
            <p:cNvPr id="35" name="Rectangle 36">
              <a:extLst>
                <a:ext uri="{FF2B5EF4-FFF2-40B4-BE49-F238E27FC236}">
                  <a16:creationId xmlns:a16="http://schemas.microsoft.com/office/drawing/2014/main" id="{CD523E8C-A0FA-83B7-5DA3-33C270B57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2544"/>
              <a:ext cx="71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0"/>
                <a:t>1</a:t>
              </a:r>
            </a:p>
          </p:txBody>
        </p:sp>
        <p:sp>
          <p:nvSpPr>
            <p:cNvPr id="36" name="Rectangle 37">
              <a:extLst>
                <a:ext uri="{FF2B5EF4-FFF2-40B4-BE49-F238E27FC236}">
                  <a16:creationId xmlns:a16="http://schemas.microsoft.com/office/drawing/2014/main" id="{88AB3B19-BFEC-EC52-3D18-E2711520B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2544"/>
              <a:ext cx="7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0"/>
                <a:t>1</a:t>
              </a:r>
            </a:p>
          </p:txBody>
        </p:sp>
        <p:sp>
          <p:nvSpPr>
            <p:cNvPr id="37" name="Rectangle 38">
              <a:extLst>
                <a:ext uri="{FF2B5EF4-FFF2-40B4-BE49-F238E27FC236}">
                  <a16:creationId xmlns:a16="http://schemas.microsoft.com/office/drawing/2014/main" id="{DBB704E5-7C2C-A5EC-1EA5-26ACF68DD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2544"/>
              <a:ext cx="71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0"/>
                <a:t>0</a:t>
              </a:r>
            </a:p>
          </p:txBody>
        </p:sp>
        <p:sp>
          <p:nvSpPr>
            <p:cNvPr id="38" name="Rectangle 39">
              <a:extLst>
                <a:ext uri="{FF2B5EF4-FFF2-40B4-BE49-F238E27FC236}">
                  <a16:creationId xmlns:a16="http://schemas.microsoft.com/office/drawing/2014/main" id="{8386986F-E786-35F8-1ABE-F4C3FF104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544"/>
              <a:ext cx="7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0"/>
                <a:t>0</a:t>
              </a:r>
            </a:p>
          </p:txBody>
        </p:sp>
        <p:sp>
          <p:nvSpPr>
            <p:cNvPr id="39" name="Rectangle 40">
              <a:extLst>
                <a:ext uri="{FF2B5EF4-FFF2-40B4-BE49-F238E27FC236}">
                  <a16:creationId xmlns:a16="http://schemas.microsoft.com/office/drawing/2014/main" id="{1B62122F-A7DF-6103-D02D-C775900C1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2311"/>
              <a:ext cx="7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0"/>
                <a:t>0</a:t>
              </a:r>
            </a:p>
          </p:txBody>
        </p:sp>
        <p:sp>
          <p:nvSpPr>
            <p:cNvPr id="40" name="Rectangle 41">
              <a:extLst>
                <a:ext uri="{FF2B5EF4-FFF2-40B4-BE49-F238E27FC236}">
                  <a16:creationId xmlns:a16="http://schemas.microsoft.com/office/drawing/2014/main" id="{C8A5A3CB-F026-6CE7-D48C-F5A505B96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2311"/>
              <a:ext cx="71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0"/>
                <a:t>0</a:t>
              </a:r>
            </a:p>
          </p:txBody>
        </p:sp>
        <p:sp>
          <p:nvSpPr>
            <p:cNvPr id="41" name="Rectangle 42">
              <a:extLst>
                <a:ext uri="{FF2B5EF4-FFF2-40B4-BE49-F238E27FC236}">
                  <a16:creationId xmlns:a16="http://schemas.microsoft.com/office/drawing/2014/main" id="{06B2134B-FAEE-AD97-FF2E-51281ABFB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2311"/>
              <a:ext cx="7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0"/>
                <a:t>0</a:t>
              </a:r>
            </a:p>
          </p:txBody>
        </p:sp>
        <p:sp>
          <p:nvSpPr>
            <p:cNvPr id="42" name="Rectangle 43">
              <a:extLst>
                <a:ext uri="{FF2B5EF4-FFF2-40B4-BE49-F238E27FC236}">
                  <a16:creationId xmlns:a16="http://schemas.microsoft.com/office/drawing/2014/main" id="{B85E7634-D8DA-304A-81AA-249ED2DC0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2311"/>
              <a:ext cx="71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0"/>
                <a:t>0</a:t>
              </a:r>
            </a:p>
          </p:txBody>
        </p:sp>
        <p:sp>
          <p:nvSpPr>
            <p:cNvPr id="43" name="Rectangle 44">
              <a:extLst>
                <a:ext uri="{FF2B5EF4-FFF2-40B4-BE49-F238E27FC236}">
                  <a16:creationId xmlns:a16="http://schemas.microsoft.com/office/drawing/2014/main" id="{313AF614-6C3D-B3E8-27D1-4BE9FA7D5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311"/>
              <a:ext cx="7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0"/>
                <a:t>0</a:t>
              </a:r>
            </a:p>
          </p:txBody>
        </p:sp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39B82B37-EFFE-19B1-6F4C-0D29AA56D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2105"/>
              <a:ext cx="710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0"/>
                <a:t>CO</a:t>
              </a:r>
            </a:p>
          </p:txBody>
        </p:sp>
        <p:sp>
          <p:nvSpPr>
            <p:cNvPr id="45" name="Rectangle 46">
              <a:extLst>
                <a:ext uri="{FF2B5EF4-FFF2-40B4-BE49-F238E27FC236}">
                  <a16:creationId xmlns:a16="http://schemas.microsoft.com/office/drawing/2014/main" id="{43D27DEB-4079-27A5-B297-C5091A7FD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2105"/>
              <a:ext cx="711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0"/>
                <a:t>S</a:t>
              </a: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9C3250A7-9946-E1D5-264B-954D715C5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2105"/>
              <a:ext cx="710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0"/>
                <a:t>B</a:t>
              </a: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52C799FA-D3B3-5CC8-5461-15149954A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2105"/>
              <a:ext cx="711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0"/>
                <a:t>A</a:t>
              </a:r>
            </a:p>
          </p:txBody>
        </p:sp>
        <p:sp>
          <p:nvSpPr>
            <p:cNvPr id="48" name="Rectangle 49">
              <a:extLst>
                <a:ext uri="{FF2B5EF4-FFF2-40B4-BE49-F238E27FC236}">
                  <a16:creationId xmlns:a16="http://schemas.microsoft.com/office/drawing/2014/main" id="{9D93C34A-89BF-21F5-D7A9-6DC71437D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105"/>
              <a:ext cx="710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0"/>
                <a:t>CI</a:t>
              </a:r>
            </a:p>
          </p:txBody>
        </p:sp>
        <p:sp>
          <p:nvSpPr>
            <p:cNvPr id="49" name="Rectangle 50">
              <a:extLst>
                <a:ext uri="{FF2B5EF4-FFF2-40B4-BE49-F238E27FC236}">
                  <a16:creationId xmlns:a16="http://schemas.microsoft.com/office/drawing/2014/main" id="{5BE123C6-BDF3-0B75-866F-2E39E7913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1872"/>
              <a:ext cx="14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/>
                <a:t>输    出</a:t>
              </a:r>
            </a:p>
          </p:txBody>
        </p:sp>
        <p:sp>
          <p:nvSpPr>
            <p:cNvPr id="50" name="Rectangle 51">
              <a:extLst>
                <a:ext uri="{FF2B5EF4-FFF2-40B4-BE49-F238E27FC236}">
                  <a16:creationId xmlns:a16="http://schemas.microsoft.com/office/drawing/2014/main" id="{8CE93AD5-5740-2A5A-830D-EAB3660D8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872"/>
              <a:ext cx="21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/>
                <a:t>输       入</a:t>
              </a:r>
            </a:p>
          </p:txBody>
        </p:sp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D06AB69C-B9EC-06D4-76D2-18F2C65BD7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872"/>
              <a:ext cx="35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zh-CN" altLang="en-US"/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E1C0BA67-F3E7-0CBC-AA6E-99CE93F845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105"/>
              <a:ext cx="35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zh-CN" altLang="en-US"/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AE25EB66-9EE9-FF9C-6C4C-B8528EF99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4176"/>
              <a:ext cx="35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zh-CN" altLang="en-US"/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458B98B8-6BD4-14D5-030C-EC4996DBA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1872"/>
              <a:ext cx="0" cy="2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zh-CN" altLang="en-US"/>
            </a:p>
          </p:txBody>
        </p:sp>
      </p:grpSp>
      <p:sp>
        <p:nvSpPr>
          <p:cNvPr id="56" name="Text Box 57">
            <a:extLst>
              <a:ext uri="{FF2B5EF4-FFF2-40B4-BE49-F238E27FC236}">
                <a16:creationId xmlns:a16="http://schemas.microsoft.com/office/drawing/2014/main" id="{D3611FF4-3715-89DD-EC4A-EC4B12A59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19200"/>
            <a:ext cx="39258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由全加器的真值表可得第</a:t>
            </a:r>
            <a:r>
              <a:rPr lang="en-US" altLang="zh-CN" dirty="0" err="1"/>
              <a:t>i</a:t>
            </a:r>
            <a:r>
              <a:rPr lang="zh-CN" altLang="en-US" dirty="0"/>
              <a:t>位</a:t>
            </a:r>
          </a:p>
          <a:p>
            <a:pPr eaLnBrk="1" hangingPunct="1"/>
            <a:r>
              <a:rPr lang="zh-CN" altLang="en-US" dirty="0"/>
              <a:t>和</a:t>
            </a:r>
            <a:r>
              <a:rPr lang="en-US" altLang="zh-CN" dirty="0"/>
              <a:t>(S</a:t>
            </a:r>
            <a:r>
              <a:rPr lang="en-US" altLang="zh-CN" baseline="-25000" dirty="0"/>
              <a:t>i</a:t>
            </a:r>
            <a:r>
              <a:rPr lang="en-US" altLang="zh-CN" dirty="0"/>
              <a:t>)</a:t>
            </a:r>
            <a:r>
              <a:rPr lang="zh-CN" altLang="en-US" dirty="0"/>
              <a:t>的逻辑式</a:t>
            </a:r>
          </a:p>
        </p:txBody>
      </p:sp>
      <p:sp>
        <p:nvSpPr>
          <p:cNvPr id="57" name="Text Box 60">
            <a:extLst>
              <a:ext uri="{FF2B5EF4-FFF2-40B4-BE49-F238E27FC236}">
                <a16:creationId xmlns:a16="http://schemas.microsoft.com/office/drawing/2014/main" id="{75BA375C-CAB3-80BA-4BF8-BE3042918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86200"/>
            <a:ext cx="3554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上式变换成为异或函数：</a:t>
            </a:r>
          </a:p>
        </p:txBody>
      </p:sp>
      <p:graphicFrame>
        <p:nvGraphicFramePr>
          <p:cNvPr id="58" name="Object 61">
            <a:extLst>
              <a:ext uri="{FF2B5EF4-FFF2-40B4-BE49-F238E27FC236}">
                <a16:creationId xmlns:a16="http://schemas.microsoft.com/office/drawing/2014/main" id="{56B80002-A38D-7D68-409C-D262440A4B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495800"/>
          <a:ext cx="6172200" cy="208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603160" imgH="914400" progId="Equation.3">
                  <p:embed/>
                </p:oleObj>
              </mc:Choice>
              <mc:Fallback>
                <p:oleObj name="公式" r:id="rId4" imgW="2603160" imgH="914400" progId="Equation.3">
                  <p:embed/>
                  <p:pic>
                    <p:nvPicPr>
                      <p:cNvPr id="138301" name="Object 61">
                        <a:extLst>
                          <a:ext uri="{FF2B5EF4-FFF2-40B4-BE49-F238E27FC236}">
                            <a16:creationId xmlns:a16="http://schemas.microsoft.com/office/drawing/2014/main" id="{4A1D3BC9-7A86-887D-4391-370C3001D5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495800"/>
                        <a:ext cx="6172200" cy="208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703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A0C0C3D-FBD8-A723-E9D3-FB7ADAC9A70A}"/>
                  </a:ext>
                </a:extLst>
              </p:cNvPr>
              <p:cNvSpPr txBox="1"/>
              <p:nvPr/>
            </p:nvSpPr>
            <p:spPr>
              <a:xfrm>
                <a:off x="0" y="1894840"/>
                <a:ext cx="424603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𝐶𝑂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𝐶𝐼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A0C0C3D-FBD8-A723-E9D3-FB7ADAC9A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94840"/>
                <a:ext cx="4246034" cy="615553"/>
              </a:xfrm>
              <a:prstGeom prst="rect">
                <a:avLst/>
              </a:prstGeom>
              <a:blipFill>
                <a:blip r:embed="rId2"/>
                <a:stretch>
                  <a:fillRect b="-168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89BB357-F9A2-ABEB-CF18-D81AD53DF2A6}"/>
                  </a:ext>
                </a:extLst>
              </p:cNvPr>
              <p:cNvSpPr txBox="1"/>
              <p:nvPr/>
            </p:nvSpPr>
            <p:spPr>
              <a:xfrm>
                <a:off x="0" y="2852420"/>
                <a:ext cx="23764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𝐶𝐼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89BB357-F9A2-ABEB-CF18-D81AD53DF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52420"/>
                <a:ext cx="2376420" cy="307777"/>
              </a:xfrm>
              <a:prstGeom prst="rect">
                <a:avLst/>
              </a:prstGeom>
              <a:blipFill>
                <a:blip r:embed="rId3"/>
                <a:stretch>
                  <a:fillRect l="-2051" t="-2000" r="-513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00C5C54-4A18-1A4D-CF12-0A39982E8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934" y="354063"/>
            <a:ext cx="4298052" cy="61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9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5692868-67D4-1027-D53D-266245B13921}"/>
              </a:ext>
            </a:extLst>
          </p:cNvPr>
          <p:cNvSpPr txBox="1"/>
          <p:nvPr/>
        </p:nvSpPr>
        <p:spPr>
          <a:xfrm>
            <a:off x="3185160" y="2721114"/>
            <a:ext cx="277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/>
              <a:t>乘法器</a:t>
            </a:r>
          </a:p>
        </p:txBody>
      </p:sp>
    </p:spTree>
    <p:extLst>
      <p:ext uri="{BB962C8B-B14F-4D97-AF65-F5344CB8AC3E}">
        <p14:creationId xmlns:p14="http://schemas.microsoft.com/office/powerpoint/2010/main" val="2552469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11951592-0CA7-A9A9-25C1-6B80229CB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227869"/>
              </p:ext>
            </p:extLst>
          </p:nvPr>
        </p:nvGraphicFramePr>
        <p:xfrm>
          <a:off x="2413001" y="2240280"/>
          <a:ext cx="449071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247">
                  <a:extLst>
                    <a:ext uri="{9D8B030D-6E8A-4147-A177-3AD203B41FA5}">
                      <a16:colId xmlns:a16="http://schemas.microsoft.com/office/drawing/2014/main" val="3249743612"/>
                    </a:ext>
                  </a:extLst>
                </a:gridCol>
                <a:gridCol w="408247">
                  <a:extLst>
                    <a:ext uri="{9D8B030D-6E8A-4147-A177-3AD203B41FA5}">
                      <a16:colId xmlns:a16="http://schemas.microsoft.com/office/drawing/2014/main" val="289029648"/>
                    </a:ext>
                  </a:extLst>
                </a:gridCol>
                <a:gridCol w="408247">
                  <a:extLst>
                    <a:ext uri="{9D8B030D-6E8A-4147-A177-3AD203B41FA5}">
                      <a16:colId xmlns:a16="http://schemas.microsoft.com/office/drawing/2014/main" val="901693482"/>
                    </a:ext>
                  </a:extLst>
                </a:gridCol>
                <a:gridCol w="408247">
                  <a:extLst>
                    <a:ext uri="{9D8B030D-6E8A-4147-A177-3AD203B41FA5}">
                      <a16:colId xmlns:a16="http://schemas.microsoft.com/office/drawing/2014/main" val="4277185970"/>
                    </a:ext>
                  </a:extLst>
                </a:gridCol>
                <a:gridCol w="408247">
                  <a:extLst>
                    <a:ext uri="{9D8B030D-6E8A-4147-A177-3AD203B41FA5}">
                      <a16:colId xmlns:a16="http://schemas.microsoft.com/office/drawing/2014/main" val="425381687"/>
                    </a:ext>
                  </a:extLst>
                </a:gridCol>
                <a:gridCol w="408247">
                  <a:extLst>
                    <a:ext uri="{9D8B030D-6E8A-4147-A177-3AD203B41FA5}">
                      <a16:colId xmlns:a16="http://schemas.microsoft.com/office/drawing/2014/main" val="762689478"/>
                    </a:ext>
                  </a:extLst>
                </a:gridCol>
                <a:gridCol w="408247">
                  <a:extLst>
                    <a:ext uri="{9D8B030D-6E8A-4147-A177-3AD203B41FA5}">
                      <a16:colId xmlns:a16="http://schemas.microsoft.com/office/drawing/2014/main" val="2382496746"/>
                    </a:ext>
                  </a:extLst>
                </a:gridCol>
                <a:gridCol w="408247">
                  <a:extLst>
                    <a:ext uri="{9D8B030D-6E8A-4147-A177-3AD203B41FA5}">
                      <a16:colId xmlns:a16="http://schemas.microsoft.com/office/drawing/2014/main" val="2601720583"/>
                    </a:ext>
                  </a:extLst>
                </a:gridCol>
                <a:gridCol w="408247">
                  <a:extLst>
                    <a:ext uri="{9D8B030D-6E8A-4147-A177-3AD203B41FA5}">
                      <a16:colId xmlns:a16="http://schemas.microsoft.com/office/drawing/2014/main" val="435989897"/>
                    </a:ext>
                  </a:extLst>
                </a:gridCol>
                <a:gridCol w="430417">
                  <a:extLst>
                    <a:ext uri="{9D8B030D-6E8A-4147-A177-3AD203B41FA5}">
                      <a16:colId xmlns:a16="http://schemas.microsoft.com/office/drawing/2014/main" val="3518874100"/>
                    </a:ext>
                  </a:extLst>
                </a:gridCol>
                <a:gridCol w="386077">
                  <a:extLst>
                    <a:ext uri="{9D8B030D-6E8A-4147-A177-3AD203B41FA5}">
                      <a16:colId xmlns:a16="http://schemas.microsoft.com/office/drawing/2014/main" val="84348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69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93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151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98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680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906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lt"/>
                        </a:rPr>
                        <a:t>45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367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618135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0D76216-9548-D423-48E0-611A376357CD}"/>
              </a:ext>
            </a:extLst>
          </p:cNvPr>
          <p:cNvSpPr txBox="1"/>
          <p:nvPr/>
        </p:nvSpPr>
        <p:spPr>
          <a:xfrm>
            <a:off x="3556000" y="5121255"/>
            <a:ext cx="2204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如果是负数呢？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230C0B-1B69-69C0-A05B-FE259CD07F29}"/>
              </a:ext>
            </a:extLst>
          </p:cNvPr>
          <p:cNvSpPr txBox="1"/>
          <p:nvPr/>
        </p:nvSpPr>
        <p:spPr>
          <a:xfrm>
            <a:off x="3825240" y="1393150"/>
            <a:ext cx="193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乘法怎么做？</a:t>
            </a:r>
          </a:p>
        </p:txBody>
      </p:sp>
    </p:spTree>
    <p:extLst>
      <p:ext uri="{BB962C8B-B14F-4D97-AF65-F5344CB8AC3E}">
        <p14:creationId xmlns:p14="http://schemas.microsoft.com/office/powerpoint/2010/main" val="58375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5337DC-200B-03B1-CAB8-75AB3BE36357}"/>
              </a:ext>
            </a:extLst>
          </p:cNvPr>
          <p:cNvSpPr txBox="1"/>
          <p:nvPr/>
        </p:nvSpPr>
        <p:spPr>
          <a:xfrm>
            <a:off x="609600" y="436880"/>
            <a:ext cx="501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补码乘法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CE6B0D9-A900-E9D9-698A-33342D6C6295}"/>
                  </a:ext>
                </a:extLst>
              </p:cNvPr>
              <p:cNvSpPr txBox="1"/>
              <p:nvPr/>
            </p:nvSpPr>
            <p:spPr>
              <a:xfrm>
                <a:off x="457200" y="1695451"/>
                <a:ext cx="8575040" cy="924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假定有 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8 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位定点数 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Y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ba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根据补码定义，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Y 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的值等于：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CE6B0D9-A900-E9D9-698A-33342D6C6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95451"/>
                <a:ext cx="8575040" cy="924420"/>
              </a:xfrm>
              <a:prstGeom prst="rect">
                <a:avLst/>
              </a:prstGeom>
              <a:blipFill>
                <a:blip r:embed="rId2"/>
                <a:stretch>
                  <a:fillRect l="-1066" t="-7237" b="-138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D9F0CDC-198C-CD40-9376-7A5FDA0D6B93}"/>
                  </a:ext>
                </a:extLst>
              </p:cNvPr>
              <p:cNvSpPr txBox="1"/>
              <p:nvPr/>
            </p:nvSpPr>
            <p:spPr>
              <a:xfrm>
                <a:off x="1005840" y="2791678"/>
                <a:ext cx="7315200" cy="4658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D9F0CDC-198C-CD40-9376-7A5FDA0D6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" y="2791678"/>
                <a:ext cx="7315200" cy="465833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E0A6F7B-C46F-ACEE-7B46-F280C3801AFB}"/>
                  </a:ext>
                </a:extLst>
              </p:cNvPr>
              <p:cNvSpPr txBox="1"/>
              <p:nvPr/>
            </p:nvSpPr>
            <p:spPr>
              <a:xfrm>
                <a:off x="-297686" y="4238130"/>
                <a:ext cx="9329926" cy="1714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zh-CN" altLang="en-US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b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补</m:t>
                          </m:r>
                        </m:sub>
                      </m:sSub>
                      <m:r>
                        <a:rPr lang="zh-CN" alt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zh-CN" altLang="en-US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zh-CN" altLang="en-US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zh-CN" altLang="en-US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p>
                                  </m:sSup>
                                  <m:r>
                                    <a:rPr lang="zh-CN" altLang="en-US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  <m:r>
                                    <a:rPr lang="zh-CN" altLang="en-US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sSup>
                                    <m:sSupPr>
                                      <m:ctrlP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zh-CN" altLang="en-US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  <m:r>
                                    <a:rPr lang="zh-CN" altLang="en-US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+⋯+</m:t>
                                  </m:r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zh-CN" altLang="en-US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sSup>
                                    <m:sSupPr>
                                      <m:ctrlP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zh-CN" altLang="en-US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补</m:t>
                          </m:r>
                        </m:sub>
                      </m:sSub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</m:t>
                          </m:r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zh-CN" altLang="en-US" sz="20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sz="200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7×</m:t>
                                  </m:r>
                                </m:sub>
                              </m:sSub>
                              <m:r>
                                <a:rPr lang="zh-CN" altLang="en-US" sz="20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zh-CN" altLang="en-US" sz="200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zh-CN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补</m:t>
                          </m:r>
                        </m:sub>
                      </m:sSub>
                      <m:r>
                        <a:rPr lang="zh-CN" altLang="en-US" sz="20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zh-CN" altLang="en-US" sz="20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sz="200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zh-CN" altLang="en-US" sz="20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zh-CN" alt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zh-CN" altLang="en-US" sz="200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zh-CN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补</m:t>
                          </m:r>
                        </m:sub>
                      </m:sSub>
                      <m:r>
                        <a:rPr lang="zh-CN" altLang="en-US" sz="20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zh-CN" altLang="en-US" sz="20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sz="200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0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zh-CN" alt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zh-CN" altLang="en-US" sz="200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zh-CN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补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   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b>
                        <m:r>
                          <a:rPr lang="zh-CN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zh-CN" altLang="en-US" sz="20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zh-CN" alt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sz="200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zh-CN" altLang="en-US" sz="20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zh-CN" alt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zh-CN" altLang="en-US" sz="200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  <m:r>
                          <a:rPr lang="zh-CN" altLang="en-US" sz="20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sz="200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altLang="zh-CN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+…</m:t>
                        </m:r>
                        <m:r>
                          <a:rPr lang="zh-CN" altLang="en-US" sz="20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sz="200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sz="20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zh-CN" alt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zh-CN" altLang="en-US" sz="200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E0A6F7B-C46F-ACEE-7B46-F280C3801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7686" y="4238130"/>
                <a:ext cx="9329926" cy="1714059"/>
              </a:xfrm>
              <a:prstGeom prst="rect">
                <a:avLst/>
              </a:prstGeom>
              <a:blipFill>
                <a:blip r:embed="rId4"/>
                <a:stretch>
                  <a:fillRect b="-6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5657213-F410-7AEE-931C-7FFFE64A3EF1}"/>
              </a:ext>
            </a:extLst>
          </p:cNvPr>
          <p:cNvCxnSpPr/>
          <p:nvPr/>
        </p:nvCxnSpPr>
        <p:spPr>
          <a:xfrm>
            <a:off x="3566160" y="5952189"/>
            <a:ext cx="22352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3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0A33880-2107-127F-AD0F-32BA26137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70" y="2962240"/>
            <a:ext cx="7990310" cy="28842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E25F00D-629A-0873-B093-4AA43F642243}"/>
                  </a:ext>
                </a:extLst>
              </p:cNvPr>
              <p:cNvSpPr txBox="1"/>
              <p:nvPr/>
            </p:nvSpPr>
            <p:spPr>
              <a:xfrm>
                <a:off x="712260" y="1089593"/>
                <a:ext cx="7990309" cy="562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  <m:sub>
                              <m:r>
                                <a:rPr lang="zh-CN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补</m:t>
                              </m:r>
                            </m:sub>
                          </m:sSub>
                          <m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b>
                          <m:r>
                            <a:rPr lang="zh-CN" alt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补</m:t>
                          </m:r>
                        </m:sub>
                      </m:sSub>
                      <m:r>
                        <a:rPr lang="zh-CN" altLang="en-US" sz="24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zh-CN" altLang="en-US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4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zh-CN" altLang="en-US" sz="24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zh-CN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zh-CN" altLang="en-US" sz="24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  <m:r>
                            <a:rPr lang="zh-CN" altLang="en-US" sz="24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4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4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+…</m:t>
                          </m:r>
                          <m:r>
                            <a:rPr lang="zh-CN" altLang="en-US" sz="24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4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4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4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zh-CN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zh-CN" altLang="en-US" sz="24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E25F00D-629A-0873-B093-4AA43F642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0" y="1089593"/>
                <a:ext cx="7990309" cy="562526"/>
              </a:xfrm>
              <a:prstGeom prst="rect">
                <a:avLst/>
              </a:prstGeom>
              <a:blipFill>
                <a:blip r:embed="rId3"/>
                <a:stretch>
                  <a:fillRect b="-16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563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3BD6BA-39B0-68F7-55FC-0285F8F49CCB}"/>
              </a:ext>
            </a:extLst>
          </p:cNvPr>
          <p:cNvSpPr txBox="1"/>
          <p:nvPr/>
        </p:nvSpPr>
        <p:spPr>
          <a:xfrm>
            <a:off x="609600" y="436880"/>
            <a:ext cx="501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booth</a:t>
            </a:r>
            <a:r>
              <a:rPr lang="zh-CN" altLang="en-US" sz="3600" b="1" dirty="0"/>
              <a:t>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8381EC9-460C-A3DA-FCF5-940515F35353}"/>
                  </a:ext>
                </a:extLst>
              </p:cNvPr>
              <p:cNvSpPr txBox="1"/>
              <p:nvPr/>
            </p:nvSpPr>
            <p:spPr>
              <a:xfrm>
                <a:off x="914400" y="1541998"/>
                <a:ext cx="7315200" cy="4658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8381EC9-460C-A3DA-FCF5-940515F35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41998"/>
                <a:ext cx="7315200" cy="465833"/>
              </a:xfrm>
              <a:prstGeom prst="rect">
                <a:avLst/>
              </a:prstGeom>
              <a:blipFill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28E4E4D-9D7E-49BE-6E28-CC94E0483C52}"/>
                  </a:ext>
                </a:extLst>
              </p:cNvPr>
              <p:cNvSpPr txBox="1"/>
              <p:nvPr/>
            </p:nvSpPr>
            <p:spPr>
              <a:xfrm>
                <a:off x="332474" y="3642360"/>
                <a:ext cx="84790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+⋯+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28E4E4D-9D7E-49BE-6E28-CC94E0483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74" y="3642360"/>
                <a:ext cx="8479052" cy="307777"/>
              </a:xfrm>
              <a:prstGeom prst="rect">
                <a:avLst/>
              </a:prstGeom>
              <a:blipFill>
                <a:blip r:embed="rId3"/>
                <a:stretch>
                  <a:fillRect l="-216" t="-4000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B4946F68-1C2C-7ED9-4778-72359D874A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1733273"/>
                  </p:ext>
                </p:extLst>
              </p:nvPr>
            </p:nvGraphicFramePr>
            <p:xfrm>
              <a:off x="1442720" y="4388902"/>
              <a:ext cx="6096000" cy="19828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98398539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04339652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7958596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操作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21536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8036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zh-CN" alt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79585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zh-CN" alt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33805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5694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B4946F68-1C2C-7ED9-4778-72359D874A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1733273"/>
                  </p:ext>
                </p:extLst>
              </p:nvPr>
            </p:nvGraphicFramePr>
            <p:xfrm>
              <a:off x="1442720" y="4388902"/>
              <a:ext cx="6096000" cy="19828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98398539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04339652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7958596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9" t="-6557" r="-200299" b="-4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601" t="-6557" r="-100901" b="-4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操作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21536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8036134"/>
                      </a:ext>
                    </a:extLst>
                  </a:tr>
                  <a:tr h="4351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200000" t="-175000" r="-599" b="-2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7958528"/>
                      </a:ext>
                    </a:extLst>
                  </a:tr>
                  <a:tr h="4351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200000" t="-275000" r="-599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33805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56941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3F02167B-877C-1BBF-3EBE-820CBAB412C6}"/>
              </a:ext>
            </a:extLst>
          </p:cNvPr>
          <p:cNvSpPr txBox="1"/>
          <p:nvPr/>
        </p:nvSpPr>
        <p:spPr>
          <a:xfrm>
            <a:off x="767080" y="2229069"/>
            <a:ext cx="7772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	</a:t>
            </a:r>
            <a:r>
              <a:rPr lang="zh-CN" altLang="en-US" sz="2000" dirty="0"/>
              <a:t>需要特地挑出最前面的一个部分积，并使用补码减法操作，这就需要实现一个额外的状态机来控制，增加了硬件设计复杂度。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18F7EE2-E73B-9A0D-A432-95BB82AE8DEF}"/>
              </a:ext>
            </a:extLst>
          </p:cNvPr>
          <p:cNvCxnSpPr/>
          <p:nvPr/>
        </p:nvCxnSpPr>
        <p:spPr>
          <a:xfrm>
            <a:off x="2641600" y="2007831"/>
            <a:ext cx="22352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16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767309-DAF3-A572-25D7-C824609D8006}"/>
              </a:ext>
            </a:extLst>
          </p:cNvPr>
          <p:cNvSpPr txBox="1"/>
          <p:nvPr/>
        </p:nvSpPr>
        <p:spPr>
          <a:xfrm>
            <a:off x="1055529" y="1537267"/>
            <a:ext cx="7105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在数字信号的传输过程中，有时需要从一组输入数据中选出某一个来，这就用到多路复选器（</a:t>
            </a:r>
            <a:r>
              <a:rPr lang="en-US" altLang="zh-CN" sz="2400" dirty="0"/>
              <a:t>MUX</a:t>
            </a:r>
            <a:r>
              <a:rPr lang="zh-CN" altLang="en-US" sz="2400" dirty="0"/>
              <a:t>）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DBCC9810-2263-3DA1-DDE3-616117CA6475}"/>
              </a:ext>
            </a:extLst>
          </p:cNvPr>
          <p:cNvGrpSpPr>
            <a:grpSpLocks/>
          </p:cNvGrpSpPr>
          <p:nvPr/>
        </p:nvGrpSpPr>
        <p:grpSpPr bwMode="auto">
          <a:xfrm>
            <a:off x="1936750" y="3063874"/>
            <a:ext cx="5000626" cy="2368550"/>
            <a:chOff x="1220" y="1930"/>
            <a:chExt cx="3150" cy="1492"/>
          </a:xfrm>
        </p:grpSpPr>
        <p:sp>
          <p:nvSpPr>
            <p:cNvPr id="4" name="Line 5">
              <a:extLst>
                <a:ext uri="{FF2B5EF4-FFF2-40B4-BE49-F238E27FC236}">
                  <a16:creationId xmlns:a16="http://schemas.microsoft.com/office/drawing/2014/main" id="{2F23BEF3-416C-9459-A995-14D10FEBB7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" y="2268"/>
              <a:ext cx="54" cy="1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9F7AB5A0-92FC-EEB8-6A24-BAFD72822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2228"/>
              <a:ext cx="81" cy="81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0A72465A-F432-E3BC-CEA1-B1892BCD2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7" y="2296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500" b="0">
                  <a:latin typeface="Times New Roman" panose="02020603050405020304" pitchFamily="18" charset="0"/>
                </a:rPr>
                <a:t>1</a:t>
              </a:r>
              <a:endParaRPr lang="en-US" altLang="zh-CN" sz="1800" b="0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645C0A09-1B59-6626-F883-B3F68F6FC4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5" y="2268"/>
              <a:ext cx="54" cy="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D9DBBF47-F2D8-1D7F-82A6-7BFA43D4A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2228"/>
              <a:ext cx="81" cy="81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54D65AA7-9F16-6340-5614-D7B315F3B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" y="2228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0">
                  <a:latin typeface="Times New Roman" panose="02020603050405020304" pitchFamily="18" charset="0"/>
                </a:rPr>
                <a:t>D</a:t>
              </a:r>
              <a:endParaRPr lang="en-US" altLang="zh-CN" sz="1800" b="0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C41C9DEA-7AC7-6CDF-165A-71120BCE6C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2" y="2851"/>
              <a:ext cx="54" cy="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Oval 12">
              <a:extLst>
                <a:ext uri="{FF2B5EF4-FFF2-40B4-BE49-F238E27FC236}">
                  <a16:creationId xmlns:a16="http://schemas.microsoft.com/office/drawing/2014/main" id="{89AA33F8-B893-F908-8B25-E7AC77C64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2810"/>
              <a:ext cx="82" cy="8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218DF097-5F94-0CFD-4A94-02BE35848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1" y="2770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0">
                  <a:latin typeface="Times New Roman" panose="02020603050405020304" pitchFamily="18" charset="0"/>
                </a:rPr>
                <a:t>D</a:t>
              </a:r>
              <a:endParaRPr lang="en-US" altLang="zh-CN" sz="1800" b="0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37070978-DA79-2368-F58E-36AB97885D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" y="2851"/>
              <a:ext cx="54" cy="1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Oval 15">
              <a:extLst>
                <a:ext uri="{FF2B5EF4-FFF2-40B4-BE49-F238E27FC236}">
                  <a16:creationId xmlns:a16="http://schemas.microsoft.com/office/drawing/2014/main" id="{DAAAD2EB-3145-365E-17EC-2D7C58168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2810"/>
              <a:ext cx="81" cy="8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Rectangle 16">
              <a:extLst>
                <a:ext uri="{FF2B5EF4-FFF2-40B4-BE49-F238E27FC236}">
                  <a16:creationId xmlns:a16="http://schemas.microsoft.com/office/drawing/2014/main" id="{BB137B99-BB0E-EFB4-4EB7-C58CC758D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7" y="2025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500" b="0">
                  <a:latin typeface="Times New Roman" panose="02020603050405020304" pitchFamily="18" charset="0"/>
                </a:rPr>
                <a:t>0</a:t>
              </a:r>
              <a:endParaRPr lang="en-US" altLang="zh-CN" sz="1800" b="0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0C5B1CA5-5A6A-3205-322B-E2B4B01B76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5" y="2445"/>
              <a:ext cx="54" cy="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8">
              <a:extLst>
                <a:ext uri="{FF2B5EF4-FFF2-40B4-BE49-F238E27FC236}">
                  <a16:creationId xmlns:a16="http://schemas.microsoft.com/office/drawing/2014/main" id="{1939D213-2218-C0AD-045D-75CFF1F98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2404"/>
              <a:ext cx="81" cy="81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448BC523-CF8A-F884-E1B4-5E9FA01D9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7" y="2363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0">
                  <a:latin typeface="Times New Roman" panose="02020603050405020304" pitchFamily="18" charset="0"/>
                </a:rPr>
                <a:t>Y</a:t>
              </a:r>
              <a:endParaRPr lang="en-US" altLang="zh-CN" sz="1800" b="0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222AF869-DACD-809D-1442-BD9EBDD95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1" y="2445"/>
              <a:ext cx="54" cy="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21">
              <a:extLst>
                <a:ext uri="{FF2B5EF4-FFF2-40B4-BE49-F238E27FC236}">
                  <a16:creationId xmlns:a16="http://schemas.microsoft.com/office/drawing/2014/main" id="{90763D58-1C2B-44AD-5958-3D5E01F3E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0" y="2404"/>
              <a:ext cx="81" cy="81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Rectangle 22">
              <a:extLst>
                <a:ext uri="{FF2B5EF4-FFF2-40B4-BE49-F238E27FC236}">
                  <a16:creationId xmlns:a16="http://schemas.microsoft.com/office/drawing/2014/main" id="{36A3E28A-FE89-0D37-9D84-4BD1F066E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" y="3230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0">
                  <a:latin typeface="宋体" panose="02010600030101010101" pitchFamily="2" charset="-122"/>
                </a:rPr>
                <a:t>n</a:t>
              </a:r>
              <a:r>
                <a:rPr lang="zh-CN" altLang="en-US" sz="2000" b="0">
                  <a:latin typeface="宋体" panose="02010600030101010101" pitchFamily="2" charset="-122"/>
                </a:rPr>
                <a:t>位地址选择信号</a:t>
              </a:r>
              <a:endParaRPr lang="zh-CN" altLang="en-US" sz="1800" b="0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F095A7D-E93B-B69F-D8F9-687A8FCD0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5" y="2038"/>
              <a:ext cx="54" cy="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Oval 24">
              <a:extLst>
                <a:ext uri="{FF2B5EF4-FFF2-40B4-BE49-F238E27FC236}">
                  <a16:creationId xmlns:a16="http://schemas.microsoft.com/office/drawing/2014/main" id="{24998C3A-9D4B-78BB-A1FD-899FEABF7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1997"/>
              <a:ext cx="81" cy="8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57BCF3A8-5806-E4BC-4004-3A2741797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8" y="1930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0">
                  <a:latin typeface="Times New Roman" panose="02020603050405020304" pitchFamily="18" charset="0"/>
                </a:rPr>
                <a:t>D</a:t>
              </a:r>
              <a:endParaRPr lang="en-US" altLang="zh-CN" sz="1800" b="0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322F642-1859-1365-EA9A-D6838BBF39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" y="2038"/>
              <a:ext cx="54" cy="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Oval 27">
              <a:extLst>
                <a:ext uri="{FF2B5EF4-FFF2-40B4-BE49-F238E27FC236}">
                  <a16:creationId xmlns:a16="http://schemas.microsoft.com/office/drawing/2014/main" id="{FA926E99-C640-4885-EAE2-D37852FB6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1997"/>
              <a:ext cx="81" cy="8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1317C847-7CAC-1E39-627B-18C1E971A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" y="2837"/>
              <a:ext cx="1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500" b="0">
                  <a:latin typeface="Times New Roman" panose="02020603050405020304" pitchFamily="18" charset="0"/>
                </a:rPr>
                <a:t>2-1</a:t>
              </a:r>
              <a:endParaRPr lang="en-US" altLang="zh-CN" sz="1800" b="0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445826C7-66B8-3D24-C700-222B787DF7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1" y="2214"/>
              <a:ext cx="1" cy="89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4545B330-15B4-725E-6492-8CAE5A46E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4" y="2052"/>
              <a:ext cx="582" cy="36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5C5B05EB-D01F-0CCF-A08F-CEDE978154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74" y="2052"/>
              <a:ext cx="27" cy="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928E07E4-1CD1-425D-420B-0394682B4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4" y="2052"/>
              <a:ext cx="54" cy="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3C3D1FF1-1FE4-3A08-19D3-B2B1D7B5B7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4" y="2052"/>
              <a:ext cx="95" cy="8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B4643D01-E054-E013-B4DB-E7F00EA1DE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4" y="2052"/>
              <a:ext cx="95" cy="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BD888738-A007-1CEE-7C75-55B7EAF9AB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9" y="2268"/>
              <a:ext cx="407" cy="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0A5B89E6-CCDF-8350-E66A-C703F6589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46" y="2851"/>
              <a:ext cx="420" cy="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954458F6-F432-D7F3-5816-315950406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5" y="2445"/>
              <a:ext cx="380" cy="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8">
              <a:extLst>
                <a:ext uri="{FF2B5EF4-FFF2-40B4-BE49-F238E27FC236}">
                  <a16:creationId xmlns:a16="http://schemas.microsoft.com/office/drawing/2014/main" id="{11AD6515-F1EC-10B1-43C4-0038EBE83A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9" y="2038"/>
              <a:ext cx="407" cy="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Rectangle 39">
              <a:extLst>
                <a:ext uri="{FF2B5EF4-FFF2-40B4-BE49-F238E27FC236}">
                  <a16:creationId xmlns:a16="http://schemas.microsoft.com/office/drawing/2014/main" id="{1E4D0C3D-85B0-EB10-C51A-8FEB5F907D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154" y="2388"/>
              <a:ext cx="1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0" dirty="0"/>
                <a:t>…</a:t>
              </a:r>
              <a:endParaRPr lang="en-US" altLang="zh-CN" sz="1800" b="0" dirty="0"/>
            </a:p>
          </p:txBody>
        </p:sp>
        <p:sp>
          <p:nvSpPr>
            <p:cNvPr id="40" name="Rectangle 41">
              <a:extLst>
                <a:ext uri="{FF2B5EF4-FFF2-40B4-BE49-F238E27FC236}">
                  <a16:creationId xmlns:a16="http://schemas.microsoft.com/office/drawing/2014/main" id="{FB635FCD-9561-82F9-97B2-1954379EC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139"/>
              <a:ext cx="1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0" dirty="0">
                  <a:latin typeface="宋体" panose="02010600030101010101" pitchFamily="2" charset="-122"/>
                </a:rPr>
                <a:t>数</a:t>
              </a:r>
              <a:endParaRPr lang="zh-CN" altLang="en-US" sz="1800" b="0" dirty="0"/>
            </a:p>
          </p:txBody>
        </p:sp>
        <p:sp>
          <p:nvSpPr>
            <p:cNvPr id="41" name="Rectangle 42">
              <a:extLst>
                <a:ext uri="{FF2B5EF4-FFF2-40B4-BE49-F238E27FC236}">
                  <a16:creationId xmlns:a16="http://schemas.microsoft.com/office/drawing/2014/main" id="{B9275521-65EE-AE70-D078-6D19C18C7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" y="2118"/>
              <a:ext cx="1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0" dirty="0">
                  <a:latin typeface="宋体" panose="02010600030101010101" pitchFamily="2" charset="-122"/>
                </a:rPr>
                <a:t>数</a:t>
              </a:r>
              <a:endParaRPr lang="zh-CN" altLang="en-US" sz="1800" b="0" dirty="0"/>
            </a:p>
          </p:txBody>
        </p:sp>
        <p:sp>
          <p:nvSpPr>
            <p:cNvPr id="42" name="Rectangle 43">
              <a:extLst>
                <a:ext uri="{FF2B5EF4-FFF2-40B4-BE49-F238E27FC236}">
                  <a16:creationId xmlns:a16="http://schemas.microsoft.com/office/drawing/2014/main" id="{1BFCC6DE-048F-428B-647F-18A590E33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363"/>
              <a:ext cx="1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0" dirty="0">
                  <a:latin typeface="宋体" panose="02010600030101010101" pitchFamily="2" charset="-122"/>
                </a:rPr>
                <a:t>据</a:t>
              </a:r>
              <a:endParaRPr lang="zh-CN" altLang="en-US" sz="1800" b="0" dirty="0"/>
            </a:p>
          </p:txBody>
        </p:sp>
        <p:sp>
          <p:nvSpPr>
            <p:cNvPr id="43" name="Rectangle 44">
              <a:extLst>
                <a:ext uri="{FF2B5EF4-FFF2-40B4-BE49-F238E27FC236}">
                  <a16:creationId xmlns:a16="http://schemas.microsoft.com/office/drawing/2014/main" id="{FBDE286C-5036-E05F-2756-F64FD7CC1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" y="2330"/>
              <a:ext cx="1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0" dirty="0">
                  <a:latin typeface="宋体" panose="02010600030101010101" pitchFamily="2" charset="-122"/>
                </a:rPr>
                <a:t>据</a:t>
              </a:r>
              <a:endParaRPr lang="zh-CN" altLang="en-US" sz="1800" b="0" dirty="0"/>
            </a:p>
          </p:txBody>
        </p:sp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DCD4D439-84CB-36C0-AEF6-01E50F6F8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565"/>
              <a:ext cx="1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0" dirty="0">
                  <a:latin typeface="宋体" panose="02010600030101010101" pitchFamily="2" charset="-122"/>
                </a:rPr>
                <a:t>输</a:t>
              </a:r>
              <a:endParaRPr lang="zh-CN" altLang="en-US" sz="1800" b="0" dirty="0"/>
            </a:p>
          </p:txBody>
        </p:sp>
        <p:sp>
          <p:nvSpPr>
            <p:cNvPr id="45" name="Rectangle 46">
              <a:extLst>
                <a:ext uri="{FF2B5EF4-FFF2-40B4-BE49-F238E27FC236}">
                  <a16:creationId xmlns:a16="http://schemas.microsoft.com/office/drawing/2014/main" id="{BBE45E3A-B375-B676-1EA0-21B303CFA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" y="2553"/>
              <a:ext cx="1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0">
                  <a:latin typeface="宋体" panose="02010600030101010101" pitchFamily="2" charset="-122"/>
                </a:rPr>
                <a:t>输</a:t>
              </a:r>
              <a:endParaRPr lang="zh-CN" altLang="en-US" sz="1800" b="0"/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6EF5270D-D34A-E9A4-1685-AA8E7AC2C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70"/>
              <a:ext cx="1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0" dirty="0">
                  <a:latin typeface="宋体" panose="02010600030101010101" pitchFamily="2" charset="-122"/>
                </a:rPr>
                <a:t>出</a:t>
              </a:r>
              <a:endParaRPr lang="zh-CN" altLang="en-US" sz="1800" b="0" dirty="0"/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C177E450-8BE8-259A-807E-A86F3BFE1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" y="2776"/>
              <a:ext cx="1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0" dirty="0">
                  <a:latin typeface="宋体" panose="02010600030101010101" pitchFamily="2" charset="-122"/>
                </a:rPr>
                <a:t>入</a:t>
              </a:r>
              <a:endParaRPr lang="zh-CN" altLang="en-US" sz="1800" b="0" dirty="0"/>
            </a:p>
          </p:txBody>
        </p:sp>
        <p:sp>
          <p:nvSpPr>
            <p:cNvPr id="48" name="Rectangle 49">
              <a:extLst>
                <a:ext uri="{FF2B5EF4-FFF2-40B4-BE49-F238E27FC236}">
                  <a16:creationId xmlns:a16="http://schemas.microsoft.com/office/drawing/2014/main" id="{2203632D-03C7-DC92-DD84-0AA991CBF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4" y="2810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b="0">
                  <a:latin typeface="Times New Roman" panose="02020603050405020304" pitchFamily="18" charset="0"/>
                </a:rPr>
                <a:t>n</a:t>
              </a:r>
              <a:endParaRPr lang="en-US" altLang="zh-CN" sz="1800" b="0"/>
            </a:p>
          </p:txBody>
        </p:sp>
      </p:grpSp>
    </p:spTree>
    <p:extLst>
      <p:ext uri="{BB962C8B-B14F-4D97-AF65-F5344CB8AC3E}">
        <p14:creationId xmlns:p14="http://schemas.microsoft.com/office/powerpoint/2010/main" val="138703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3C5E52C-6C0D-3DA5-EF51-2B595DAD0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48" y="2448466"/>
            <a:ext cx="7469937" cy="36576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6">
                <a:extLst>
                  <a:ext uri="{FF2B5EF4-FFF2-40B4-BE49-F238E27FC236}">
                    <a16:creationId xmlns:a16="http://schemas.microsoft.com/office/drawing/2014/main" id="{0D2DB020-90C7-FE30-CC09-314480E26C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9640285"/>
                  </p:ext>
                </p:extLst>
              </p:nvPr>
            </p:nvGraphicFramePr>
            <p:xfrm>
              <a:off x="2164081" y="324902"/>
              <a:ext cx="5212080" cy="19676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7360">
                      <a:extLst>
                        <a:ext uri="{9D8B030D-6E8A-4147-A177-3AD203B41FA5}">
                          <a16:colId xmlns:a16="http://schemas.microsoft.com/office/drawing/2014/main" val="1983985394"/>
                        </a:ext>
                      </a:extLst>
                    </a:gridCol>
                    <a:gridCol w="1737360">
                      <a:extLst>
                        <a:ext uri="{9D8B030D-6E8A-4147-A177-3AD203B41FA5}">
                          <a16:colId xmlns:a16="http://schemas.microsoft.com/office/drawing/2014/main" val="3043396521"/>
                        </a:ext>
                      </a:extLst>
                    </a:gridCol>
                    <a:gridCol w="1737360">
                      <a:extLst>
                        <a:ext uri="{9D8B030D-6E8A-4147-A177-3AD203B41FA5}">
                          <a16:colId xmlns:a16="http://schemas.microsoft.com/office/drawing/2014/main" val="3795859685"/>
                        </a:ext>
                      </a:extLst>
                    </a:gridCol>
                  </a:tblGrid>
                  <a:tr h="3362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操作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2153602"/>
                      </a:ext>
                    </a:extLst>
                  </a:tr>
                  <a:tr h="336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8036134"/>
                      </a:ext>
                    </a:extLst>
                  </a:tr>
                  <a:tr h="40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b="0" i="1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zh-CN" altLang="en-US" b="0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7958528"/>
                      </a:ext>
                    </a:extLst>
                  </a:tr>
                  <a:tr h="400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b="0" i="1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zh-CN" altLang="en-US" b="0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3380543"/>
                      </a:ext>
                    </a:extLst>
                  </a:tr>
                  <a:tr h="336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5694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6">
                <a:extLst>
                  <a:ext uri="{FF2B5EF4-FFF2-40B4-BE49-F238E27FC236}">
                    <a16:creationId xmlns:a16="http://schemas.microsoft.com/office/drawing/2014/main" id="{0D2DB020-90C7-FE30-CC09-314480E26C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9640285"/>
                  </p:ext>
                </p:extLst>
              </p:nvPr>
            </p:nvGraphicFramePr>
            <p:xfrm>
              <a:off x="2164081" y="324902"/>
              <a:ext cx="5212080" cy="19676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7360">
                      <a:extLst>
                        <a:ext uri="{9D8B030D-6E8A-4147-A177-3AD203B41FA5}">
                          <a16:colId xmlns:a16="http://schemas.microsoft.com/office/drawing/2014/main" val="1983985394"/>
                        </a:ext>
                      </a:extLst>
                    </a:gridCol>
                    <a:gridCol w="1737360">
                      <a:extLst>
                        <a:ext uri="{9D8B030D-6E8A-4147-A177-3AD203B41FA5}">
                          <a16:colId xmlns:a16="http://schemas.microsoft.com/office/drawing/2014/main" val="3043396521"/>
                        </a:ext>
                      </a:extLst>
                    </a:gridCol>
                    <a:gridCol w="1737360">
                      <a:extLst>
                        <a:ext uri="{9D8B030D-6E8A-4147-A177-3AD203B41FA5}">
                          <a16:colId xmlns:a16="http://schemas.microsoft.com/office/drawing/2014/main" val="379585968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2" t="-8333" r="-201053" b="-46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350" t="-8333" r="-100350" b="-46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操作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21536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8036134"/>
                      </a:ext>
                    </a:extLst>
                  </a:tr>
                  <a:tr h="4351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01053" t="-173611" r="-702" b="-20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7958528"/>
                      </a:ext>
                    </a:extLst>
                  </a:tr>
                  <a:tr h="4351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01053" t="-273611" r="-702" b="-10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33805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56941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1844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F26DFC1-F928-F157-D808-FECB6384AC47}"/>
              </a:ext>
            </a:extLst>
          </p:cNvPr>
          <p:cNvSpPr txBox="1"/>
          <p:nvPr/>
        </p:nvSpPr>
        <p:spPr>
          <a:xfrm>
            <a:off x="563880" y="230683"/>
            <a:ext cx="8016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	  </a:t>
            </a:r>
            <a:r>
              <a:rPr lang="zh-CN" altLang="en-US" sz="2400" dirty="0"/>
              <a:t>在 </a:t>
            </a:r>
            <a:r>
              <a:rPr lang="en-US" altLang="zh-CN" sz="2400" dirty="0"/>
              <a:t>Booth </a:t>
            </a:r>
            <a:r>
              <a:rPr lang="zh-CN" altLang="en-US" sz="2400" dirty="0"/>
              <a:t>一位乘算法中，为了计算 </a:t>
            </a:r>
            <a:r>
              <a:rPr lang="en-US" altLang="zh-CN" sz="2400" dirty="0"/>
              <a:t>N </a:t>
            </a:r>
            <a:r>
              <a:rPr lang="zh-CN" altLang="en-US" sz="2400" dirty="0"/>
              <a:t>位的补码乘法</a:t>
            </a:r>
            <a:r>
              <a:rPr lang="en-US" altLang="zh-CN" sz="2400" dirty="0"/>
              <a:t>, </a:t>
            </a:r>
            <a:r>
              <a:rPr lang="zh-CN" altLang="en-US" sz="2400" dirty="0"/>
              <a:t>依然需要 </a:t>
            </a:r>
            <a:r>
              <a:rPr lang="en-US" altLang="zh-CN" sz="2400" dirty="0"/>
              <a:t>N-1 </a:t>
            </a:r>
            <a:r>
              <a:rPr lang="zh-CN" altLang="en-US" sz="2400" dirty="0"/>
              <a:t>次加法。 而数据宽度较大的补码加法器面积大、电路延迟长，限制了硬件乘法器的计算速度，因此重新对补码乘法公式进行变换，得到 </a:t>
            </a:r>
            <a:r>
              <a:rPr lang="en-US" altLang="zh-CN" sz="2400" dirty="0"/>
              <a:t>Booth </a:t>
            </a:r>
            <a:r>
              <a:rPr lang="zh-CN" altLang="en-US" sz="2400" dirty="0"/>
              <a:t>两位乘算法。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9C6B014-FB26-7041-CE9D-4912244260DC}"/>
                  </a:ext>
                </a:extLst>
              </p:cNvPr>
              <p:cNvSpPr txBox="1"/>
              <p:nvPr/>
            </p:nvSpPr>
            <p:spPr>
              <a:xfrm>
                <a:off x="224930" y="2720310"/>
                <a:ext cx="86839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+⋯+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9C6B014-FB26-7041-CE9D-491224426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30" y="2720310"/>
                <a:ext cx="8683980" cy="307777"/>
              </a:xfrm>
              <a:prstGeom prst="rect">
                <a:avLst/>
              </a:prstGeom>
              <a:blipFill>
                <a:blip r:embed="rId2"/>
                <a:stretch>
                  <a:fillRect l="-211" t="-1961"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502F1AD-A909-F68E-FB5E-23E75BA0D7D8}"/>
                  </a:ext>
                </a:extLst>
              </p:cNvPr>
              <p:cNvSpPr txBox="1"/>
              <p:nvPr/>
            </p:nvSpPr>
            <p:spPr>
              <a:xfrm>
                <a:off x="914400" y="1897646"/>
                <a:ext cx="7315200" cy="4658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502F1AD-A909-F68E-FB5E-23E75BA0D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897646"/>
                <a:ext cx="7315200" cy="465833"/>
              </a:xfrm>
              <a:prstGeom prst="rect">
                <a:avLst/>
              </a:prstGeom>
              <a:blipFill>
                <a:blip r:embed="rId3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箭头: 下 5">
            <a:extLst>
              <a:ext uri="{FF2B5EF4-FFF2-40B4-BE49-F238E27FC236}">
                <a16:creationId xmlns:a16="http://schemas.microsoft.com/office/drawing/2014/main" id="{87DD4551-6205-2EBD-D7DE-F4BDE32DE7C6}"/>
              </a:ext>
            </a:extLst>
          </p:cNvPr>
          <p:cNvSpPr/>
          <p:nvPr/>
        </p:nvSpPr>
        <p:spPr>
          <a:xfrm>
            <a:off x="4429760" y="2308976"/>
            <a:ext cx="274320" cy="331923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7">
                <a:extLst>
                  <a:ext uri="{FF2B5EF4-FFF2-40B4-BE49-F238E27FC236}">
                    <a16:creationId xmlns:a16="http://schemas.microsoft.com/office/drawing/2014/main" id="{091F8D62-3AFE-4673-BD93-CFD99338F0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9471508"/>
                  </p:ext>
                </p:extLst>
              </p:nvPr>
            </p:nvGraphicFramePr>
            <p:xfrm>
              <a:off x="1490980" y="3085716"/>
              <a:ext cx="6151880" cy="370827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37970">
                      <a:extLst>
                        <a:ext uri="{9D8B030D-6E8A-4147-A177-3AD203B41FA5}">
                          <a16:colId xmlns:a16="http://schemas.microsoft.com/office/drawing/2014/main" val="1678484295"/>
                        </a:ext>
                      </a:extLst>
                    </a:gridCol>
                    <a:gridCol w="1537970">
                      <a:extLst>
                        <a:ext uri="{9D8B030D-6E8A-4147-A177-3AD203B41FA5}">
                          <a16:colId xmlns:a16="http://schemas.microsoft.com/office/drawing/2014/main" val="1427811346"/>
                        </a:ext>
                      </a:extLst>
                    </a:gridCol>
                    <a:gridCol w="1537970">
                      <a:extLst>
                        <a:ext uri="{9D8B030D-6E8A-4147-A177-3AD203B41FA5}">
                          <a16:colId xmlns:a16="http://schemas.microsoft.com/office/drawing/2014/main" val="1306312188"/>
                        </a:ext>
                      </a:extLst>
                    </a:gridCol>
                    <a:gridCol w="1537970">
                      <a:extLst>
                        <a:ext uri="{9D8B030D-6E8A-4147-A177-3AD203B41FA5}">
                          <a16:colId xmlns:a16="http://schemas.microsoft.com/office/drawing/2014/main" val="120571570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操作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574827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468606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zh-CN" alt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063931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zh-CN" alt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983195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zh-CN" alt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669480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zh-CN" alt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26916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zh-CN" alt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205594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zh-CN" alt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1972912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86644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7">
                <a:extLst>
                  <a:ext uri="{FF2B5EF4-FFF2-40B4-BE49-F238E27FC236}">
                    <a16:creationId xmlns:a16="http://schemas.microsoft.com/office/drawing/2014/main" id="{091F8D62-3AFE-4673-BD93-CFD99338F0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9471508"/>
                  </p:ext>
                </p:extLst>
              </p:nvPr>
            </p:nvGraphicFramePr>
            <p:xfrm>
              <a:off x="1490980" y="3085716"/>
              <a:ext cx="6151880" cy="370827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37970">
                      <a:extLst>
                        <a:ext uri="{9D8B030D-6E8A-4147-A177-3AD203B41FA5}">
                          <a16:colId xmlns:a16="http://schemas.microsoft.com/office/drawing/2014/main" val="1678484295"/>
                        </a:ext>
                      </a:extLst>
                    </a:gridCol>
                    <a:gridCol w="1537970">
                      <a:extLst>
                        <a:ext uri="{9D8B030D-6E8A-4147-A177-3AD203B41FA5}">
                          <a16:colId xmlns:a16="http://schemas.microsoft.com/office/drawing/2014/main" val="1427811346"/>
                        </a:ext>
                      </a:extLst>
                    </a:gridCol>
                    <a:gridCol w="1537970">
                      <a:extLst>
                        <a:ext uri="{9D8B030D-6E8A-4147-A177-3AD203B41FA5}">
                          <a16:colId xmlns:a16="http://schemas.microsoft.com/office/drawing/2014/main" val="1306312188"/>
                        </a:ext>
                      </a:extLst>
                    </a:gridCol>
                    <a:gridCol w="1537970">
                      <a:extLst>
                        <a:ext uri="{9D8B030D-6E8A-4147-A177-3AD203B41FA5}">
                          <a16:colId xmlns:a16="http://schemas.microsoft.com/office/drawing/2014/main" val="120571570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5" t="-8333" r="-300000" b="-9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794" t="-8333" r="-201190" b="-9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8333" r="-100395" b="-9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操作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57482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4686060"/>
                      </a:ext>
                    </a:extLst>
                  </a:tr>
                  <a:tr h="4351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301190" t="-173611" r="-794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0639314"/>
                      </a:ext>
                    </a:extLst>
                  </a:tr>
                  <a:tr h="4351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301190" t="-277465" r="-794" b="-5084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9831950"/>
                      </a:ext>
                    </a:extLst>
                  </a:tr>
                  <a:tr h="4351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301190" t="-372222" r="-794" b="-40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6948069"/>
                      </a:ext>
                    </a:extLst>
                  </a:tr>
                  <a:tr h="4351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301190" t="-478873" r="-794" b="-3070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2691657"/>
                      </a:ext>
                    </a:extLst>
                  </a:tr>
                  <a:tr h="4351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301190" t="-578873" r="-794" b="-2070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2055948"/>
                      </a:ext>
                    </a:extLst>
                  </a:tr>
                  <a:tr h="4351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301190" t="-669444" r="-794" b="-10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97291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86644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9411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7">
                <a:extLst>
                  <a:ext uri="{FF2B5EF4-FFF2-40B4-BE49-F238E27FC236}">
                    <a16:creationId xmlns:a16="http://schemas.microsoft.com/office/drawing/2014/main" id="{6135FDF6-1BF3-9F96-B158-E3D9B6B408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3802960"/>
                  </p:ext>
                </p:extLst>
              </p:nvPr>
            </p:nvGraphicFramePr>
            <p:xfrm>
              <a:off x="2117090" y="361950"/>
              <a:ext cx="4909820" cy="306705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27455">
                      <a:extLst>
                        <a:ext uri="{9D8B030D-6E8A-4147-A177-3AD203B41FA5}">
                          <a16:colId xmlns:a16="http://schemas.microsoft.com/office/drawing/2014/main" val="1678484295"/>
                        </a:ext>
                      </a:extLst>
                    </a:gridCol>
                    <a:gridCol w="1227455">
                      <a:extLst>
                        <a:ext uri="{9D8B030D-6E8A-4147-A177-3AD203B41FA5}">
                          <a16:colId xmlns:a16="http://schemas.microsoft.com/office/drawing/2014/main" val="1427811346"/>
                        </a:ext>
                      </a:extLst>
                    </a:gridCol>
                    <a:gridCol w="1227455">
                      <a:extLst>
                        <a:ext uri="{9D8B030D-6E8A-4147-A177-3AD203B41FA5}">
                          <a16:colId xmlns:a16="http://schemas.microsoft.com/office/drawing/2014/main" val="1306312188"/>
                        </a:ext>
                      </a:extLst>
                    </a:gridCol>
                    <a:gridCol w="1227455">
                      <a:extLst>
                        <a:ext uri="{9D8B030D-6E8A-4147-A177-3AD203B41FA5}">
                          <a16:colId xmlns:a16="http://schemas.microsoft.com/office/drawing/2014/main" val="120571570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>
                              <a:solidFill>
                                <a:schemeClr val="tx1"/>
                              </a:solidFill>
                            </a:rPr>
                            <a:t>操作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574827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468606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zh-CN" alt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063931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zh-CN" alt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983195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zh-CN" alt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669480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zh-CN" alt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26916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zh-CN" alt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205594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zh-CN" alt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1972912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86644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7">
                <a:extLst>
                  <a:ext uri="{FF2B5EF4-FFF2-40B4-BE49-F238E27FC236}">
                    <a16:creationId xmlns:a16="http://schemas.microsoft.com/office/drawing/2014/main" id="{6135FDF6-1BF3-9F96-B158-E3D9B6B408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3802960"/>
                  </p:ext>
                </p:extLst>
              </p:nvPr>
            </p:nvGraphicFramePr>
            <p:xfrm>
              <a:off x="2117090" y="361950"/>
              <a:ext cx="4909820" cy="306705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27455">
                      <a:extLst>
                        <a:ext uri="{9D8B030D-6E8A-4147-A177-3AD203B41FA5}">
                          <a16:colId xmlns:a16="http://schemas.microsoft.com/office/drawing/2014/main" val="1678484295"/>
                        </a:ext>
                      </a:extLst>
                    </a:gridCol>
                    <a:gridCol w="1227455">
                      <a:extLst>
                        <a:ext uri="{9D8B030D-6E8A-4147-A177-3AD203B41FA5}">
                          <a16:colId xmlns:a16="http://schemas.microsoft.com/office/drawing/2014/main" val="1427811346"/>
                        </a:ext>
                      </a:extLst>
                    </a:gridCol>
                    <a:gridCol w="1227455">
                      <a:extLst>
                        <a:ext uri="{9D8B030D-6E8A-4147-A177-3AD203B41FA5}">
                          <a16:colId xmlns:a16="http://schemas.microsoft.com/office/drawing/2014/main" val="1306312188"/>
                        </a:ext>
                      </a:extLst>
                    </a:gridCol>
                    <a:gridCol w="1227455">
                      <a:extLst>
                        <a:ext uri="{9D8B030D-6E8A-4147-A177-3AD203B41FA5}">
                          <a16:colId xmlns:a16="http://schemas.microsoft.com/office/drawing/2014/main" val="1205715707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5" t="-2000" r="-300000" b="-9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95" t="-2000" r="-201493" b="-9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000" r="-100495" b="-9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>
                              <a:solidFill>
                                <a:schemeClr val="tx1"/>
                              </a:solidFill>
                            </a:rPr>
                            <a:t>操作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574827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4686060"/>
                      </a:ext>
                    </a:extLst>
                  </a:tr>
                  <a:tr h="3587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01493" t="-171186" r="-995" b="-60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0639314"/>
                      </a:ext>
                    </a:extLst>
                  </a:tr>
                  <a:tr h="3587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01493" t="-271186" r="-995" b="-50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9831950"/>
                      </a:ext>
                    </a:extLst>
                  </a:tr>
                  <a:tr h="3587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01493" t="-371186" r="-995" b="-40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6948069"/>
                      </a:ext>
                    </a:extLst>
                  </a:tr>
                  <a:tr h="3587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01493" t="-471186" r="-995" b="-30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2691657"/>
                      </a:ext>
                    </a:extLst>
                  </a:tr>
                  <a:tr h="3587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01493" t="-571186" r="-995" b="-20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2055948"/>
                      </a:ext>
                    </a:extLst>
                  </a:tr>
                  <a:tr h="3587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01493" t="-671186" r="-995" b="-10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97291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866449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5DC22E7-AF7A-6D54-DFB4-485E710E7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34" y="3664712"/>
            <a:ext cx="7750946" cy="291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9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6394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3FE9AEE-763D-7E5D-98D7-F470751A444A}"/>
              </a:ext>
            </a:extLst>
          </p:cNvPr>
          <p:cNvSpPr txBox="1"/>
          <p:nvPr/>
        </p:nvSpPr>
        <p:spPr>
          <a:xfrm>
            <a:off x="609600" y="436880"/>
            <a:ext cx="501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二选一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D9F987-602A-CB2D-A95B-92B90FCA9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082" y="1302192"/>
            <a:ext cx="2871557" cy="27296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4514BB0-EB86-4090-E8C1-D0A35A697124}"/>
              </a:ext>
            </a:extLst>
          </p:cNvPr>
          <p:cNvSpPr/>
          <p:nvPr/>
        </p:nvSpPr>
        <p:spPr>
          <a:xfrm>
            <a:off x="4399280" y="1818640"/>
            <a:ext cx="142240" cy="1117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1F61A563-8BFB-5867-CAD2-63BF3D2C2E3C}"/>
              </a:ext>
            </a:extLst>
          </p:cNvPr>
          <p:cNvSpPr/>
          <p:nvPr/>
        </p:nvSpPr>
        <p:spPr>
          <a:xfrm>
            <a:off x="4416380" y="3145061"/>
            <a:ext cx="568960" cy="863600"/>
          </a:xfrm>
          <a:custGeom>
            <a:avLst/>
            <a:gdLst>
              <a:gd name="connsiteX0" fmla="*/ 314960 w 568960"/>
              <a:gd name="connsiteY0" fmla="*/ 0 h 863600"/>
              <a:gd name="connsiteX1" fmla="*/ 182880 w 568960"/>
              <a:gd name="connsiteY1" fmla="*/ 71120 h 863600"/>
              <a:gd name="connsiteX2" fmla="*/ 0 w 568960"/>
              <a:gd name="connsiteY2" fmla="*/ 863600 h 863600"/>
              <a:gd name="connsiteX3" fmla="*/ 568960 w 568960"/>
              <a:gd name="connsiteY3" fmla="*/ 853440 h 863600"/>
              <a:gd name="connsiteX4" fmla="*/ 314960 w 568960"/>
              <a:gd name="connsiteY4" fmla="*/ 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960" h="863600">
                <a:moveTo>
                  <a:pt x="314960" y="0"/>
                </a:moveTo>
                <a:lnTo>
                  <a:pt x="182880" y="71120"/>
                </a:lnTo>
                <a:lnTo>
                  <a:pt x="0" y="863600"/>
                </a:lnTo>
                <a:lnTo>
                  <a:pt x="568960" y="853440"/>
                </a:lnTo>
                <a:lnTo>
                  <a:pt x="3149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EB586FA-C97F-4826-E797-FDB0BFC0EE23}"/>
                  </a:ext>
                </a:extLst>
              </p:cNvPr>
              <p:cNvSpPr txBox="1"/>
              <p:nvPr/>
            </p:nvSpPr>
            <p:spPr>
              <a:xfrm>
                <a:off x="2534920" y="5957669"/>
                <a:ext cx="4074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𝑆𝐸𝐿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𝑆𝐸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EB586FA-C97F-4826-E797-FDB0BFC0E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920" y="5957669"/>
                <a:ext cx="407416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6">
            <a:extLst>
              <a:ext uri="{FF2B5EF4-FFF2-40B4-BE49-F238E27FC236}">
                <a16:creationId xmlns:a16="http://schemas.microsoft.com/office/drawing/2014/main" id="{E626CF32-3676-B335-3A10-14B62DAF2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586689"/>
              </p:ext>
            </p:extLst>
          </p:nvPr>
        </p:nvGraphicFramePr>
        <p:xfrm>
          <a:off x="2275840" y="3921761"/>
          <a:ext cx="501904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760">
                  <a:extLst>
                    <a:ext uri="{9D8B030D-6E8A-4147-A177-3AD203B41FA5}">
                      <a16:colId xmlns:a16="http://schemas.microsoft.com/office/drawing/2014/main" val="234473435"/>
                    </a:ext>
                  </a:extLst>
                </a:gridCol>
                <a:gridCol w="1254760">
                  <a:extLst>
                    <a:ext uri="{9D8B030D-6E8A-4147-A177-3AD203B41FA5}">
                      <a16:colId xmlns:a16="http://schemas.microsoft.com/office/drawing/2014/main" val="3615050241"/>
                    </a:ext>
                  </a:extLst>
                </a:gridCol>
                <a:gridCol w="1254760">
                  <a:extLst>
                    <a:ext uri="{9D8B030D-6E8A-4147-A177-3AD203B41FA5}">
                      <a16:colId xmlns:a16="http://schemas.microsoft.com/office/drawing/2014/main" val="642810930"/>
                    </a:ext>
                  </a:extLst>
                </a:gridCol>
                <a:gridCol w="1254760">
                  <a:extLst>
                    <a:ext uri="{9D8B030D-6E8A-4147-A177-3AD203B41FA5}">
                      <a16:colId xmlns:a16="http://schemas.microsoft.com/office/drawing/2014/main" val="1326645184"/>
                    </a:ext>
                  </a:extLst>
                </a:gridCol>
              </a:tblGrid>
              <a:tr h="36982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SEL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007161"/>
                  </a:ext>
                </a:extLst>
              </a:tr>
              <a:tr h="36982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343092"/>
                  </a:ext>
                </a:extLst>
              </a:tr>
              <a:tr h="36982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637711"/>
                  </a:ext>
                </a:extLst>
              </a:tr>
              <a:tr h="36982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954967"/>
                  </a:ext>
                </a:extLst>
              </a:tr>
              <a:tr h="36982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54072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41A056E-C908-6D29-2A57-4BD0E218E881}"/>
              </a:ext>
            </a:extLst>
          </p:cNvPr>
          <p:cNvSpPr txBox="1"/>
          <p:nvPr/>
        </p:nvSpPr>
        <p:spPr>
          <a:xfrm>
            <a:off x="2098041" y="2182688"/>
            <a:ext cx="141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数据信号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656D56-2B4B-A0BF-2408-FA8B47203F9E}"/>
              </a:ext>
            </a:extLst>
          </p:cNvPr>
          <p:cNvSpPr txBox="1"/>
          <p:nvPr/>
        </p:nvSpPr>
        <p:spPr>
          <a:xfrm>
            <a:off x="4998162" y="32743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控制信号</a:t>
            </a:r>
          </a:p>
        </p:txBody>
      </p:sp>
    </p:spTree>
    <p:extLst>
      <p:ext uri="{BB962C8B-B14F-4D97-AF65-F5344CB8AC3E}">
        <p14:creationId xmlns:p14="http://schemas.microsoft.com/office/powerpoint/2010/main" val="31530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547B349-B9D5-1A52-E44E-7BF62A7E4E3E}"/>
                  </a:ext>
                </a:extLst>
              </p:cNvPr>
              <p:cNvSpPr txBox="1"/>
              <p:nvPr/>
            </p:nvSpPr>
            <p:spPr>
              <a:xfrm>
                <a:off x="1983740" y="639634"/>
                <a:ext cx="5176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𝑆𝐸𝐿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𝑆𝐸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547B349-B9D5-1A52-E44E-7BF62A7E4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40" y="639634"/>
                <a:ext cx="517652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DD41A6C5-209E-77DC-AC28-146DE6AC2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250" y="1859144"/>
            <a:ext cx="4389500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2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DF53373-7F10-2A48-DC08-8C06FB338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456" y="1594957"/>
            <a:ext cx="6467087" cy="425375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CB28141-BB71-321C-3A1F-CB7DAE435461}"/>
              </a:ext>
            </a:extLst>
          </p:cNvPr>
          <p:cNvSpPr txBox="1"/>
          <p:nvPr/>
        </p:nvSpPr>
        <p:spPr>
          <a:xfrm>
            <a:off x="609600" y="436880"/>
            <a:ext cx="501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四选一</a:t>
            </a:r>
          </a:p>
        </p:txBody>
      </p:sp>
    </p:spTree>
    <p:extLst>
      <p:ext uri="{BB962C8B-B14F-4D97-AF65-F5344CB8AC3E}">
        <p14:creationId xmlns:p14="http://schemas.microsoft.com/office/powerpoint/2010/main" val="134995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5692868-67D4-1027-D53D-266245B13921}"/>
              </a:ext>
            </a:extLst>
          </p:cNvPr>
          <p:cNvSpPr txBox="1"/>
          <p:nvPr/>
        </p:nvSpPr>
        <p:spPr>
          <a:xfrm>
            <a:off x="3185160" y="2721114"/>
            <a:ext cx="277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/>
              <a:t>加法器</a:t>
            </a:r>
          </a:p>
        </p:txBody>
      </p:sp>
    </p:spTree>
    <p:extLst>
      <p:ext uri="{BB962C8B-B14F-4D97-AF65-F5344CB8AC3E}">
        <p14:creationId xmlns:p14="http://schemas.microsoft.com/office/powerpoint/2010/main" val="1176736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1CCE4E51-1B35-BF90-9C90-82136436F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7640" y="1691640"/>
            <a:ext cx="7249160" cy="93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/>
            <a:r>
              <a:rPr lang="zh-CN" altLang="en-US" dirty="0"/>
              <a:t>只将两个</a:t>
            </a:r>
            <a:r>
              <a:rPr lang="en-US" altLang="zh-CN" dirty="0"/>
              <a:t>1</a:t>
            </a:r>
            <a:r>
              <a:rPr lang="zh-CN" altLang="en-US" dirty="0"/>
              <a:t>位二进制数相加，不考虑低位进位。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zh-CN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567200B-0BAB-D5A6-164B-C7EC69040083}"/>
              </a:ext>
            </a:extLst>
          </p:cNvPr>
          <p:cNvSpPr txBox="1"/>
          <p:nvPr/>
        </p:nvSpPr>
        <p:spPr>
          <a:xfrm>
            <a:off x="609600" y="436880"/>
            <a:ext cx="501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半加器</a:t>
            </a:r>
          </a:p>
        </p:txBody>
      </p:sp>
      <p:grpSp>
        <p:nvGrpSpPr>
          <p:cNvPr id="4" name="Group 40">
            <a:extLst>
              <a:ext uri="{FF2B5EF4-FFF2-40B4-BE49-F238E27FC236}">
                <a16:creationId xmlns:a16="http://schemas.microsoft.com/office/drawing/2014/main" id="{9418ABEB-833A-821B-C636-1A371A1A0F05}"/>
              </a:ext>
            </a:extLst>
          </p:cNvPr>
          <p:cNvGrpSpPr>
            <a:grpSpLocks/>
          </p:cNvGrpSpPr>
          <p:nvPr/>
        </p:nvGrpSpPr>
        <p:grpSpPr bwMode="auto">
          <a:xfrm>
            <a:off x="939800" y="2893251"/>
            <a:ext cx="3505200" cy="2674938"/>
            <a:chOff x="3216" y="768"/>
            <a:chExt cx="2352" cy="1973"/>
          </a:xfrm>
        </p:grpSpPr>
        <p:sp>
          <p:nvSpPr>
            <p:cNvPr id="5" name="Rectangle 41">
              <a:extLst>
                <a:ext uri="{FF2B5EF4-FFF2-40B4-BE49-F238E27FC236}">
                  <a16:creationId xmlns:a16="http://schemas.microsoft.com/office/drawing/2014/main" id="{3594ED0E-952B-BF89-7488-9DBAF3B4C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0" y="2403"/>
              <a:ext cx="58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1</a:t>
              </a:r>
            </a:p>
          </p:txBody>
        </p:sp>
        <p:sp>
          <p:nvSpPr>
            <p:cNvPr id="6" name="Rectangle 42">
              <a:extLst>
                <a:ext uri="{FF2B5EF4-FFF2-40B4-BE49-F238E27FC236}">
                  <a16:creationId xmlns:a16="http://schemas.microsoft.com/office/drawing/2014/main" id="{BC86FB6D-85A1-0ABC-9D45-E924951EE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2" y="2403"/>
              <a:ext cx="58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0</a:t>
              </a:r>
            </a:p>
          </p:txBody>
        </p:sp>
        <p:sp>
          <p:nvSpPr>
            <p:cNvPr id="7" name="Rectangle 43">
              <a:extLst>
                <a:ext uri="{FF2B5EF4-FFF2-40B4-BE49-F238E27FC236}">
                  <a16:creationId xmlns:a16="http://schemas.microsoft.com/office/drawing/2014/main" id="{1F462B62-146F-768D-36EC-B6D567BB7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4" y="2403"/>
              <a:ext cx="58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1</a:t>
              </a:r>
            </a:p>
          </p:txBody>
        </p:sp>
        <p:sp>
          <p:nvSpPr>
            <p:cNvPr id="8" name="Rectangle 44">
              <a:extLst>
                <a:ext uri="{FF2B5EF4-FFF2-40B4-BE49-F238E27FC236}">
                  <a16:creationId xmlns:a16="http://schemas.microsoft.com/office/drawing/2014/main" id="{F958C1A8-36FF-24E2-282E-A45CC282C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403"/>
              <a:ext cx="58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1</a:t>
              </a:r>
            </a:p>
          </p:txBody>
        </p:sp>
        <p:sp>
          <p:nvSpPr>
            <p:cNvPr id="9" name="Rectangle 45">
              <a:extLst>
                <a:ext uri="{FF2B5EF4-FFF2-40B4-BE49-F238E27FC236}">
                  <a16:creationId xmlns:a16="http://schemas.microsoft.com/office/drawing/2014/main" id="{E613B04B-E730-27DB-AE20-D2AB389E9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0" y="2076"/>
              <a:ext cx="5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0</a:t>
              </a:r>
            </a:p>
          </p:txBody>
        </p:sp>
        <p:sp>
          <p:nvSpPr>
            <p:cNvPr id="10" name="Rectangle 46">
              <a:extLst>
                <a:ext uri="{FF2B5EF4-FFF2-40B4-BE49-F238E27FC236}">
                  <a16:creationId xmlns:a16="http://schemas.microsoft.com/office/drawing/2014/main" id="{9A3F3987-1716-4156-C05C-2ECAF1737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2" y="2076"/>
              <a:ext cx="5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1</a:t>
              </a:r>
            </a:p>
          </p:txBody>
        </p:sp>
        <p:sp>
          <p:nvSpPr>
            <p:cNvPr id="11" name="Rectangle 47">
              <a:extLst>
                <a:ext uri="{FF2B5EF4-FFF2-40B4-BE49-F238E27FC236}">
                  <a16:creationId xmlns:a16="http://schemas.microsoft.com/office/drawing/2014/main" id="{0B44C66C-4069-AE73-A97A-394E63DC1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4" y="2076"/>
              <a:ext cx="5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0</a:t>
              </a:r>
            </a:p>
          </p:txBody>
        </p:sp>
        <p:sp>
          <p:nvSpPr>
            <p:cNvPr id="12" name="Rectangle 48">
              <a:extLst>
                <a:ext uri="{FF2B5EF4-FFF2-40B4-BE49-F238E27FC236}">
                  <a16:creationId xmlns:a16="http://schemas.microsoft.com/office/drawing/2014/main" id="{1A0CACB0-E5D4-6991-2018-31040F9E1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076"/>
              <a:ext cx="5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1</a:t>
              </a:r>
            </a:p>
          </p:txBody>
        </p:sp>
        <p:sp>
          <p:nvSpPr>
            <p:cNvPr id="13" name="Rectangle 49">
              <a:extLst>
                <a:ext uri="{FF2B5EF4-FFF2-40B4-BE49-F238E27FC236}">
                  <a16:creationId xmlns:a16="http://schemas.microsoft.com/office/drawing/2014/main" id="{806807B4-2C0F-3F92-EC95-0E99F1A85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0" y="1749"/>
              <a:ext cx="5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0</a:t>
              </a:r>
            </a:p>
          </p:txBody>
        </p:sp>
        <p:sp>
          <p:nvSpPr>
            <p:cNvPr id="14" name="Rectangle 50">
              <a:extLst>
                <a:ext uri="{FF2B5EF4-FFF2-40B4-BE49-F238E27FC236}">
                  <a16:creationId xmlns:a16="http://schemas.microsoft.com/office/drawing/2014/main" id="{E9419A57-7219-C7FB-0B68-786EF66F2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2" y="1749"/>
              <a:ext cx="5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1</a:t>
              </a:r>
            </a:p>
          </p:txBody>
        </p:sp>
        <p:sp>
          <p:nvSpPr>
            <p:cNvPr id="15" name="Rectangle 51">
              <a:extLst>
                <a:ext uri="{FF2B5EF4-FFF2-40B4-BE49-F238E27FC236}">
                  <a16:creationId xmlns:a16="http://schemas.microsoft.com/office/drawing/2014/main" id="{4CC0D082-2981-4B3C-F752-0E7EE325F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4" y="1749"/>
              <a:ext cx="5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1</a:t>
              </a:r>
            </a:p>
          </p:txBody>
        </p:sp>
        <p:sp>
          <p:nvSpPr>
            <p:cNvPr id="16" name="Rectangle 52">
              <a:extLst>
                <a:ext uri="{FF2B5EF4-FFF2-40B4-BE49-F238E27FC236}">
                  <a16:creationId xmlns:a16="http://schemas.microsoft.com/office/drawing/2014/main" id="{F7D3CC31-A11F-1193-4245-B81999C01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749"/>
              <a:ext cx="5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0</a:t>
              </a:r>
            </a:p>
          </p:txBody>
        </p:sp>
        <p:sp>
          <p:nvSpPr>
            <p:cNvPr id="17" name="Rectangle 53">
              <a:extLst>
                <a:ext uri="{FF2B5EF4-FFF2-40B4-BE49-F238E27FC236}">
                  <a16:creationId xmlns:a16="http://schemas.microsoft.com/office/drawing/2014/main" id="{66597CD6-299D-90C5-9228-17CE9AADD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0" y="1422"/>
              <a:ext cx="5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0</a:t>
              </a:r>
            </a:p>
          </p:txBody>
        </p:sp>
        <p:sp>
          <p:nvSpPr>
            <p:cNvPr id="18" name="Rectangle 54">
              <a:extLst>
                <a:ext uri="{FF2B5EF4-FFF2-40B4-BE49-F238E27FC236}">
                  <a16:creationId xmlns:a16="http://schemas.microsoft.com/office/drawing/2014/main" id="{9CC3F9B0-B7E9-3E31-C3C7-2CBCCEAD8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2" y="1422"/>
              <a:ext cx="5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0</a:t>
              </a:r>
            </a:p>
          </p:txBody>
        </p:sp>
        <p:sp>
          <p:nvSpPr>
            <p:cNvPr id="19" name="Rectangle 55">
              <a:extLst>
                <a:ext uri="{FF2B5EF4-FFF2-40B4-BE49-F238E27FC236}">
                  <a16:creationId xmlns:a16="http://schemas.microsoft.com/office/drawing/2014/main" id="{5B9F33B2-B87F-A395-5A35-F402A7DEB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4" y="1422"/>
              <a:ext cx="5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0</a:t>
              </a:r>
            </a:p>
          </p:txBody>
        </p:sp>
        <p:sp>
          <p:nvSpPr>
            <p:cNvPr id="20" name="Rectangle 56">
              <a:extLst>
                <a:ext uri="{FF2B5EF4-FFF2-40B4-BE49-F238E27FC236}">
                  <a16:creationId xmlns:a16="http://schemas.microsoft.com/office/drawing/2014/main" id="{C3A44BCE-A8D0-B038-56C0-DF6CDBCF0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422"/>
              <a:ext cx="5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0</a:t>
              </a:r>
            </a:p>
          </p:txBody>
        </p:sp>
        <p:sp>
          <p:nvSpPr>
            <p:cNvPr id="21" name="Rectangle 57">
              <a:extLst>
                <a:ext uri="{FF2B5EF4-FFF2-40B4-BE49-F238E27FC236}">
                  <a16:creationId xmlns:a16="http://schemas.microsoft.com/office/drawing/2014/main" id="{F2AAF1DD-F60E-E771-45C4-C842A6D96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0" y="1095"/>
              <a:ext cx="5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CO</a:t>
              </a:r>
            </a:p>
          </p:txBody>
        </p:sp>
        <p:sp>
          <p:nvSpPr>
            <p:cNvPr id="22" name="Rectangle 58">
              <a:extLst>
                <a:ext uri="{FF2B5EF4-FFF2-40B4-BE49-F238E27FC236}">
                  <a16:creationId xmlns:a16="http://schemas.microsoft.com/office/drawing/2014/main" id="{AC35096A-6B18-F8EA-8900-7C2AFC599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2" y="1095"/>
              <a:ext cx="5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S</a:t>
              </a:r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FF848712-AADF-6B35-DAF7-7E3528EBB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4" y="1095"/>
              <a:ext cx="5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B</a:t>
              </a:r>
            </a:p>
          </p:txBody>
        </p:sp>
        <p:sp>
          <p:nvSpPr>
            <p:cNvPr id="24" name="Rectangle 60">
              <a:extLst>
                <a:ext uri="{FF2B5EF4-FFF2-40B4-BE49-F238E27FC236}">
                  <a16:creationId xmlns:a16="http://schemas.microsoft.com/office/drawing/2014/main" id="{E48B1631-333E-F74D-4B99-33A09CA54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095"/>
              <a:ext cx="5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A</a:t>
              </a:r>
            </a:p>
          </p:txBody>
        </p:sp>
        <p:sp>
          <p:nvSpPr>
            <p:cNvPr id="25" name="Rectangle 61">
              <a:extLst>
                <a:ext uri="{FF2B5EF4-FFF2-40B4-BE49-F238E27FC236}">
                  <a16:creationId xmlns:a16="http://schemas.microsoft.com/office/drawing/2014/main" id="{4056EB59-EC10-484F-13DD-509F26943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2" y="768"/>
              <a:ext cx="11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800" b="0"/>
                <a:t>输    出 </a:t>
              </a:r>
            </a:p>
          </p:txBody>
        </p:sp>
        <p:sp>
          <p:nvSpPr>
            <p:cNvPr id="26" name="Rectangle 62">
              <a:extLst>
                <a:ext uri="{FF2B5EF4-FFF2-40B4-BE49-F238E27FC236}">
                  <a16:creationId xmlns:a16="http://schemas.microsoft.com/office/drawing/2014/main" id="{8F461081-A433-3FE0-3F8F-FEA480063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768"/>
              <a:ext cx="11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800" b="0"/>
                <a:t>输    入</a:t>
              </a:r>
            </a:p>
          </p:txBody>
        </p:sp>
        <p:sp>
          <p:nvSpPr>
            <p:cNvPr id="27" name="Line 63">
              <a:extLst>
                <a:ext uri="{FF2B5EF4-FFF2-40B4-BE49-F238E27FC236}">
                  <a16:creationId xmlns:a16="http://schemas.microsoft.com/office/drawing/2014/main" id="{3569DA82-CEB0-BD48-3350-B2EBE9531B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768"/>
              <a:ext cx="23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zh-CN" altLang="en-US"/>
            </a:p>
          </p:txBody>
        </p:sp>
        <p:sp>
          <p:nvSpPr>
            <p:cNvPr id="28" name="Line 64">
              <a:extLst>
                <a:ext uri="{FF2B5EF4-FFF2-40B4-BE49-F238E27FC236}">
                  <a16:creationId xmlns:a16="http://schemas.microsoft.com/office/drawing/2014/main" id="{5266B196-E857-63FC-B6C5-B180FE4001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095"/>
              <a:ext cx="23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zh-CN" altLang="en-US"/>
            </a:p>
          </p:txBody>
        </p:sp>
        <p:sp>
          <p:nvSpPr>
            <p:cNvPr id="29" name="Line 65">
              <a:extLst>
                <a:ext uri="{FF2B5EF4-FFF2-40B4-BE49-F238E27FC236}">
                  <a16:creationId xmlns:a16="http://schemas.microsoft.com/office/drawing/2014/main" id="{03CC019D-96FE-1C6C-736C-E8CA8C7E4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422"/>
              <a:ext cx="23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zh-CN" altLang="en-US"/>
            </a:p>
          </p:txBody>
        </p:sp>
        <p:sp>
          <p:nvSpPr>
            <p:cNvPr id="30" name="Line 66">
              <a:extLst>
                <a:ext uri="{FF2B5EF4-FFF2-40B4-BE49-F238E27FC236}">
                  <a16:creationId xmlns:a16="http://schemas.microsoft.com/office/drawing/2014/main" id="{582DCB95-15EA-AA67-59A1-48B6AA3FE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749"/>
              <a:ext cx="23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zh-CN" altLang="en-US"/>
            </a:p>
          </p:txBody>
        </p:sp>
        <p:sp>
          <p:nvSpPr>
            <p:cNvPr id="31" name="Line 67">
              <a:extLst>
                <a:ext uri="{FF2B5EF4-FFF2-40B4-BE49-F238E27FC236}">
                  <a16:creationId xmlns:a16="http://schemas.microsoft.com/office/drawing/2014/main" id="{45BC37E6-62F6-54F6-04F6-7632636690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076"/>
              <a:ext cx="23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zh-CN" altLang="en-US"/>
            </a:p>
          </p:txBody>
        </p:sp>
        <p:sp>
          <p:nvSpPr>
            <p:cNvPr id="32" name="Line 68">
              <a:extLst>
                <a:ext uri="{FF2B5EF4-FFF2-40B4-BE49-F238E27FC236}">
                  <a16:creationId xmlns:a16="http://schemas.microsoft.com/office/drawing/2014/main" id="{E62A559B-90A4-FE03-1AFE-0D6C4D6D2B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403"/>
              <a:ext cx="23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zh-CN" altLang="en-US"/>
            </a:p>
          </p:txBody>
        </p:sp>
        <p:sp>
          <p:nvSpPr>
            <p:cNvPr id="33" name="Line 69">
              <a:extLst>
                <a:ext uri="{FF2B5EF4-FFF2-40B4-BE49-F238E27FC236}">
                  <a16:creationId xmlns:a16="http://schemas.microsoft.com/office/drawing/2014/main" id="{1DF4E885-C4C3-306A-0DAE-2E14510FA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741"/>
              <a:ext cx="23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zh-CN" altLang="en-US"/>
            </a:p>
          </p:txBody>
        </p:sp>
        <p:sp>
          <p:nvSpPr>
            <p:cNvPr id="34" name="Line 70">
              <a:extLst>
                <a:ext uri="{FF2B5EF4-FFF2-40B4-BE49-F238E27FC236}">
                  <a16:creationId xmlns:a16="http://schemas.microsoft.com/office/drawing/2014/main" id="{FDDBDAD7-8E6A-82A0-29D7-B6B41B6B66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768"/>
              <a:ext cx="24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zh-CN" altLang="en-US"/>
            </a:p>
          </p:txBody>
        </p:sp>
        <p:sp>
          <p:nvSpPr>
            <p:cNvPr id="35" name="Line 71">
              <a:extLst>
                <a:ext uri="{FF2B5EF4-FFF2-40B4-BE49-F238E27FC236}">
                  <a16:creationId xmlns:a16="http://schemas.microsoft.com/office/drawing/2014/main" id="{8C42D784-0150-EDB7-7F77-615FA24C1B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4" y="1095"/>
              <a:ext cx="0" cy="16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zh-CN" altLang="en-US"/>
            </a:p>
          </p:txBody>
        </p:sp>
        <p:sp>
          <p:nvSpPr>
            <p:cNvPr id="36" name="Line 72">
              <a:extLst>
                <a:ext uri="{FF2B5EF4-FFF2-40B4-BE49-F238E27FC236}">
                  <a16:creationId xmlns:a16="http://schemas.microsoft.com/office/drawing/2014/main" id="{042FB28A-E213-FD53-4AA5-A58504D919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0" y="1095"/>
              <a:ext cx="0" cy="16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zh-CN" altLang="en-US"/>
            </a:p>
          </p:txBody>
        </p:sp>
      </p:grpSp>
      <p:graphicFrame>
        <p:nvGraphicFramePr>
          <p:cNvPr id="37" name="Object 3">
            <a:extLst>
              <a:ext uri="{FF2B5EF4-FFF2-40B4-BE49-F238E27FC236}">
                <a16:creationId xmlns:a16="http://schemas.microsoft.com/office/drawing/2014/main" id="{9D0501D4-A487-2D1E-7B2D-95D7CCFEEA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235223"/>
              </p:ext>
            </p:extLst>
          </p:nvPr>
        </p:nvGraphicFramePr>
        <p:xfrm>
          <a:off x="5166360" y="2627281"/>
          <a:ext cx="33528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46040" imgH="215640" progId="Equation.3">
                  <p:embed/>
                </p:oleObj>
              </mc:Choice>
              <mc:Fallback>
                <p:oleObj name="公式" r:id="rId2" imgW="1346040" imgH="215640" progId="Equation.3">
                  <p:embed/>
                  <p:pic>
                    <p:nvPicPr>
                      <p:cNvPr id="35843" name="Object 3">
                        <a:extLst>
                          <a:ext uri="{FF2B5EF4-FFF2-40B4-BE49-F238E27FC236}">
                            <a16:creationId xmlns:a16="http://schemas.microsoft.com/office/drawing/2014/main" id="{D48C506B-729F-AF3F-7E17-5FD4D1B0A5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6360" y="2627281"/>
                        <a:ext cx="33528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algn="ctr" rotWithShape="0">
                                <a:schemeClr val="accent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4">
            <a:extLst>
              <a:ext uri="{FF2B5EF4-FFF2-40B4-BE49-F238E27FC236}">
                <a16:creationId xmlns:a16="http://schemas.microsoft.com/office/drawing/2014/main" id="{66C220A1-19F7-0DA2-E4DA-6D7405B04A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304476"/>
              </p:ext>
            </p:extLst>
          </p:nvPr>
        </p:nvGraphicFramePr>
        <p:xfrm>
          <a:off x="5090160" y="3186081"/>
          <a:ext cx="167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09480" imgH="177480" progId="Equation.3">
                  <p:embed/>
                </p:oleObj>
              </mc:Choice>
              <mc:Fallback>
                <p:oleObj name="公式" r:id="rId4" imgW="609480" imgH="177480" progId="Equation.3">
                  <p:embed/>
                  <p:pic>
                    <p:nvPicPr>
                      <p:cNvPr id="35844" name="Object 4">
                        <a:extLst>
                          <a:ext uri="{FF2B5EF4-FFF2-40B4-BE49-F238E27FC236}">
                            <a16:creationId xmlns:a16="http://schemas.microsoft.com/office/drawing/2014/main" id="{A1D7185D-B697-EF74-6C9C-5B2852833C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0160" y="3186081"/>
                        <a:ext cx="167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algn="ctr" rotWithShape="0">
                                <a:schemeClr val="accent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" name="图片 39">
            <a:extLst>
              <a:ext uri="{FF2B5EF4-FFF2-40B4-BE49-F238E27FC236}">
                <a16:creationId xmlns:a16="http://schemas.microsoft.com/office/drawing/2014/main" id="{6D0449E2-29A0-37EE-C854-0EF3A5BFCC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3512" y="4004444"/>
            <a:ext cx="4418795" cy="17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3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1CCE4E51-1B35-BF90-9C90-82136436F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1691966"/>
            <a:ext cx="72491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/>
            <a:r>
              <a:rPr lang="zh-CN" altLang="en-US" dirty="0"/>
              <a:t>除了要将两个</a:t>
            </a:r>
            <a:r>
              <a:rPr lang="en-US" altLang="zh-CN" dirty="0"/>
              <a:t>1</a:t>
            </a:r>
            <a:r>
              <a:rPr lang="zh-CN" altLang="en-US" dirty="0"/>
              <a:t>位二进制数相加外，还有考虑来自低位的进位</a:t>
            </a:r>
            <a:endParaRPr lang="en-US" altLang="zh-CN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567200B-0BAB-D5A6-164B-C7EC69040083}"/>
              </a:ext>
            </a:extLst>
          </p:cNvPr>
          <p:cNvSpPr txBox="1"/>
          <p:nvPr/>
        </p:nvSpPr>
        <p:spPr>
          <a:xfrm>
            <a:off x="609600" y="436880"/>
            <a:ext cx="501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全加器</a:t>
            </a:r>
          </a:p>
        </p:txBody>
      </p:sp>
      <p:grpSp>
        <p:nvGrpSpPr>
          <p:cNvPr id="39" name="Group 64">
            <a:extLst>
              <a:ext uri="{FF2B5EF4-FFF2-40B4-BE49-F238E27FC236}">
                <a16:creationId xmlns:a16="http://schemas.microsoft.com/office/drawing/2014/main" id="{ADB18707-A90E-2FBC-D717-D6936EF72E62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763520"/>
            <a:ext cx="5638800" cy="3657600"/>
            <a:chOff x="1200" y="1872"/>
            <a:chExt cx="3552" cy="2304"/>
          </a:xfrm>
        </p:grpSpPr>
        <p:sp>
          <p:nvSpPr>
            <p:cNvPr id="41" name="Rectangle 4">
              <a:extLst>
                <a:ext uri="{FF2B5EF4-FFF2-40B4-BE49-F238E27FC236}">
                  <a16:creationId xmlns:a16="http://schemas.microsoft.com/office/drawing/2014/main" id="{094670A1-311F-A717-8566-6151D1250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3943"/>
              <a:ext cx="7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1</a:t>
              </a:r>
            </a:p>
          </p:txBody>
        </p:sp>
        <p:sp>
          <p:nvSpPr>
            <p:cNvPr id="42" name="Rectangle 5">
              <a:extLst>
                <a:ext uri="{FF2B5EF4-FFF2-40B4-BE49-F238E27FC236}">
                  <a16:creationId xmlns:a16="http://schemas.microsoft.com/office/drawing/2014/main" id="{56C83856-DEBC-118D-F9F5-C5BA5CC1C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3943"/>
              <a:ext cx="71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1</a:t>
              </a:r>
            </a:p>
          </p:txBody>
        </p:sp>
        <p:sp>
          <p:nvSpPr>
            <p:cNvPr id="43" name="Rectangle 6">
              <a:extLst>
                <a:ext uri="{FF2B5EF4-FFF2-40B4-BE49-F238E27FC236}">
                  <a16:creationId xmlns:a16="http://schemas.microsoft.com/office/drawing/2014/main" id="{20B5E1F2-AD32-89E4-C329-AAA25F280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3943"/>
              <a:ext cx="7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1</a:t>
              </a:r>
            </a:p>
          </p:txBody>
        </p:sp>
        <p:sp>
          <p:nvSpPr>
            <p:cNvPr id="44" name="Rectangle 7">
              <a:extLst>
                <a:ext uri="{FF2B5EF4-FFF2-40B4-BE49-F238E27FC236}">
                  <a16:creationId xmlns:a16="http://schemas.microsoft.com/office/drawing/2014/main" id="{3C1C4FD7-131C-C6F6-68A8-A65F9E0BA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3943"/>
              <a:ext cx="71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1</a:t>
              </a:r>
            </a:p>
          </p:txBody>
        </p:sp>
        <p:sp>
          <p:nvSpPr>
            <p:cNvPr id="45" name="Rectangle 8">
              <a:extLst>
                <a:ext uri="{FF2B5EF4-FFF2-40B4-BE49-F238E27FC236}">
                  <a16:creationId xmlns:a16="http://schemas.microsoft.com/office/drawing/2014/main" id="{503AE07C-9C76-2AA9-A8C2-8A43F21BF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943"/>
              <a:ext cx="7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1</a:t>
              </a:r>
            </a:p>
          </p:txBody>
        </p:sp>
        <p:sp>
          <p:nvSpPr>
            <p:cNvPr id="46" name="Rectangle 9">
              <a:extLst>
                <a:ext uri="{FF2B5EF4-FFF2-40B4-BE49-F238E27FC236}">
                  <a16:creationId xmlns:a16="http://schemas.microsoft.com/office/drawing/2014/main" id="{372166EE-0895-C829-1D61-2E8781BED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3710"/>
              <a:ext cx="7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1</a:t>
              </a:r>
            </a:p>
          </p:txBody>
        </p:sp>
        <p:sp>
          <p:nvSpPr>
            <p:cNvPr id="47" name="Rectangle 10">
              <a:extLst>
                <a:ext uri="{FF2B5EF4-FFF2-40B4-BE49-F238E27FC236}">
                  <a16:creationId xmlns:a16="http://schemas.microsoft.com/office/drawing/2014/main" id="{03415161-0C8D-9B89-1B65-C96173AB8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3710"/>
              <a:ext cx="71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0</a:t>
              </a:r>
            </a:p>
          </p:txBody>
        </p:sp>
        <p:sp>
          <p:nvSpPr>
            <p:cNvPr id="48" name="Rectangle 11">
              <a:extLst>
                <a:ext uri="{FF2B5EF4-FFF2-40B4-BE49-F238E27FC236}">
                  <a16:creationId xmlns:a16="http://schemas.microsoft.com/office/drawing/2014/main" id="{4D026799-CACA-1C0E-748D-7703A8A45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3710"/>
              <a:ext cx="7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0</a:t>
              </a:r>
            </a:p>
          </p:txBody>
        </p:sp>
        <p:sp>
          <p:nvSpPr>
            <p:cNvPr id="49" name="Rectangle 12">
              <a:extLst>
                <a:ext uri="{FF2B5EF4-FFF2-40B4-BE49-F238E27FC236}">
                  <a16:creationId xmlns:a16="http://schemas.microsoft.com/office/drawing/2014/main" id="{A62CDA27-CE0E-3E0A-296B-382423DC4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3710"/>
              <a:ext cx="71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1</a:t>
              </a:r>
            </a:p>
          </p:txBody>
        </p:sp>
        <p:sp>
          <p:nvSpPr>
            <p:cNvPr id="50" name="Rectangle 13">
              <a:extLst>
                <a:ext uri="{FF2B5EF4-FFF2-40B4-BE49-F238E27FC236}">
                  <a16:creationId xmlns:a16="http://schemas.microsoft.com/office/drawing/2014/main" id="{FA2E7FF7-EA3F-A10C-A3E1-68DCD9995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710"/>
              <a:ext cx="7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1</a:t>
              </a:r>
            </a:p>
          </p:txBody>
        </p:sp>
        <p:sp>
          <p:nvSpPr>
            <p:cNvPr id="51" name="Rectangle 14">
              <a:extLst>
                <a:ext uri="{FF2B5EF4-FFF2-40B4-BE49-F238E27FC236}">
                  <a16:creationId xmlns:a16="http://schemas.microsoft.com/office/drawing/2014/main" id="{059B7711-5498-5E38-F4AC-99B751465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3476"/>
              <a:ext cx="71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1</a:t>
              </a:r>
            </a:p>
          </p:txBody>
        </p:sp>
        <p:sp>
          <p:nvSpPr>
            <p:cNvPr id="52" name="Rectangle 15">
              <a:extLst>
                <a:ext uri="{FF2B5EF4-FFF2-40B4-BE49-F238E27FC236}">
                  <a16:creationId xmlns:a16="http://schemas.microsoft.com/office/drawing/2014/main" id="{0BFECABE-A3AA-2C66-D423-43628462B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3476"/>
              <a:ext cx="711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0</a:t>
              </a:r>
            </a:p>
          </p:txBody>
        </p:sp>
        <p:sp>
          <p:nvSpPr>
            <p:cNvPr id="53" name="Rectangle 16">
              <a:extLst>
                <a:ext uri="{FF2B5EF4-FFF2-40B4-BE49-F238E27FC236}">
                  <a16:creationId xmlns:a16="http://schemas.microsoft.com/office/drawing/2014/main" id="{AAC8DB20-1F56-11E9-03D7-0E6A2BC3D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3476"/>
              <a:ext cx="71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1</a:t>
              </a:r>
            </a:p>
          </p:txBody>
        </p:sp>
        <p:sp>
          <p:nvSpPr>
            <p:cNvPr id="54" name="Rectangle 17">
              <a:extLst>
                <a:ext uri="{FF2B5EF4-FFF2-40B4-BE49-F238E27FC236}">
                  <a16:creationId xmlns:a16="http://schemas.microsoft.com/office/drawing/2014/main" id="{F58BF2C5-DBFF-1F80-0D11-D616FD5B9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3476"/>
              <a:ext cx="711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0</a:t>
              </a:r>
            </a:p>
          </p:txBody>
        </p:sp>
        <p:sp>
          <p:nvSpPr>
            <p:cNvPr id="55" name="Rectangle 18">
              <a:extLst>
                <a:ext uri="{FF2B5EF4-FFF2-40B4-BE49-F238E27FC236}">
                  <a16:creationId xmlns:a16="http://schemas.microsoft.com/office/drawing/2014/main" id="{E2D431F4-D376-4330-4E71-333157279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476"/>
              <a:ext cx="71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1</a:t>
              </a:r>
            </a:p>
          </p:txBody>
        </p:sp>
        <p:sp>
          <p:nvSpPr>
            <p:cNvPr id="56" name="Rectangle 19">
              <a:extLst>
                <a:ext uri="{FF2B5EF4-FFF2-40B4-BE49-F238E27FC236}">
                  <a16:creationId xmlns:a16="http://schemas.microsoft.com/office/drawing/2014/main" id="{95CF6E7B-C3E4-6F73-9AE3-7D1366A35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3243"/>
              <a:ext cx="7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0</a:t>
              </a:r>
            </a:p>
          </p:txBody>
        </p:sp>
        <p:sp>
          <p:nvSpPr>
            <p:cNvPr id="57" name="Rectangle 20">
              <a:extLst>
                <a:ext uri="{FF2B5EF4-FFF2-40B4-BE49-F238E27FC236}">
                  <a16:creationId xmlns:a16="http://schemas.microsoft.com/office/drawing/2014/main" id="{D8934BEA-CCDF-95CC-630C-E925B1EE3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3243"/>
              <a:ext cx="71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1</a:t>
              </a:r>
            </a:p>
          </p:txBody>
        </p:sp>
        <p:sp>
          <p:nvSpPr>
            <p:cNvPr id="58" name="Rectangle 21">
              <a:extLst>
                <a:ext uri="{FF2B5EF4-FFF2-40B4-BE49-F238E27FC236}">
                  <a16:creationId xmlns:a16="http://schemas.microsoft.com/office/drawing/2014/main" id="{9C7BF296-BE19-7CD8-BD08-5D203D7AA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3243"/>
              <a:ext cx="7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0</a:t>
              </a:r>
            </a:p>
          </p:txBody>
        </p:sp>
        <p:sp>
          <p:nvSpPr>
            <p:cNvPr id="59" name="Rectangle 22">
              <a:extLst>
                <a:ext uri="{FF2B5EF4-FFF2-40B4-BE49-F238E27FC236}">
                  <a16:creationId xmlns:a16="http://schemas.microsoft.com/office/drawing/2014/main" id="{778D6A8F-24B5-7F15-758C-F776A73CA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3243"/>
              <a:ext cx="71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0</a:t>
              </a:r>
            </a:p>
          </p:txBody>
        </p:sp>
        <p:sp>
          <p:nvSpPr>
            <p:cNvPr id="60" name="Rectangle 23">
              <a:extLst>
                <a:ext uri="{FF2B5EF4-FFF2-40B4-BE49-F238E27FC236}">
                  <a16:creationId xmlns:a16="http://schemas.microsoft.com/office/drawing/2014/main" id="{05F755A6-1F51-F4E7-9351-43A7C99E1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243"/>
              <a:ext cx="7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1</a:t>
              </a:r>
            </a:p>
          </p:txBody>
        </p:sp>
        <p:sp>
          <p:nvSpPr>
            <p:cNvPr id="61" name="Rectangle 24">
              <a:extLst>
                <a:ext uri="{FF2B5EF4-FFF2-40B4-BE49-F238E27FC236}">
                  <a16:creationId xmlns:a16="http://schemas.microsoft.com/office/drawing/2014/main" id="{3E253F62-FCFD-17BF-51B2-D27C49984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3010"/>
              <a:ext cx="7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1</a:t>
              </a:r>
            </a:p>
          </p:txBody>
        </p:sp>
        <p:sp>
          <p:nvSpPr>
            <p:cNvPr id="62" name="Rectangle 25">
              <a:extLst>
                <a:ext uri="{FF2B5EF4-FFF2-40B4-BE49-F238E27FC236}">
                  <a16:creationId xmlns:a16="http://schemas.microsoft.com/office/drawing/2014/main" id="{DAA2BD2D-44CD-8B64-5FF2-0B281DFE5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3010"/>
              <a:ext cx="71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0</a:t>
              </a:r>
            </a:p>
          </p:txBody>
        </p:sp>
        <p:sp>
          <p:nvSpPr>
            <p:cNvPr id="63" name="Rectangle 26">
              <a:extLst>
                <a:ext uri="{FF2B5EF4-FFF2-40B4-BE49-F238E27FC236}">
                  <a16:creationId xmlns:a16="http://schemas.microsoft.com/office/drawing/2014/main" id="{8525F102-F35F-1982-3847-DD2F25961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3010"/>
              <a:ext cx="7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1</a:t>
              </a:r>
            </a:p>
          </p:txBody>
        </p:sp>
        <p:sp>
          <p:nvSpPr>
            <p:cNvPr id="64" name="Rectangle 27">
              <a:extLst>
                <a:ext uri="{FF2B5EF4-FFF2-40B4-BE49-F238E27FC236}">
                  <a16:creationId xmlns:a16="http://schemas.microsoft.com/office/drawing/2014/main" id="{2C531011-AB8D-B1FD-4BB2-2E61E2EFE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3010"/>
              <a:ext cx="71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1</a:t>
              </a:r>
            </a:p>
          </p:txBody>
        </p:sp>
        <p:sp>
          <p:nvSpPr>
            <p:cNvPr id="65" name="Rectangle 28">
              <a:extLst>
                <a:ext uri="{FF2B5EF4-FFF2-40B4-BE49-F238E27FC236}">
                  <a16:creationId xmlns:a16="http://schemas.microsoft.com/office/drawing/2014/main" id="{B787DFFB-5203-605B-1F1A-7177A9EC7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010"/>
              <a:ext cx="7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0</a:t>
              </a:r>
            </a:p>
          </p:txBody>
        </p:sp>
        <p:sp>
          <p:nvSpPr>
            <p:cNvPr id="66" name="Rectangle 29">
              <a:extLst>
                <a:ext uri="{FF2B5EF4-FFF2-40B4-BE49-F238E27FC236}">
                  <a16:creationId xmlns:a16="http://schemas.microsoft.com/office/drawing/2014/main" id="{1E7BFA28-3BA2-0154-F9F4-B1FEC7C9E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2777"/>
              <a:ext cx="7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0</a:t>
              </a:r>
            </a:p>
          </p:txBody>
        </p:sp>
        <p:sp>
          <p:nvSpPr>
            <p:cNvPr id="67" name="Rectangle 30">
              <a:extLst>
                <a:ext uri="{FF2B5EF4-FFF2-40B4-BE49-F238E27FC236}">
                  <a16:creationId xmlns:a16="http://schemas.microsoft.com/office/drawing/2014/main" id="{4CB689E1-A03F-B8CD-4D3D-BE9BDA933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2777"/>
              <a:ext cx="71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1</a:t>
              </a:r>
            </a:p>
          </p:txBody>
        </p:sp>
        <p:sp>
          <p:nvSpPr>
            <p:cNvPr id="68" name="Rectangle 31">
              <a:extLst>
                <a:ext uri="{FF2B5EF4-FFF2-40B4-BE49-F238E27FC236}">
                  <a16:creationId xmlns:a16="http://schemas.microsoft.com/office/drawing/2014/main" id="{ADFF813B-7EA4-C8AE-1B27-F717E5D2C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2777"/>
              <a:ext cx="7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0</a:t>
              </a:r>
            </a:p>
          </p:txBody>
        </p:sp>
        <p:sp>
          <p:nvSpPr>
            <p:cNvPr id="69" name="Rectangle 32">
              <a:extLst>
                <a:ext uri="{FF2B5EF4-FFF2-40B4-BE49-F238E27FC236}">
                  <a16:creationId xmlns:a16="http://schemas.microsoft.com/office/drawing/2014/main" id="{E8990E53-2AB3-5BCA-89BF-4497F415F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2777"/>
              <a:ext cx="71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1</a:t>
              </a:r>
            </a:p>
          </p:txBody>
        </p:sp>
        <p:sp>
          <p:nvSpPr>
            <p:cNvPr id="70" name="Rectangle 33">
              <a:extLst>
                <a:ext uri="{FF2B5EF4-FFF2-40B4-BE49-F238E27FC236}">
                  <a16:creationId xmlns:a16="http://schemas.microsoft.com/office/drawing/2014/main" id="{457F2EA8-B60B-FF63-2682-43B7F9C25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777"/>
              <a:ext cx="7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0</a:t>
              </a:r>
            </a:p>
          </p:txBody>
        </p:sp>
        <p:sp>
          <p:nvSpPr>
            <p:cNvPr id="71" name="Rectangle 34">
              <a:extLst>
                <a:ext uri="{FF2B5EF4-FFF2-40B4-BE49-F238E27FC236}">
                  <a16:creationId xmlns:a16="http://schemas.microsoft.com/office/drawing/2014/main" id="{31B0BBB0-ED39-FEA5-971C-53357DDCE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2544"/>
              <a:ext cx="7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0</a:t>
              </a:r>
            </a:p>
          </p:txBody>
        </p:sp>
        <p:sp>
          <p:nvSpPr>
            <p:cNvPr id="72" name="Rectangle 35">
              <a:extLst>
                <a:ext uri="{FF2B5EF4-FFF2-40B4-BE49-F238E27FC236}">
                  <a16:creationId xmlns:a16="http://schemas.microsoft.com/office/drawing/2014/main" id="{34848AED-5616-85A0-8BF2-8905C329E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2544"/>
              <a:ext cx="71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1</a:t>
              </a:r>
            </a:p>
          </p:txBody>
        </p:sp>
        <p:sp>
          <p:nvSpPr>
            <p:cNvPr id="73" name="Rectangle 36">
              <a:extLst>
                <a:ext uri="{FF2B5EF4-FFF2-40B4-BE49-F238E27FC236}">
                  <a16:creationId xmlns:a16="http://schemas.microsoft.com/office/drawing/2014/main" id="{4D113871-F3BC-4168-244D-81F5DA694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2544"/>
              <a:ext cx="7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 dirty="0"/>
                <a:t>1</a:t>
              </a:r>
            </a:p>
          </p:txBody>
        </p:sp>
        <p:sp>
          <p:nvSpPr>
            <p:cNvPr id="74" name="Rectangle 37">
              <a:extLst>
                <a:ext uri="{FF2B5EF4-FFF2-40B4-BE49-F238E27FC236}">
                  <a16:creationId xmlns:a16="http://schemas.microsoft.com/office/drawing/2014/main" id="{9C73A29E-0F88-9796-935C-A7B4DDA71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2544"/>
              <a:ext cx="71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0</a:t>
              </a:r>
            </a:p>
          </p:txBody>
        </p:sp>
        <p:sp>
          <p:nvSpPr>
            <p:cNvPr id="75" name="Rectangle 38">
              <a:extLst>
                <a:ext uri="{FF2B5EF4-FFF2-40B4-BE49-F238E27FC236}">
                  <a16:creationId xmlns:a16="http://schemas.microsoft.com/office/drawing/2014/main" id="{4AE10572-9C90-D965-C620-B59494C7A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544"/>
              <a:ext cx="7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0</a:t>
              </a:r>
            </a:p>
          </p:txBody>
        </p:sp>
        <p:sp>
          <p:nvSpPr>
            <p:cNvPr id="76" name="Rectangle 39">
              <a:extLst>
                <a:ext uri="{FF2B5EF4-FFF2-40B4-BE49-F238E27FC236}">
                  <a16:creationId xmlns:a16="http://schemas.microsoft.com/office/drawing/2014/main" id="{6E08F36D-9B4B-D8A5-31AD-97230D2D6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2311"/>
              <a:ext cx="7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0</a:t>
              </a:r>
            </a:p>
          </p:txBody>
        </p:sp>
        <p:sp>
          <p:nvSpPr>
            <p:cNvPr id="77" name="Rectangle 40">
              <a:extLst>
                <a:ext uri="{FF2B5EF4-FFF2-40B4-BE49-F238E27FC236}">
                  <a16:creationId xmlns:a16="http://schemas.microsoft.com/office/drawing/2014/main" id="{412EA8EF-42BE-00D0-83BD-1F2CA231E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2311"/>
              <a:ext cx="71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0</a:t>
              </a:r>
            </a:p>
          </p:txBody>
        </p:sp>
        <p:sp>
          <p:nvSpPr>
            <p:cNvPr id="78" name="Rectangle 41">
              <a:extLst>
                <a:ext uri="{FF2B5EF4-FFF2-40B4-BE49-F238E27FC236}">
                  <a16:creationId xmlns:a16="http://schemas.microsoft.com/office/drawing/2014/main" id="{A0A21AA4-8411-D0D9-2A91-D2823674C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2311"/>
              <a:ext cx="7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0</a:t>
              </a:r>
            </a:p>
          </p:txBody>
        </p:sp>
        <p:sp>
          <p:nvSpPr>
            <p:cNvPr id="79" name="Rectangle 42">
              <a:extLst>
                <a:ext uri="{FF2B5EF4-FFF2-40B4-BE49-F238E27FC236}">
                  <a16:creationId xmlns:a16="http://schemas.microsoft.com/office/drawing/2014/main" id="{E63C1526-6425-3EE0-297C-BF4D6EFDA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2311"/>
              <a:ext cx="71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0</a:t>
              </a:r>
            </a:p>
          </p:txBody>
        </p:sp>
        <p:sp>
          <p:nvSpPr>
            <p:cNvPr id="80" name="Rectangle 43">
              <a:extLst>
                <a:ext uri="{FF2B5EF4-FFF2-40B4-BE49-F238E27FC236}">
                  <a16:creationId xmlns:a16="http://schemas.microsoft.com/office/drawing/2014/main" id="{8AC95319-D3A1-91AD-7D69-1A936633A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311"/>
              <a:ext cx="7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0"/>
                <a:t>0</a:t>
              </a:r>
            </a:p>
          </p:txBody>
        </p:sp>
        <p:sp>
          <p:nvSpPr>
            <p:cNvPr id="81" name="Rectangle 44">
              <a:extLst>
                <a:ext uri="{FF2B5EF4-FFF2-40B4-BE49-F238E27FC236}">
                  <a16:creationId xmlns:a16="http://schemas.microsoft.com/office/drawing/2014/main" id="{06BEA820-4AF0-0D44-0D3E-F0D87DF8D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2105"/>
              <a:ext cx="710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b="0"/>
                <a:t>CO</a:t>
              </a:r>
            </a:p>
          </p:txBody>
        </p:sp>
        <p:sp>
          <p:nvSpPr>
            <p:cNvPr id="82" name="Rectangle 45">
              <a:extLst>
                <a:ext uri="{FF2B5EF4-FFF2-40B4-BE49-F238E27FC236}">
                  <a16:creationId xmlns:a16="http://schemas.microsoft.com/office/drawing/2014/main" id="{1F540B9C-1DCF-F2BA-79CD-B8536D403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2105"/>
              <a:ext cx="711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b="0"/>
                <a:t>S</a:t>
              </a:r>
            </a:p>
          </p:txBody>
        </p:sp>
        <p:sp>
          <p:nvSpPr>
            <p:cNvPr id="83" name="Rectangle 46">
              <a:extLst>
                <a:ext uri="{FF2B5EF4-FFF2-40B4-BE49-F238E27FC236}">
                  <a16:creationId xmlns:a16="http://schemas.microsoft.com/office/drawing/2014/main" id="{0375AE9D-3FF0-4AAC-1051-CF2A6B4BF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2105"/>
              <a:ext cx="710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b="0"/>
                <a:t>B</a:t>
              </a:r>
            </a:p>
          </p:txBody>
        </p:sp>
        <p:sp>
          <p:nvSpPr>
            <p:cNvPr id="84" name="Rectangle 47">
              <a:extLst>
                <a:ext uri="{FF2B5EF4-FFF2-40B4-BE49-F238E27FC236}">
                  <a16:creationId xmlns:a16="http://schemas.microsoft.com/office/drawing/2014/main" id="{49863083-BF7F-6CA7-38F2-8BB9E2A10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2105"/>
              <a:ext cx="711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b="0"/>
                <a:t>A</a:t>
              </a:r>
            </a:p>
          </p:txBody>
        </p:sp>
        <p:sp>
          <p:nvSpPr>
            <p:cNvPr id="85" name="Rectangle 48">
              <a:extLst>
                <a:ext uri="{FF2B5EF4-FFF2-40B4-BE49-F238E27FC236}">
                  <a16:creationId xmlns:a16="http://schemas.microsoft.com/office/drawing/2014/main" id="{186E0A65-A1A2-DFA8-BF09-D257930FD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105"/>
              <a:ext cx="710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b="0"/>
                <a:t>CI</a:t>
              </a:r>
            </a:p>
          </p:txBody>
        </p:sp>
        <p:sp>
          <p:nvSpPr>
            <p:cNvPr id="86" name="Rectangle 49">
              <a:extLst>
                <a:ext uri="{FF2B5EF4-FFF2-40B4-BE49-F238E27FC236}">
                  <a16:creationId xmlns:a16="http://schemas.microsoft.com/office/drawing/2014/main" id="{8585A9B5-A3E0-778A-DFBF-125A95A53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1872"/>
              <a:ext cx="14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800"/>
                <a:t>输    出</a:t>
              </a:r>
            </a:p>
          </p:txBody>
        </p:sp>
        <p:sp>
          <p:nvSpPr>
            <p:cNvPr id="87" name="Rectangle 50">
              <a:extLst>
                <a:ext uri="{FF2B5EF4-FFF2-40B4-BE49-F238E27FC236}">
                  <a16:creationId xmlns:a16="http://schemas.microsoft.com/office/drawing/2014/main" id="{192C84A0-55B7-4C3F-D731-19EDD77EA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872"/>
              <a:ext cx="21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800"/>
                <a:t>输       入</a:t>
              </a:r>
            </a:p>
          </p:txBody>
        </p:sp>
        <p:sp>
          <p:nvSpPr>
            <p:cNvPr id="88" name="Line 51">
              <a:extLst>
                <a:ext uri="{FF2B5EF4-FFF2-40B4-BE49-F238E27FC236}">
                  <a16:creationId xmlns:a16="http://schemas.microsoft.com/office/drawing/2014/main" id="{86429C51-2759-196A-1003-43256033A5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872"/>
              <a:ext cx="35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zh-CN" altLang="en-US" dirty="0"/>
            </a:p>
          </p:txBody>
        </p:sp>
        <p:sp>
          <p:nvSpPr>
            <p:cNvPr id="89" name="Line 52">
              <a:extLst>
                <a:ext uri="{FF2B5EF4-FFF2-40B4-BE49-F238E27FC236}">
                  <a16:creationId xmlns:a16="http://schemas.microsoft.com/office/drawing/2014/main" id="{0BBD01FF-C1F5-87A8-639B-07607A1E7C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105"/>
              <a:ext cx="35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zh-CN" altLang="en-US"/>
            </a:p>
          </p:txBody>
        </p:sp>
        <p:sp>
          <p:nvSpPr>
            <p:cNvPr id="90" name="Line 61">
              <a:extLst>
                <a:ext uri="{FF2B5EF4-FFF2-40B4-BE49-F238E27FC236}">
                  <a16:creationId xmlns:a16="http://schemas.microsoft.com/office/drawing/2014/main" id="{2275F2F3-6569-F978-2501-5E0168973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4176"/>
              <a:ext cx="35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zh-CN" altLang="en-US"/>
            </a:p>
          </p:txBody>
        </p:sp>
        <p:sp>
          <p:nvSpPr>
            <p:cNvPr id="91" name="Line 62">
              <a:extLst>
                <a:ext uri="{FF2B5EF4-FFF2-40B4-BE49-F238E27FC236}">
                  <a16:creationId xmlns:a16="http://schemas.microsoft.com/office/drawing/2014/main" id="{D62E543C-2457-D4A7-9247-4F926FA8EE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1872"/>
              <a:ext cx="0" cy="2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1310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D3C1647-E549-01B4-E2E3-57D58CD37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89" y="2251608"/>
            <a:ext cx="8565622" cy="23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47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3717</TotalTime>
  <Words>867</Words>
  <Application>Microsoft Office PowerPoint</Application>
  <PresentationFormat>全屏显示(4:3)</PresentationFormat>
  <Paragraphs>340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宋体</vt:lpstr>
      <vt:lpstr>Arial</vt:lpstr>
      <vt:lpstr>Calibri</vt:lpstr>
      <vt:lpstr>Calibri Light</vt:lpstr>
      <vt:lpstr>Cambria Math</vt:lpstr>
      <vt:lpstr>Times New Roman</vt:lpstr>
      <vt:lpstr>Office 主题​​</vt:lpstr>
      <vt:lpstr>公式</vt:lpstr>
      <vt:lpstr>Photo Editor 照片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1628985498@qq.com</dc:creator>
  <cp:lastModifiedBy>1628985498@qq.com</cp:lastModifiedBy>
  <cp:revision>11</cp:revision>
  <dcterms:created xsi:type="dcterms:W3CDTF">2023-10-08T15:52:17Z</dcterms:created>
  <dcterms:modified xsi:type="dcterms:W3CDTF">2023-10-11T16:24:48Z</dcterms:modified>
</cp:coreProperties>
</file>