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  <p:sldId id="256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6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66A-9F13-4E2E-B7DA-0C5F0639A73D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E9C-B7E3-4A67-8C0C-29E0E4F82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4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66A-9F13-4E2E-B7DA-0C5F0639A73D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E9C-B7E3-4A67-8C0C-29E0E4F82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6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66A-9F13-4E2E-B7DA-0C5F0639A73D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E9C-B7E3-4A67-8C0C-29E0E4F82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9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66A-9F13-4E2E-B7DA-0C5F0639A73D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E9C-B7E3-4A67-8C0C-29E0E4F82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2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66A-9F13-4E2E-B7DA-0C5F0639A73D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E9C-B7E3-4A67-8C0C-29E0E4F82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6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66A-9F13-4E2E-B7DA-0C5F0639A73D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E9C-B7E3-4A67-8C0C-29E0E4F82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66A-9F13-4E2E-B7DA-0C5F0639A73D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E9C-B7E3-4A67-8C0C-29E0E4F82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66A-9F13-4E2E-B7DA-0C5F0639A73D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E9C-B7E3-4A67-8C0C-29E0E4F82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4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66A-9F13-4E2E-B7DA-0C5F0639A73D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E9C-B7E3-4A67-8C0C-29E0E4F82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2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66A-9F13-4E2E-B7DA-0C5F0639A73D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E9C-B7E3-4A67-8C0C-29E0E4F82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6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66A-9F13-4E2E-B7DA-0C5F0639A73D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E9C-B7E3-4A67-8C0C-29E0E4F82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67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866A-9F13-4E2E-B7DA-0C5F0639A73D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0E9C-B7E3-4A67-8C0C-29E0E4F82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8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D8456A-A5AC-CDA6-7CD8-F31E16104A66}"/>
              </a:ext>
            </a:extLst>
          </p:cNvPr>
          <p:cNvSpPr txBox="1"/>
          <p:nvPr/>
        </p:nvSpPr>
        <p:spPr>
          <a:xfrm>
            <a:off x="3662680" y="2721114"/>
            <a:ext cx="1986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n-ea"/>
              </a:rPr>
              <a:t>Verilog</a:t>
            </a:r>
            <a:endParaRPr lang="zh-CN" altLang="en-US" sz="4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291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12D365-2BA7-0414-CA17-BD1E5F6D12CE}"/>
              </a:ext>
            </a:extLst>
          </p:cNvPr>
          <p:cNvSpPr txBox="1"/>
          <p:nvPr/>
        </p:nvSpPr>
        <p:spPr>
          <a:xfrm>
            <a:off x="1229360" y="1720840"/>
            <a:ext cx="6939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Verilog</a:t>
            </a:r>
            <a:r>
              <a:rPr lang="zh-CN" altLang="en-US" sz="2400" dirty="0"/>
              <a:t>语言全称为</a:t>
            </a:r>
            <a:r>
              <a:rPr lang="en-US" altLang="zh-CN" sz="2400" dirty="0"/>
              <a:t>Verilog HDL</a:t>
            </a:r>
            <a:r>
              <a:rPr lang="zh-CN" altLang="en-US" sz="2400" dirty="0"/>
              <a:t>，是一种硬件描述语言（</a:t>
            </a:r>
            <a:r>
              <a:rPr lang="en-US" altLang="zh-CN" sz="2400" dirty="0" err="1"/>
              <a:t>HDL:Hardware</a:t>
            </a:r>
            <a:r>
              <a:rPr lang="en-US" altLang="zh-CN" sz="2400" dirty="0"/>
              <a:t> Description Language</a:t>
            </a:r>
            <a:r>
              <a:rPr lang="zh-CN" altLang="en-US" sz="2400" dirty="0"/>
              <a:t>），以文本形式来描述数字系统硬件的结构和行为的语言。</a:t>
            </a:r>
            <a:r>
              <a:rPr lang="en-US" altLang="zh-CN" sz="2400" dirty="0"/>
              <a:t>Verilog </a:t>
            </a:r>
            <a:r>
              <a:rPr lang="zh-CN" altLang="en-US" sz="2400" dirty="0"/>
              <a:t>可以表示逻辑电路图、逻辑表达式，以及数字逻辑系统所完成的逻辑功能。一般分为可综合的设计模块与用于仿真激励文件，可综合的模块可以用于硬件电路的实现如最终布局在</a:t>
            </a:r>
            <a:r>
              <a:rPr lang="en-US" altLang="zh-CN" sz="2400" dirty="0"/>
              <a:t>FPGA</a:t>
            </a:r>
            <a:r>
              <a:rPr lang="zh-CN" altLang="en-US" sz="2400" dirty="0"/>
              <a:t>，</a:t>
            </a:r>
            <a:r>
              <a:rPr lang="en-US" altLang="zh-CN" sz="2400" dirty="0"/>
              <a:t>CPLD</a:t>
            </a:r>
            <a:r>
              <a:rPr lang="zh-CN" altLang="en-US" sz="2400" dirty="0"/>
              <a:t>以及</a:t>
            </a:r>
            <a:r>
              <a:rPr lang="en-US" altLang="zh-CN" sz="2400" dirty="0"/>
              <a:t>ASIC</a:t>
            </a:r>
            <a:r>
              <a:rPr lang="zh-CN" altLang="en-US" sz="2400" dirty="0"/>
              <a:t>等芯片上，仿真激励文件一般用于验证可综合的设计模块是否正确。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296940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1687AD8-A50D-59E8-7E5A-26112F9CD9FD}"/>
              </a:ext>
            </a:extLst>
          </p:cNvPr>
          <p:cNvSpPr txBox="1"/>
          <p:nvPr/>
        </p:nvSpPr>
        <p:spPr>
          <a:xfrm>
            <a:off x="396240" y="1229419"/>
            <a:ext cx="83515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Verilog</a:t>
            </a:r>
            <a:r>
              <a:rPr lang="zh-CN" altLang="en-US" sz="2400" dirty="0"/>
              <a:t>是一种</a:t>
            </a:r>
            <a:r>
              <a:rPr lang="zh-CN" altLang="en-US" sz="2400" dirty="0">
                <a:solidFill>
                  <a:schemeClr val="accent1"/>
                </a:solidFill>
              </a:rPr>
              <a:t>硬件描述语言</a:t>
            </a:r>
            <a:r>
              <a:rPr lang="zh-CN" altLang="en-US" sz="2400" dirty="0"/>
              <a:t>，作用是进行电路设计，可以</a:t>
            </a:r>
            <a:r>
              <a:rPr lang="zh-CN" altLang="en-US" sz="2400" dirty="0">
                <a:solidFill>
                  <a:srgbClr val="FF0000"/>
                </a:solidFill>
              </a:rPr>
              <a:t>描述电路的功能、连接和时序</a:t>
            </a:r>
            <a:r>
              <a:rPr lang="zh-CN" altLang="en-US" sz="2400" dirty="0"/>
              <a:t>。他关心的不仅是从功能逻辑这个问题如何解决，</a:t>
            </a:r>
            <a:r>
              <a:rPr lang="zh-CN" altLang="en-US" sz="2400" dirty="0">
                <a:solidFill>
                  <a:srgbClr val="FF0000"/>
                </a:solidFill>
              </a:rPr>
              <a:t>更关心这些功能如何实现，关心最终的电气连接</a:t>
            </a:r>
            <a:r>
              <a:rPr lang="zh-CN" altLang="en-US" sz="2400" dirty="0"/>
              <a:t>。可综合的</a:t>
            </a:r>
            <a:r>
              <a:rPr lang="en-US" altLang="zh-CN" sz="2400" dirty="0"/>
              <a:t>Verilog</a:t>
            </a:r>
            <a:r>
              <a:rPr lang="zh-CN" altLang="en-US" sz="2400" dirty="0"/>
              <a:t>代码经过综合后，</a:t>
            </a:r>
            <a:r>
              <a:rPr lang="zh-CN" altLang="en-US" sz="2400" dirty="0">
                <a:solidFill>
                  <a:srgbClr val="7030A0"/>
                </a:solidFill>
              </a:rPr>
              <a:t>最终会转化为实际电路。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</a:t>
            </a:r>
            <a:r>
              <a:rPr lang="zh-CN" altLang="en-US" sz="2400" dirty="0"/>
              <a:t>语言是一种</a:t>
            </a:r>
            <a:r>
              <a:rPr lang="zh-CN" altLang="en-US" sz="2400" dirty="0">
                <a:solidFill>
                  <a:schemeClr val="accent1"/>
                </a:solidFill>
              </a:rPr>
              <a:t>软件描述语言</a:t>
            </a:r>
            <a:r>
              <a:rPr lang="zh-CN" altLang="en-US" sz="2400" dirty="0"/>
              <a:t>，作用是通过</a:t>
            </a:r>
            <a:r>
              <a:rPr lang="zh-CN" altLang="en-US" sz="2400" dirty="0">
                <a:solidFill>
                  <a:srgbClr val="FF0000"/>
                </a:solidFill>
              </a:rPr>
              <a:t>算法逻辑实现某个功能</a:t>
            </a:r>
            <a:r>
              <a:rPr lang="zh-CN" altLang="en-US" sz="2400" dirty="0"/>
              <a:t>。他不关心电路如何实现，</a:t>
            </a:r>
            <a:r>
              <a:rPr lang="zh-CN" altLang="en-US" sz="2400" dirty="0">
                <a:solidFill>
                  <a:srgbClr val="FF0000"/>
                </a:solidFill>
              </a:rPr>
              <a:t>只关心要解决这个问题，我应该使用什么功能，如何使用这些功能</a:t>
            </a:r>
            <a:r>
              <a:rPr lang="zh-CN" altLang="en-US" sz="2400" dirty="0"/>
              <a:t>。</a:t>
            </a:r>
            <a:r>
              <a:rPr lang="en-US" altLang="zh-CN" sz="2400" dirty="0"/>
              <a:t>C</a:t>
            </a:r>
            <a:r>
              <a:rPr lang="zh-CN" altLang="en-US" sz="2400" dirty="0"/>
              <a:t>语言经过编译后，</a:t>
            </a:r>
            <a:r>
              <a:rPr lang="zh-CN" altLang="en-US" sz="2400" dirty="0">
                <a:solidFill>
                  <a:srgbClr val="7030A0"/>
                </a:solidFill>
              </a:rPr>
              <a:t>最终转化为二进制码实现。</a:t>
            </a:r>
          </a:p>
        </p:txBody>
      </p:sp>
    </p:spTree>
    <p:extLst>
      <p:ext uri="{BB962C8B-B14F-4D97-AF65-F5344CB8AC3E}">
        <p14:creationId xmlns:p14="http://schemas.microsoft.com/office/powerpoint/2010/main" val="62883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3572CC-F4DA-4067-E546-0AE1030AA825}"/>
              </a:ext>
            </a:extLst>
          </p:cNvPr>
          <p:cNvSpPr txBox="1"/>
          <p:nvPr/>
        </p:nvSpPr>
        <p:spPr>
          <a:xfrm>
            <a:off x="0" y="174711"/>
            <a:ext cx="9144000" cy="6508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Verilog的抽象层次是指，要实现一个功能，我们可以怎么用怎样的Verilog语言去描述他。Verilog一共有五种抽象层次，分别是：系统级、算法级、寄存器级、门级、开关级，其中系统级和算法级又称作是行为级，寄存器级又称为数据流级，门级和开关级又称作是结构级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行为级</a:t>
            </a:r>
            <a:r>
              <a:rPr lang="zh-CN" altLang="en-US" sz="2000" dirty="0"/>
              <a:t>是通过模块之间的数据流描述系统实现，并不关心具体的硬件层次。这一层次抽象层次最高，描述也最灵活。这一层次和C语言时类似的，语法逻辑上十分相似。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数据流级</a:t>
            </a:r>
            <a:r>
              <a:rPr lang="zh-CN" altLang="en-US" sz="2000" dirty="0"/>
              <a:t>是通过通过描述模块内部或者模块之间，数据在寄存器间的流动和数据处理。数据流级抽象层次较低，一般数据流级描述可以进行逻辑综合。和C语言不同，数据流级描述涉及到具体的线路连接（如线网驱动和寄存器驱动）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结构级</a:t>
            </a:r>
            <a:r>
              <a:rPr lang="zh-CN" altLang="en-US" sz="2000" dirty="0"/>
              <a:t>是用具体的逻辑门（如与、或、非门等）和具体的开关器件实现模块功能。这一抽象层次级别最低，灵活性也较差。但是，同一个逻辑表达式表达的功能，用不同的电路结构去实现，最终的电路面积功耗速度稳定性等性能参数是完全不同的。这一层次上考虑的问题，C语言是完全不会考虑的。</a:t>
            </a:r>
          </a:p>
        </p:txBody>
      </p:sp>
    </p:spTree>
    <p:extLst>
      <p:ext uri="{BB962C8B-B14F-4D97-AF65-F5344CB8AC3E}">
        <p14:creationId xmlns:p14="http://schemas.microsoft.com/office/powerpoint/2010/main" val="343321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A6D9EA-E112-4C19-E8C3-480D80090FFA}"/>
              </a:ext>
            </a:extLst>
          </p:cNvPr>
          <p:cNvSpPr txBox="1"/>
          <p:nvPr/>
        </p:nvSpPr>
        <p:spPr>
          <a:xfrm>
            <a:off x="960120" y="1993543"/>
            <a:ext cx="72237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Verilog是硬件描述，C语言是软件描述。硬件实现与软件实现相比，有一个最大的优点就是：</a:t>
            </a:r>
            <a:r>
              <a:rPr lang="zh-CN" altLang="en-US" sz="2400" dirty="0">
                <a:solidFill>
                  <a:srgbClr val="FF0000"/>
                </a:solidFill>
              </a:rPr>
              <a:t>硬件电路可以并行执行</a:t>
            </a:r>
            <a:r>
              <a:rPr lang="zh-CN" altLang="en-US" sz="2400" dirty="0"/>
              <a:t>。因此，Verilog的部分描述语句可以并行执行，与语句出现的顺序无关；而C原因只能串行执行，上一条语句执行结束之后，才能执行下一条语句，代码的顺序决定了执行顺序。并行执行也带来了一个不得不考虑的问题：时序。因此，进行Verilog设计时，必须要考虑时序问题。</a:t>
            </a:r>
          </a:p>
        </p:txBody>
      </p:sp>
    </p:spTree>
    <p:extLst>
      <p:ext uri="{BB962C8B-B14F-4D97-AF65-F5344CB8AC3E}">
        <p14:creationId xmlns:p14="http://schemas.microsoft.com/office/powerpoint/2010/main" val="46102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3DEE92-A2B0-AF06-58FD-4B3434059C21}"/>
              </a:ext>
            </a:extLst>
          </p:cNvPr>
          <p:cNvSpPr txBox="1"/>
          <p:nvPr/>
        </p:nvSpPr>
        <p:spPr>
          <a:xfrm>
            <a:off x="3698240" y="2721114"/>
            <a:ext cx="174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n-ea"/>
              </a:rPr>
              <a:t>tb</a:t>
            </a:r>
            <a:r>
              <a:rPr lang="zh-CN" altLang="en-US" sz="4000" b="1" dirty="0">
                <a:latin typeface="+mn-ea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71793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CA38777-4D19-3337-8305-D25AD8B6D5FF}"/>
              </a:ext>
            </a:extLst>
          </p:cNvPr>
          <p:cNvSpPr txBox="1"/>
          <p:nvPr/>
        </p:nvSpPr>
        <p:spPr>
          <a:xfrm>
            <a:off x="589279" y="301675"/>
            <a:ext cx="7965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testbench </a:t>
            </a:r>
            <a:r>
              <a:rPr lang="zh-CN" altLang="en-US" sz="2400" dirty="0"/>
              <a:t>最基本的结构包括信号声明、激励和模块例化。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FAAA798-114D-8DF3-E6C9-488F1ECD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85" y="881167"/>
            <a:ext cx="6248627" cy="58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3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823D4E-412C-E5DD-610B-9DDEFCD8C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86" y="821007"/>
            <a:ext cx="7859828" cy="521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4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675</TotalTime>
  <Words>619</Words>
  <Application>Microsoft Office PowerPoint</Application>
  <PresentationFormat>全屏显示(4:3)</PresentationFormat>
  <Paragraphs>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1628985498@qq.com</dc:creator>
  <cp:lastModifiedBy>1628985498@qq.com</cp:lastModifiedBy>
  <cp:revision>1</cp:revision>
  <dcterms:created xsi:type="dcterms:W3CDTF">2023-10-14T03:23:44Z</dcterms:created>
  <dcterms:modified xsi:type="dcterms:W3CDTF">2023-10-14T14:38:49Z</dcterms:modified>
</cp:coreProperties>
</file>