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jpeg" ContentType="image/jpe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928692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35600" y="3137400"/>
            <a:ext cx="928692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3560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9408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5520" y="92952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715800" y="92952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35600" y="313740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5520" y="313740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715800" y="313740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35600" y="929520"/>
            <a:ext cx="928692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928692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35600" y="393840"/>
            <a:ext cx="9286920" cy="220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3560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35600" y="929520"/>
            <a:ext cx="928692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9408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35600" y="3137400"/>
            <a:ext cx="928692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928692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5600" y="3137400"/>
            <a:ext cx="928692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3560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9408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5520" y="92952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715800" y="92952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35600" y="313740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5520" y="313740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715800" y="313740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35600" y="929520"/>
            <a:ext cx="928692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928692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928692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35600" y="393840"/>
            <a:ext cx="9286920" cy="220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3560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9408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35600" y="3137400"/>
            <a:ext cx="928692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928692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35600" y="3137400"/>
            <a:ext cx="928692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3560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9408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5520" y="92952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715800" y="92952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35600" y="313740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5520" y="313740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715800" y="313740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35600" y="929520"/>
            <a:ext cx="928692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928692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35600" y="393840"/>
            <a:ext cx="9286920" cy="220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3560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9408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35600" y="3137400"/>
            <a:ext cx="928692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928692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35600" y="3137400"/>
            <a:ext cx="928692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3560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9408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5520" y="92952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715800" y="92952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35600" y="313740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5520" y="313740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715800" y="3137400"/>
            <a:ext cx="29901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35600" y="393840"/>
            <a:ext cx="9286920" cy="220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3560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42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94080" y="313740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3560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94080" y="929520"/>
            <a:ext cx="45316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35600" y="3137400"/>
            <a:ext cx="928692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AC7A01AE-B12C-4931-A71E-A2F6B83F8E8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8"/>
          <p:cNvSpPr/>
          <p:nvPr/>
        </p:nvSpPr>
        <p:spPr>
          <a:xfrm>
            <a:off x="0" y="360"/>
            <a:ext cx="10079640" cy="5669640"/>
          </a:xfrm>
          <a:prstGeom prst="rect">
            <a:avLst/>
          </a:prstGeom>
          <a:solidFill>
            <a:srgbClr val="bd2b0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onnettore 1 11"/>
          <p:cNvSpPr/>
          <p:nvPr/>
        </p:nvSpPr>
        <p:spPr>
          <a:xfrm>
            <a:off x="3610800" y="155880"/>
            <a:ext cx="0" cy="529812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Immagine 7" descr=""/>
          <p:cNvPicPr/>
          <p:nvPr/>
        </p:nvPicPr>
        <p:blipFill>
          <a:blip r:embed="rId2"/>
          <a:stretch/>
        </p:blipFill>
        <p:spPr>
          <a:xfrm>
            <a:off x="197640" y="1286640"/>
            <a:ext cx="3243960" cy="226188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3928680" y="453600"/>
            <a:ext cx="5715360" cy="375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it-IT" sz="36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Fare clic per inserire </a:t>
            </a:r>
            <a:endParaRPr b="0" lang="it-IT" sz="3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it-IT" sz="36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il titolo della presentazione</a:t>
            </a:r>
            <a:endParaRPr b="0" lang="it-IT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928680" y="4447800"/>
            <a:ext cx="57938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it-IT" sz="24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Nome Cognome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928680" y="4859640"/>
            <a:ext cx="5874480" cy="65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it-IT" sz="20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Dipartimento/Struttura xxxxxx xxxxxxxxxxxx xxxxxxxx xxxxx xxxxxxxxxxxxxxxxxxx xxxxx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64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it-IT" sz="16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magine 4" descr=""/>
          <p:cNvPicPr/>
          <p:nvPr/>
        </p:nvPicPr>
        <p:blipFill>
          <a:blip r:embed="rId2"/>
          <a:stretch/>
        </p:blipFill>
        <p:spPr>
          <a:xfrm>
            <a:off x="8598960" y="4740120"/>
            <a:ext cx="1441800" cy="9295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435600" y="929520"/>
            <a:ext cx="9286920" cy="422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Fare clic per modificare il testo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APAI 21/22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sldNum"/>
          </p:nvPr>
        </p:nvSpPr>
        <p:spPr>
          <a:xfrm>
            <a:off x="8056080" y="5255280"/>
            <a:ext cx="54216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AFFBA0-1BE2-4B33-A5D2-433833F870EA}" type="slidenum"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Click to edit Master title style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magine 4" descr=""/>
          <p:cNvPicPr/>
          <p:nvPr/>
        </p:nvPicPr>
        <p:blipFill>
          <a:blip r:embed="rId2"/>
          <a:stretch/>
        </p:blipFill>
        <p:spPr>
          <a:xfrm>
            <a:off x="8598960" y="4740120"/>
            <a:ext cx="1441800" cy="92952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44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Click to edit Master title style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65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it-IT" sz="265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99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199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6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166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6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166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6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166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6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166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6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166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kcachegrind.github.io/html/Home.html" TargetMode="External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/>
          </p:nvPr>
        </p:nvSpPr>
        <p:spPr>
          <a:xfrm>
            <a:off x="3928320" y="136080"/>
            <a:ext cx="5715360" cy="375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Source Sans Pro"/>
              </a:rPr>
              <a:t>LAB01 Profiling and Performance Evaluation</a:t>
            </a:r>
            <a:endParaRPr b="0" lang="it-IT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Segnaposto testo 2_1"/>
          <p:cNvSpPr/>
          <p:nvPr/>
        </p:nvSpPr>
        <p:spPr>
          <a:xfrm>
            <a:off x="4206240" y="2881080"/>
            <a:ext cx="5437440" cy="16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it-IT" sz="2400" spc="-1" strike="noStrike">
                <a:solidFill>
                  <a:srgbClr val="ffffff"/>
                </a:solidFill>
                <a:latin typeface="Calibri"/>
                <a:ea typeface="Source Sans Pro"/>
              </a:rPr>
              <a:t>Alberto Dequino – </a:t>
            </a:r>
            <a:r>
              <a:rPr b="1" lang="it-IT" sz="24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</a:rPr>
              <a:t>alberto.dequino@unibo.it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  <a:ea typeface="Source Sans Pro"/>
              </a:rPr>
              <a:t>Francesco Conti, </a:t>
            </a:r>
            <a:r>
              <a:rPr b="0" lang="it-IT" sz="2400" spc="-1" strike="noStrike">
                <a:solidFill>
                  <a:srgbClr val="ffffff"/>
                </a:solidFill>
                <a:latin typeface="Calibri"/>
                <a:ea typeface="Source Sans Pro"/>
              </a:rPr>
              <a:t>Alessio Burrello, Alberto Dequino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ooter Placeholder 1_8"/>
          <p:cNvSpPr txBox="1"/>
          <p:nvPr/>
        </p:nvSpPr>
        <p:spPr>
          <a:xfrm>
            <a:off x="333936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3596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Rolled / Unrolled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Rectangle 4_2"/>
          <p:cNvSpPr/>
          <p:nvPr/>
        </p:nvSpPr>
        <p:spPr>
          <a:xfrm>
            <a:off x="457200" y="914400"/>
            <a:ext cx="5715000" cy="242640"/>
          </a:xfrm>
          <a:prstGeom prst="rect">
            <a:avLst/>
          </a:prstGeom>
          <a:solidFill>
            <a:srgbClr val="f2f2f2"/>
          </a:solidFill>
          <a:ln w="9360">
            <a:solidFill>
              <a:srgbClr val="4a7e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gcc -Wall -pg -g -o linpack-pc linpack-pc.c -DDP -DROLL -lncurses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" name="Rectangle 11_3"/>
          <p:cNvSpPr/>
          <p:nvPr/>
        </p:nvSpPr>
        <p:spPr>
          <a:xfrm>
            <a:off x="4343400" y="928440"/>
            <a:ext cx="685800" cy="22860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 flipH="1">
            <a:off x="1143000" y="1157040"/>
            <a:ext cx="3429000" cy="44316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 txBox="1"/>
          <p:nvPr/>
        </p:nvSpPr>
        <p:spPr>
          <a:xfrm>
            <a:off x="228600" y="1600200"/>
            <a:ext cx="4114800" cy="6858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txBody>
          <a:bodyPr lIns="99360" rIns="99360" tIns="54360" bIns="5436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Change this compiling flag for the UNROLLED implementation.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914400" y="27432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-DROLL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228600" y="3200400"/>
            <a:ext cx="4366080" cy="281520"/>
          </a:xfrm>
          <a:prstGeom prst="rect">
            <a:avLst/>
          </a:prstGeom>
          <a:ln w="0">
            <a:noFill/>
          </a:ln>
        </p:spPr>
      </p:pic>
      <p:sp>
        <p:nvSpPr>
          <p:cNvPr id="222" name=""/>
          <p:cNvSpPr txBox="1"/>
          <p:nvPr/>
        </p:nvSpPr>
        <p:spPr>
          <a:xfrm>
            <a:off x="6172200" y="27432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-DUNROLL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5448600" y="3200400"/>
            <a:ext cx="4152600" cy="289080"/>
          </a:xfrm>
          <a:prstGeom prst="rect">
            <a:avLst/>
          </a:prstGeom>
          <a:ln w="0">
            <a:noFill/>
          </a:ln>
        </p:spPr>
      </p:pic>
      <p:sp>
        <p:nvSpPr>
          <p:cNvPr id="224" name=""/>
          <p:cNvSpPr txBox="1"/>
          <p:nvPr/>
        </p:nvSpPr>
        <p:spPr>
          <a:xfrm>
            <a:off x="2754000" y="4114800"/>
            <a:ext cx="457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Why is the execution time different?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ooter Placeholder 1_9"/>
          <p:cNvSpPr txBox="1"/>
          <p:nvPr/>
        </p:nvSpPr>
        <p:spPr>
          <a:xfrm>
            <a:off x="333936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3596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Rolled / Unrolled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457200" y="914400"/>
            <a:ext cx="3886200" cy="4257000"/>
          </a:xfrm>
          <a:prstGeom prst="rect">
            <a:avLst/>
          </a:prstGeom>
          <a:ln w="0">
            <a:noFill/>
          </a:ln>
        </p:spPr>
      </p:pic>
      <p:sp>
        <p:nvSpPr>
          <p:cNvPr id="228" name=""/>
          <p:cNvSpPr txBox="1"/>
          <p:nvPr/>
        </p:nvSpPr>
        <p:spPr>
          <a:xfrm>
            <a:off x="4572000" y="914400"/>
            <a:ext cx="5257800" cy="465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Unrolling is a loop transformation technique.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Optimizes execution speed in exchange of binary size.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en-US" sz="1800" spc="-1" strike="noStrike">
                <a:latin typeface="Arial"/>
                <a:ea typeface="Microsoft YaHei"/>
              </a:rPr>
              <a:t>Advantages: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Branch penalty is minimized, fewer end-of-loop controls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If loops are independent, may allow parallelism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en-US" sz="1800" spc="-1" strike="noStrike">
                <a:latin typeface="Arial"/>
                <a:ea typeface="Microsoft YaHei"/>
              </a:rPr>
              <a:t>Disadvantages: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Increased code size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Less readable code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May not be compatible with inling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Increased register usage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ooter Placeholder 1_10"/>
          <p:cNvSpPr txBox="1"/>
          <p:nvPr/>
        </p:nvSpPr>
        <p:spPr>
          <a:xfrm>
            <a:off x="333936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3596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Gprof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Rectangle 4_3"/>
          <p:cNvSpPr/>
          <p:nvPr/>
        </p:nvSpPr>
        <p:spPr>
          <a:xfrm>
            <a:off x="457200" y="914400"/>
            <a:ext cx="5715000" cy="394200"/>
          </a:xfrm>
          <a:prstGeom prst="rect">
            <a:avLst/>
          </a:prstGeom>
          <a:solidFill>
            <a:srgbClr val="f2f2f2"/>
          </a:solidFill>
          <a:ln w="9360">
            <a:solidFill>
              <a:srgbClr val="4a7e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gprof linpack-pc gmon.out &gt; profile.txt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cat profile.txt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5474160" cy="2286000"/>
          </a:xfrm>
          <a:prstGeom prst="rect">
            <a:avLst/>
          </a:prstGeom>
          <a:ln w="0">
            <a:noFill/>
          </a:ln>
        </p:spPr>
      </p:pic>
      <p:sp>
        <p:nvSpPr>
          <p:cNvPr id="233" name=""/>
          <p:cNvSpPr txBox="1"/>
          <p:nvPr/>
        </p:nvSpPr>
        <p:spPr>
          <a:xfrm>
            <a:off x="5702760" y="1828800"/>
            <a:ext cx="43434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Gprof traces the call tree of the program, listing the percentage spent for each function, the total time, the number of calls and the average time spent for each call.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4800600" y="2057400"/>
            <a:ext cx="457200" cy="2286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5029200" y="2286000"/>
            <a:ext cx="685800" cy="1600200"/>
          </a:xfrm>
          <a:custGeom>
            <a:avLst/>
            <a:gdLst/>
            <a:ahLst/>
            <a:rect l="0" t="0" r="r" b="b"/>
            <a:pathLst>
              <a:path w="1906" h="4446">
                <a:moveTo>
                  <a:pt x="0" y="0"/>
                </a:moveTo>
                <a:lnTo>
                  <a:pt x="1905" y="4445"/>
                </a:ln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36" name=""/>
          <p:cNvSpPr/>
          <p:nvPr/>
        </p:nvSpPr>
        <p:spPr>
          <a:xfrm>
            <a:off x="5715000" y="3657600"/>
            <a:ext cx="4114800" cy="4572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r>
              <a:rPr b="0" lang="en-US" sz="1800" spc="-1" strike="noStrike">
                <a:latin typeface="Arial"/>
              </a:rPr>
              <a:t>DAXPY: basic </a:t>
            </a:r>
            <a:r>
              <a:rPr b="0" i="1" lang="en-US" sz="1800" spc="-1" strike="noStrike">
                <a:latin typeface="Arial"/>
              </a:rPr>
              <a:t>vector * scalar</a:t>
            </a:r>
            <a:r>
              <a:rPr b="0" lang="en-US" sz="1800" spc="-1" strike="noStrike">
                <a:latin typeface="Arial"/>
              </a:rPr>
              <a:t> operation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4718160" y="2633400"/>
            <a:ext cx="576000" cy="1645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>
            <a:off x="1828800" y="2797920"/>
            <a:ext cx="3200400" cy="1316880"/>
          </a:xfrm>
          <a:custGeom>
            <a:avLst/>
            <a:gdLst/>
            <a:ahLst/>
            <a:rect l="0" t="0" r="r" b="b"/>
            <a:pathLst>
              <a:path w="8891" h="3659">
                <a:moveTo>
                  <a:pt x="8890" y="0"/>
                </a:moveTo>
                <a:lnTo>
                  <a:pt x="0" y="3658"/>
                </a:ln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39" name=""/>
          <p:cNvSpPr/>
          <p:nvPr/>
        </p:nvSpPr>
        <p:spPr>
          <a:xfrm>
            <a:off x="228600" y="4114800"/>
            <a:ext cx="4114800" cy="6858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r>
              <a:rPr b="0" lang="en-US" sz="1800" spc="-1" strike="noStrike">
                <a:latin typeface="Arial"/>
              </a:rPr>
              <a:t>IDAMAX: finds the index of the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maximum absolute value in a vector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ooter Placeholder 1_11"/>
          <p:cNvSpPr txBox="1"/>
          <p:nvPr/>
        </p:nvSpPr>
        <p:spPr>
          <a:xfrm>
            <a:off x="333972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3632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DGEMM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457200" y="914400"/>
            <a:ext cx="9144000" cy="261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Matrix – matrix operation: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i="1" lang="en-US" sz="2400" spc="-1" strike="noStrike">
                <a:latin typeface="Arial"/>
                <a:ea typeface="Microsoft YaHei"/>
              </a:rPr>
              <a:t>D = alpha * op(A) * op(B) + beta * 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Where: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A, B and C are matrixes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Alpha and beta are scalar values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op(X) = X or X’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ooter Placeholder 1_13"/>
          <p:cNvSpPr txBox="1"/>
          <p:nvPr/>
        </p:nvSpPr>
        <p:spPr>
          <a:xfrm>
            <a:off x="334008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3668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Scalar – Matrix Multiplication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2971800" y="549000"/>
            <a:ext cx="3900960" cy="2194200"/>
          </a:xfrm>
          <a:prstGeom prst="rect">
            <a:avLst/>
          </a:prstGeom>
          <a:ln w="0">
            <a:noFill/>
          </a:ln>
        </p:spPr>
      </p:pic>
      <p:sp>
        <p:nvSpPr>
          <p:cNvPr id="246" name="PlaceHolder 2"/>
          <p:cNvSpPr>
            <a:spLocks noGrp="1"/>
          </p:cNvSpPr>
          <p:nvPr>
            <p:ph type="title"/>
          </p:nvPr>
        </p:nvSpPr>
        <p:spPr>
          <a:xfrm>
            <a:off x="457200" y="228600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Matrix – Matrix Addition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2850120" y="2990520"/>
            <a:ext cx="4465080" cy="21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ooter Placeholder 1_12"/>
          <p:cNvSpPr txBox="1"/>
          <p:nvPr/>
        </p:nvSpPr>
        <p:spPr>
          <a:xfrm>
            <a:off x="334008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3668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Matrix - Matrix multiplication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5230800" y="931680"/>
            <a:ext cx="4141800" cy="364032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685800" y="1150920"/>
            <a:ext cx="3398400" cy="1820880"/>
          </a:xfrm>
          <a:prstGeom prst="rect">
            <a:avLst/>
          </a:prstGeom>
          <a:ln w="0">
            <a:noFill/>
          </a:ln>
        </p:spPr>
      </p:pic>
      <p:sp>
        <p:nvSpPr>
          <p:cNvPr id="252" name=""/>
          <p:cNvSpPr txBox="1"/>
          <p:nvPr/>
        </p:nvSpPr>
        <p:spPr>
          <a:xfrm>
            <a:off x="457200" y="3429000"/>
            <a:ext cx="4343400" cy="180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</a:pPr>
            <a:r>
              <a:rPr b="1" i="1" lang="en-US" sz="1800" spc="-1" strike="noStrike">
                <a:latin typeface="Arial"/>
                <a:ea typeface="Microsoft YaHei"/>
              </a:rPr>
              <a:t>[M x N] * [N x P] = [M x P]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</a:pPr>
            <a:r>
              <a:rPr b="0" i="1" lang="en-US" sz="1800" spc="-1" strike="noStrike">
                <a:latin typeface="Arial"/>
                <a:ea typeface="Microsoft YaHei"/>
              </a:rPr>
              <a:t>The second dimension of the first matrix must be the same as the first dimension of the second matrix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ooter Placeholder 1_14"/>
          <p:cNvSpPr txBox="1"/>
          <p:nvPr/>
        </p:nvSpPr>
        <p:spPr>
          <a:xfrm>
            <a:off x="334044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3704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Hands – on: DGEMM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457200" y="914400"/>
            <a:ext cx="9372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Write your own implementation of the DGEMM and evaluate its performance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549000" y="1828800"/>
            <a:ext cx="1965600" cy="1089360"/>
          </a:xfrm>
          <a:prstGeom prst="rect">
            <a:avLst/>
          </a:prstGeom>
          <a:ln w="0">
            <a:noFill/>
          </a:ln>
        </p:spPr>
      </p:pic>
      <p:sp>
        <p:nvSpPr>
          <p:cNvPr id="257" name=""/>
          <p:cNvSpPr/>
          <p:nvPr/>
        </p:nvSpPr>
        <p:spPr>
          <a:xfrm>
            <a:off x="2514600" y="2286000"/>
            <a:ext cx="1143000" cy="0"/>
          </a:xfrm>
          <a:custGeom>
            <a:avLst/>
            <a:gdLst/>
            <a:ahLst/>
            <a:rect l="0" t="0" r="r" b="b"/>
            <a:pathLst>
              <a:path w="3176" h="1">
                <a:moveTo>
                  <a:pt x="0" y="0"/>
                </a:moveTo>
                <a:lnTo>
                  <a:pt x="3175" y="0"/>
                </a:lnTo>
              </a:path>
            </a:pathLst>
          </a:custGeom>
          <a:ln w="1908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58" name=""/>
          <p:cNvSpPr txBox="1"/>
          <p:nvPr/>
        </p:nvSpPr>
        <p:spPr>
          <a:xfrm>
            <a:off x="457200" y="3429000"/>
            <a:ext cx="2743200" cy="13888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txBody>
          <a:bodyPr lIns="99360" rIns="99360" tIns="54360" bIns="54360" anchor="t">
            <a:noAutofit/>
          </a:bodyPr>
          <a:p>
            <a:r>
              <a:rPr b="0" lang="en-US" sz="1800" spc="-1" strike="noStrike">
                <a:latin typeface="Arial"/>
              </a:rPr>
              <a:t>Write your C implementation inside this block, </a:t>
            </a:r>
            <a:r>
              <a:rPr b="1" i="1" lang="en-US" sz="1800" spc="-1" strike="noStrike">
                <a:latin typeface="Arial"/>
              </a:rPr>
              <a:t>you must not modify any other part of the code.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2"/>
          <a:stretch/>
        </p:blipFill>
        <p:spPr>
          <a:xfrm>
            <a:off x="3657600" y="1260720"/>
            <a:ext cx="5097960" cy="3844800"/>
          </a:xfrm>
          <a:prstGeom prst="rect">
            <a:avLst/>
          </a:prstGeom>
          <a:ln w="0">
            <a:noFill/>
          </a:ln>
        </p:spPr>
      </p:pic>
      <p:sp>
        <p:nvSpPr>
          <p:cNvPr id="260" name=""/>
          <p:cNvSpPr/>
          <p:nvPr/>
        </p:nvSpPr>
        <p:spPr>
          <a:xfrm>
            <a:off x="3200400" y="4114800"/>
            <a:ext cx="1143000" cy="228600"/>
          </a:xfrm>
          <a:custGeom>
            <a:avLst/>
            <a:gdLst/>
            <a:ahLst/>
            <a:rect l="0" t="0" r="r" b="b"/>
            <a:pathLst>
              <a:path w="3176" h="636">
                <a:moveTo>
                  <a:pt x="0" y="0"/>
                </a:moveTo>
                <a:lnTo>
                  <a:pt x="3175" y="635"/>
                </a:lnTo>
              </a:path>
            </a:pathLst>
          </a:custGeom>
          <a:ln w="19080">
            <a:solidFill>
              <a:srgbClr val="ff0000"/>
            </a:solidFill>
            <a:round/>
            <a:tailEnd len="med" type="triangle" w="med"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4_5"/>
          <p:cNvSpPr/>
          <p:nvPr/>
        </p:nvSpPr>
        <p:spPr>
          <a:xfrm>
            <a:off x="457200" y="1053720"/>
            <a:ext cx="5029200" cy="913320"/>
          </a:xfrm>
          <a:prstGeom prst="rect">
            <a:avLst/>
          </a:prstGeom>
          <a:solidFill>
            <a:srgbClr val="f2f2f2"/>
          </a:solidFill>
          <a:ln w="9360">
            <a:solidFill>
              <a:srgbClr val="4a7e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cd dgemm/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gcc -Wall -pg -g -o dgemm dgemm.c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./dgemm 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3704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Compile and verify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"/>
          <p:cNvSpPr/>
          <p:nvPr/>
        </p:nvSpPr>
        <p:spPr>
          <a:xfrm>
            <a:off x="1828800" y="1645920"/>
            <a:ext cx="292680" cy="2926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"/>
          <p:cNvSpPr/>
          <p:nvPr/>
        </p:nvSpPr>
        <p:spPr>
          <a:xfrm>
            <a:off x="2121480" y="1828800"/>
            <a:ext cx="3822120" cy="0"/>
          </a:xfrm>
          <a:custGeom>
            <a:avLst/>
            <a:gdLst/>
            <a:ahLst/>
            <a:rect l="0" t="0" r="r" b="b"/>
            <a:pathLst>
              <a:path w="10618" h="1">
                <a:moveTo>
                  <a:pt x="0" y="0"/>
                </a:moveTo>
                <a:lnTo>
                  <a:pt x="10617" y="0"/>
                </a:ln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65" name=""/>
          <p:cNvSpPr txBox="1"/>
          <p:nvPr/>
        </p:nvSpPr>
        <p:spPr>
          <a:xfrm>
            <a:off x="5943600" y="1143000"/>
            <a:ext cx="3657600" cy="11329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txBody>
          <a:bodyPr lIns="99360" rIns="99360" tIns="54360" bIns="54360" anchor="t">
            <a:noAutofit/>
          </a:bodyPr>
          <a:p>
            <a:r>
              <a:rPr b="0" lang="en-US" sz="1800" spc="-1" strike="noStrike">
                <a:latin typeface="Arial"/>
              </a:rPr>
              <a:t>N is an integer value defining the dimension of the square matrixes.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Do not insert a value too big, since the VM memory is limited.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Rectangle 4_4"/>
          <p:cNvSpPr/>
          <p:nvPr/>
        </p:nvSpPr>
        <p:spPr>
          <a:xfrm>
            <a:off x="228600" y="2971800"/>
            <a:ext cx="5715000" cy="242640"/>
          </a:xfrm>
          <a:prstGeom prst="rect">
            <a:avLst/>
          </a:prstGeom>
          <a:solidFill>
            <a:srgbClr val="f2f2f2"/>
          </a:solidFill>
          <a:ln w="9360">
            <a:solidFill>
              <a:srgbClr val="4a7e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Implementation correct! Evaluate performance using a profiler.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228600" y="2514600"/>
            <a:ext cx="5486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Possible outputs: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6400800" y="2514600"/>
            <a:ext cx="32004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The implementation is correct, you can now evaluate with gprof and optimize it using techniques such as blocking and unrolling.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Rectangle 4_6"/>
          <p:cNvSpPr/>
          <p:nvPr/>
        </p:nvSpPr>
        <p:spPr>
          <a:xfrm>
            <a:off x="228600" y="3643560"/>
            <a:ext cx="5715000" cy="242640"/>
          </a:xfrm>
          <a:prstGeom prst="rect">
            <a:avLst/>
          </a:prstGeom>
          <a:solidFill>
            <a:srgbClr val="f2f2f2"/>
          </a:solidFill>
          <a:ln w="9360">
            <a:solidFill>
              <a:srgbClr val="4a7e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ERROR IN DGEMM, please correct your implementation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6172200" y="2514600"/>
            <a:ext cx="32004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The implementation holds incorrect results, you need to fix them.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Rectangle 4_7"/>
          <p:cNvSpPr/>
          <p:nvPr/>
        </p:nvSpPr>
        <p:spPr>
          <a:xfrm>
            <a:off x="228600" y="4315320"/>
            <a:ext cx="5715000" cy="242640"/>
          </a:xfrm>
          <a:prstGeom prst="rect">
            <a:avLst/>
          </a:prstGeom>
          <a:solidFill>
            <a:srgbClr val="f2f2f2"/>
          </a:solidFill>
          <a:ln w="9360">
            <a:solidFill>
              <a:srgbClr val="4a7e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Segmentation fault (core dumped)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6172200" y="3372840"/>
            <a:ext cx="3429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You may have entered a N value too big (700 is a good value to evaluate your solution), or your implementation does an illegal memory access and must be fixed.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Footer Placeholder 1_15"/>
          <p:cNvSpPr txBox="1"/>
          <p:nvPr/>
        </p:nvSpPr>
        <p:spPr>
          <a:xfrm>
            <a:off x="334044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Footer Placeholder 1_16"/>
          <p:cNvSpPr txBox="1"/>
          <p:nvPr/>
        </p:nvSpPr>
        <p:spPr>
          <a:xfrm>
            <a:off x="334044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374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Evaluating performance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Rectangle 4_8"/>
          <p:cNvSpPr/>
          <p:nvPr/>
        </p:nvSpPr>
        <p:spPr>
          <a:xfrm>
            <a:off x="457200" y="914400"/>
            <a:ext cx="5715000" cy="698760"/>
          </a:xfrm>
          <a:prstGeom prst="rect">
            <a:avLst/>
          </a:prstGeom>
          <a:solidFill>
            <a:srgbClr val="f2f2f2"/>
          </a:solidFill>
          <a:ln w="9360">
            <a:solidFill>
              <a:srgbClr val="4a7e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rm gmon.out profile.txt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./dgemm 700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gprof dgemm gmon.out &gt;profile.txt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cat profile.txt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3687840" cy="487080"/>
          </a:xfrm>
          <a:prstGeom prst="rect">
            <a:avLst/>
          </a:prstGeom>
          <a:ln w="0">
            <a:noFill/>
          </a:ln>
        </p:spPr>
      </p:pic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457200" y="2743200"/>
            <a:ext cx="3695400" cy="471960"/>
          </a:xfrm>
          <a:prstGeom prst="rect">
            <a:avLst/>
          </a:prstGeom>
          <a:ln w="0">
            <a:noFill/>
          </a:ln>
        </p:spPr>
      </p:pic>
      <p:pic>
        <p:nvPicPr>
          <p:cNvPr id="279" name="" descr=""/>
          <p:cNvPicPr/>
          <p:nvPr/>
        </p:nvPicPr>
        <p:blipFill>
          <a:blip r:embed="rId3"/>
          <a:stretch/>
        </p:blipFill>
        <p:spPr>
          <a:xfrm>
            <a:off x="457200" y="3429000"/>
            <a:ext cx="3694320" cy="494640"/>
          </a:xfrm>
          <a:prstGeom prst="rect">
            <a:avLst/>
          </a:prstGeom>
          <a:ln w="0">
            <a:noFill/>
          </a:ln>
        </p:spPr>
      </p:pic>
      <p:pic>
        <p:nvPicPr>
          <p:cNvPr id="280" name="" descr=""/>
          <p:cNvPicPr/>
          <p:nvPr/>
        </p:nvPicPr>
        <p:blipFill>
          <a:blip r:embed="rId4"/>
          <a:stretch/>
        </p:blipFill>
        <p:spPr>
          <a:xfrm>
            <a:off x="457200" y="4114800"/>
            <a:ext cx="3694320" cy="479520"/>
          </a:xfrm>
          <a:prstGeom prst="rect">
            <a:avLst/>
          </a:prstGeom>
          <a:ln w="0">
            <a:noFill/>
          </a:ln>
        </p:spPr>
      </p:pic>
      <p:sp>
        <p:nvSpPr>
          <p:cNvPr id="281" name=""/>
          <p:cNvSpPr txBox="1"/>
          <p:nvPr/>
        </p:nvSpPr>
        <p:spPr>
          <a:xfrm>
            <a:off x="4572000" y="2057400"/>
            <a:ext cx="4800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Rolled implementation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4572000" y="2743200"/>
            <a:ext cx="4800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Unrolled implementation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4572000" y="3539880"/>
            <a:ext cx="4800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Block implementation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4572000" y="4114800"/>
            <a:ext cx="4800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Block + Unroll implementation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ooter Placeholder 1_17"/>
          <p:cNvSpPr txBox="1"/>
          <p:nvPr/>
        </p:nvSpPr>
        <p:spPr>
          <a:xfrm>
            <a:off x="334080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2182680" y="685800"/>
            <a:ext cx="5715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You have now 30 minutes to write down your own optimized DGEMM implementation.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3267360" y="2027520"/>
            <a:ext cx="3545640" cy="161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468000" y="914400"/>
            <a:ext cx="9144000" cy="422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VM startup and verification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LINPACK introduction and profiling tools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Hands-on: DGEMM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VALGRIND and KCACHEGRIND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Now… 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Open your machine shared on virtuale. 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All libraries and dependencies are already installed.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39672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Class organization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ftr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374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In depth analysis: disassembly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Rectangle 4_9"/>
          <p:cNvSpPr/>
          <p:nvPr/>
        </p:nvSpPr>
        <p:spPr>
          <a:xfrm>
            <a:off x="3019320" y="1143000"/>
            <a:ext cx="4041360" cy="364680"/>
          </a:xfrm>
          <a:prstGeom prst="rect">
            <a:avLst/>
          </a:prstGeom>
          <a:solidFill>
            <a:srgbClr val="f2f2f2"/>
          </a:solidFill>
          <a:ln w="9360">
            <a:solidFill>
              <a:srgbClr val="4a7e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gcc -S -o dgemm.s dgemm.c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Footer Placeholder 1_18"/>
          <p:cNvSpPr txBox="1"/>
          <p:nvPr/>
        </p:nvSpPr>
        <p:spPr>
          <a:xfrm>
            <a:off x="334116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457200" y="1600200"/>
            <a:ext cx="937260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An </a:t>
            </a:r>
            <a:r>
              <a:rPr b="1" i="1" lang="en-US" sz="1800" spc="-1" strike="noStrike">
                <a:latin typeface="Arial"/>
              </a:rPr>
              <a:t>.s </a:t>
            </a:r>
            <a:r>
              <a:rPr b="0" lang="en-US" sz="1800" spc="-1" strike="noStrike">
                <a:latin typeface="Arial"/>
              </a:rPr>
              <a:t>file is called the “assembly” file of the program. It is written in the </a:t>
            </a:r>
            <a:r>
              <a:rPr b="0" i="1" lang="en-US" sz="1800" spc="-1" strike="noStrike">
                <a:latin typeface="Arial"/>
              </a:rPr>
              <a:t>Assembler </a:t>
            </a:r>
            <a:r>
              <a:rPr b="0" lang="en-US" sz="1800" spc="-1" strike="noStrike">
                <a:latin typeface="Arial"/>
              </a:rPr>
              <a:t>language, which is specific to the machine architecture (in this case, is x86 assembly).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Assembler is an extremely low level language in which every instruction is executed in a sequential fashion. Loops, memory, stack and heap are also managed explicitly.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It is not easily interpretable by a human programmer, but understanding this form of code may reveal windows of optimization unspottable otherwise.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3776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In depth analysis: VALGRIND &amp; KCACHEGRIND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353880" y="1025280"/>
            <a:ext cx="9372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You may read Kcachegrind documentation at </a:t>
            </a:r>
            <a:r>
              <a:rPr b="0" lang="en-US" sz="1800" spc="-1" strike="noStrike">
                <a:latin typeface="Arial"/>
                <a:hlinkClick r:id="rId1"/>
              </a:rPr>
              <a:t>https://kcachegrind.github.io/html/Home.html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404640" y="1600200"/>
            <a:ext cx="2795760" cy="1828800"/>
          </a:xfrm>
          <a:prstGeom prst="rect">
            <a:avLst/>
          </a:prstGeom>
          <a:ln w="0">
            <a:noFill/>
          </a:ln>
        </p:spPr>
      </p:pic>
      <p:sp>
        <p:nvSpPr>
          <p:cNvPr id="295" name=""/>
          <p:cNvSpPr txBox="1"/>
          <p:nvPr/>
        </p:nvSpPr>
        <p:spPr>
          <a:xfrm>
            <a:off x="3429000" y="1600200"/>
            <a:ext cx="64008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Valgrind is a framework of powerful profiling tools such as memory checker, cache, branch predictor, heap profiler, thread error detector, call graph generator etc…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Part of the valgrind framework is Callgrind, which generates the call graph of the profiled program, and Kcachegrind which visualizes its output on a GUI.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Rectangle 4_10"/>
          <p:cNvSpPr/>
          <p:nvPr/>
        </p:nvSpPr>
        <p:spPr>
          <a:xfrm>
            <a:off x="1788120" y="3871800"/>
            <a:ext cx="6504120" cy="1004400"/>
          </a:xfrm>
          <a:prstGeom prst="rect">
            <a:avLst/>
          </a:prstGeom>
          <a:solidFill>
            <a:srgbClr val="f2f2f2"/>
          </a:solidFill>
          <a:ln w="9360">
            <a:solidFill>
              <a:srgbClr val="4a7e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rm -r callgrind.out.*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valgrind --tool=callgrind ./dgemm 700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kcachegrind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7" name="Footer Placeholder 1_19"/>
          <p:cNvSpPr txBox="1"/>
          <p:nvPr/>
        </p:nvSpPr>
        <p:spPr>
          <a:xfrm>
            <a:off x="334152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/>
          </p:nvPr>
        </p:nvSpPr>
        <p:spPr>
          <a:xfrm>
            <a:off x="396720" y="990360"/>
            <a:ext cx="9286920" cy="358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Open a new terminal (CTRL + ALT + T)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Open a text editor (</a:t>
            </a:r>
            <a:r>
              <a:rPr b="0" i="1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eg. Visual Studio Code)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Terminal → New Terminal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You can now work using the terminal 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below the text editor.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Getting Started: Environment Setup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Rectangle 4_1"/>
          <p:cNvSpPr/>
          <p:nvPr/>
        </p:nvSpPr>
        <p:spPr>
          <a:xfrm>
            <a:off x="685800" y="2151720"/>
            <a:ext cx="3452400" cy="591480"/>
          </a:xfrm>
          <a:prstGeom prst="rect">
            <a:avLst/>
          </a:prstGeom>
          <a:solidFill>
            <a:srgbClr val="f2f2f2"/>
          </a:solidFill>
          <a:ln w="9360">
            <a:solidFill>
              <a:srgbClr val="4a7e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9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cd sabdp_lab1/</a:t>
            </a:r>
            <a:endParaRPr b="0" lang="en-US" sz="149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code 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ftr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257800" y="987840"/>
            <a:ext cx="4701960" cy="358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/>
          </p:nvPr>
        </p:nvSpPr>
        <p:spPr>
          <a:xfrm>
            <a:off x="396720" y="990360"/>
            <a:ext cx="6689880" cy="358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Benchmark measuring a computer’s floating point rate of execution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Solves a system of linear equations (</a:t>
            </a:r>
            <a:r>
              <a:rPr b="0" i="1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Ax = b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 using Gaussian Elimination and partial element pivoting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Developed to test supercomputers between the 70s and 80s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Uses BLAS (Basic Linear Algebra Subprograms) to execute vector and matrix operations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43560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LINPACK Introduction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ftr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397640" y="1371600"/>
            <a:ext cx="2286000" cy="22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35600" y="301680"/>
            <a:ext cx="8693640" cy="44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Compilation toolchain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 Placeholder 3_2"/>
          <p:cNvSpPr/>
          <p:nvPr/>
        </p:nvSpPr>
        <p:spPr>
          <a:xfrm>
            <a:off x="435600" y="750960"/>
            <a:ext cx="9426240" cy="186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GB" sz="2000" spc="-1" strike="noStrike" u="sng">
                <a:solidFill>
                  <a:srgbClr val="000000"/>
                </a:solidFill>
                <a:uFillTx/>
                <a:latin typeface="Calibri"/>
              </a:rPr>
              <a:t>compilation toolchain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includes several tools to achieve its final goal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 COMPILER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translates high-level source code (e.g., C) to a lower-level representation (e.g., assembly)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 ASSEMBLER is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program that translates assembly language to machine language 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it-IT" sz="2000" spc="-1" strike="noStrike">
                <a:solidFill>
                  <a:srgbClr val="000000"/>
                </a:solidFill>
                <a:latin typeface="Calibri"/>
              </a:rPr>
              <a:t> LINKER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combines multiple object files into a single executable</a:t>
            </a: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824400" y="2514600"/>
            <a:ext cx="9037440" cy="3047760"/>
          </a:xfrm>
          <a:prstGeom prst="rect">
            <a:avLst/>
          </a:prstGeom>
          <a:ln w="0">
            <a:noFill/>
          </a:ln>
        </p:spPr>
      </p:pic>
      <p:sp>
        <p:nvSpPr>
          <p:cNvPr id="182" name="Rectangle 4_0"/>
          <p:cNvSpPr/>
          <p:nvPr/>
        </p:nvSpPr>
        <p:spPr>
          <a:xfrm>
            <a:off x="228600" y="4343400"/>
            <a:ext cx="5715000" cy="546480"/>
          </a:xfrm>
          <a:prstGeom prst="rect">
            <a:avLst/>
          </a:prstGeom>
          <a:solidFill>
            <a:srgbClr val="f2f2f2"/>
          </a:solidFill>
          <a:ln w="9360">
            <a:solidFill>
              <a:srgbClr val="4a7e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cd linpack/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gcc -Wall -pg -g -o linpack-pc linpack-pc.c -DDP -DROLL -lncurses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$ ./linpack-pc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3" name="Footer Placeholder 1_3"/>
          <p:cNvSpPr txBox="1"/>
          <p:nvPr/>
        </p:nvSpPr>
        <p:spPr>
          <a:xfrm>
            <a:off x="333900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ooter Placeholder 1_4"/>
          <p:cNvSpPr txBox="1"/>
          <p:nvPr/>
        </p:nvSpPr>
        <p:spPr>
          <a:xfrm>
            <a:off x="333936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4572000" y="281160"/>
            <a:ext cx="4342320" cy="4748040"/>
          </a:xfrm>
          <a:prstGeom prst="rect">
            <a:avLst/>
          </a:prstGeom>
          <a:ln w="0">
            <a:noFill/>
          </a:ln>
        </p:spPr>
      </p:pic>
      <p:sp>
        <p:nvSpPr>
          <p:cNvPr id="186" name=""/>
          <p:cNvSpPr txBox="1"/>
          <p:nvPr/>
        </p:nvSpPr>
        <p:spPr>
          <a:xfrm>
            <a:off x="228600" y="1143000"/>
            <a:ext cx="4114800" cy="365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txBody>
          <a:bodyPr lIns="99360" rIns="99360" tIns="54360" bIns="5436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Computes a residual to verify results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3596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LINPACK Output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Rectangle 11"/>
          <p:cNvSpPr/>
          <p:nvPr/>
        </p:nvSpPr>
        <p:spPr>
          <a:xfrm>
            <a:off x="4572000" y="685800"/>
            <a:ext cx="4316400" cy="3650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 flipV="1">
            <a:off x="4343400" y="869760"/>
            <a:ext cx="228600" cy="50184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ooter Placeholder 1_5"/>
          <p:cNvSpPr txBox="1"/>
          <p:nvPr/>
        </p:nvSpPr>
        <p:spPr>
          <a:xfrm>
            <a:off x="333936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4572000" y="281160"/>
            <a:ext cx="4342320" cy="4748040"/>
          </a:xfrm>
          <a:prstGeom prst="rect">
            <a:avLst/>
          </a:prstGeom>
          <a:ln w="0">
            <a:noFill/>
          </a:ln>
        </p:spPr>
      </p:pic>
      <p:sp>
        <p:nvSpPr>
          <p:cNvPr id="192" name=""/>
          <p:cNvSpPr txBox="1"/>
          <p:nvPr/>
        </p:nvSpPr>
        <p:spPr>
          <a:xfrm>
            <a:off x="228600" y="1143000"/>
            <a:ext cx="4114800" cy="365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txBody>
          <a:bodyPr lIns="99360" rIns="99360" tIns="54360" bIns="5436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Computes a residual to verify results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3596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LINPACK Output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Rectangle 11_0"/>
          <p:cNvSpPr/>
          <p:nvPr/>
        </p:nvSpPr>
        <p:spPr>
          <a:xfrm>
            <a:off x="4800600" y="1143000"/>
            <a:ext cx="457200" cy="22860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 flipV="1">
            <a:off x="4343400" y="1371600"/>
            <a:ext cx="457200" cy="50184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 txBox="1"/>
          <p:nvPr/>
        </p:nvSpPr>
        <p:spPr>
          <a:xfrm>
            <a:off x="228600" y="1600200"/>
            <a:ext cx="4114800" cy="6210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txBody>
          <a:bodyPr lIns="99360" rIns="99360" tIns="54360" bIns="5436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DGEFA: double-precision matrix factorization with gaussian elimination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ooter Placeholder 1_6"/>
          <p:cNvSpPr txBox="1"/>
          <p:nvPr/>
        </p:nvSpPr>
        <p:spPr>
          <a:xfrm>
            <a:off x="333936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4572000" y="281160"/>
            <a:ext cx="4342320" cy="4748040"/>
          </a:xfrm>
          <a:prstGeom prst="rect">
            <a:avLst/>
          </a:prstGeom>
          <a:ln w="0">
            <a:noFill/>
          </a:ln>
        </p:spPr>
      </p:pic>
      <p:sp>
        <p:nvSpPr>
          <p:cNvPr id="199" name=""/>
          <p:cNvSpPr txBox="1"/>
          <p:nvPr/>
        </p:nvSpPr>
        <p:spPr>
          <a:xfrm>
            <a:off x="228600" y="1143000"/>
            <a:ext cx="4114800" cy="365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txBody>
          <a:bodyPr lIns="99360" rIns="99360" tIns="54360" bIns="5436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Computes a residual to verify results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3596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LINPACK Output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Rectangle 11_1"/>
          <p:cNvSpPr/>
          <p:nvPr/>
        </p:nvSpPr>
        <p:spPr>
          <a:xfrm>
            <a:off x="5486400" y="1143000"/>
            <a:ext cx="457200" cy="22860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 flipV="1">
            <a:off x="4343400" y="1371600"/>
            <a:ext cx="1143000" cy="16002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 txBox="1"/>
          <p:nvPr/>
        </p:nvSpPr>
        <p:spPr>
          <a:xfrm>
            <a:off x="228600" y="1600200"/>
            <a:ext cx="4114800" cy="6210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txBody>
          <a:bodyPr lIns="99360" rIns="99360" tIns="54360" bIns="5436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DGEFA: double-precision matrix factorization with gaussian elimination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228600" y="2378160"/>
            <a:ext cx="4114800" cy="14608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txBody>
          <a:bodyPr lIns="99360" rIns="99360" tIns="54360" bIns="5436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DGESL: solves the system of linear equations represented in the form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latin typeface="Arial"/>
                <a:ea typeface="Microsoft YaHei"/>
              </a:rPr>
              <a:t>A * X = 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Using the factors previously computed by DGEFA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ooter Placeholder 1_7"/>
          <p:cNvSpPr txBox="1"/>
          <p:nvPr/>
        </p:nvSpPr>
        <p:spPr>
          <a:xfrm>
            <a:off x="333936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Source Sans Pro"/>
                <a:ea typeface="Source Sans Pro"/>
              </a:rPr>
              <a:t>LAB SABDP 21/22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572000" y="281160"/>
            <a:ext cx="4342320" cy="474804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 txBox="1"/>
          <p:nvPr/>
        </p:nvSpPr>
        <p:spPr>
          <a:xfrm>
            <a:off x="228600" y="1143000"/>
            <a:ext cx="4114800" cy="365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txBody>
          <a:bodyPr lIns="99360" rIns="99360" tIns="54360" bIns="5436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Computes a residual to verify results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35960" y="393840"/>
            <a:ext cx="92869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Source Sans Pro"/>
                <a:ea typeface="Source Sans Pro"/>
              </a:rPr>
              <a:t>LINPACK Output</a:t>
            </a:r>
            <a:endParaRPr b="0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Rectangle 11_2"/>
          <p:cNvSpPr/>
          <p:nvPr/>
        </p:nvSpPr>
        <p:spPr>
          <a:xfrm>
            <a:off x="4572000" y="1371600"/>
            <a:ext cx="2514600" cy="91440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 flipV="1">
            <a:off x="4343400" y="2286000"/>
            <a:ext cx="914400" cy="20574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 txBox="1"/>
          <p:nvPr/>
        </p:nvSpPr>
        <p:spPr>
          <a:xfrm>
            <a:off x="228600" y="1600200"/>
            <a:ext cx="4114800" cy="6210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txBody>
          <a:bodyPr lIns="99360" rIns="99360" tIns="54360" bIns="5436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DGEFA: double-precision matrix factorization with gaussian elimination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228600" y="2378160"/>
            <a:ext cx="4114800" cy="14608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txBody>
          <a:bodyPr lIns="99360" rIns="99360" tIns="54360" bIns="5436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DGESL: solves the system of linear equations represented in the form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latin typeface="Arial"/>
                <a:ea typeface="Microsoft YaHei"/>
              </a:rPr>
              <a:t>A * X = 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Using the factors previously computed by DGEFA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228600" y="3978360"/>
            <a:ext cx="4114800" cy="6210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txBody>
          <a:bodyPr lIns="99360" rIns="99360" tIns="54360" bIns="5436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latin typeface="Arial"/>
                <a:ea typeface="Microsoft YaHei"/>
              </a:rPr>
              <a:t>Matrix generation overhead is calculated indipendently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Application>LibreOffice/7.2.1.2$Linux_X86_64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2021-10-05T10:20:16Z</dcterms:created>
  <dc:creator/>
  <dc:description/>
  <dc:language>en-US</dc:language>
  <cp:lastModifiedBy/>
  <dcterms:modified xsi:type="dcterms:W3CDTF">2021-10-11T11:34:11Z</dcterms:modified>
  <cp:revision>19</cp:revision>
  <dc:subject/>
  <dc:title/>
</cp:coreProperties>
</file>