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305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88341-1DCB-4A69-8265-4C4012650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>
                <a:latin typeface="Yanone Kaffeesatz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BE180D-ED04-41EB-933F-94A1D1C9A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Atkinson Hyperlegible" pitchFamily="50" charset="0"/>
                <a:ea typeface="Source Serif Pro" panose="020406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30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F73A2-F99E-4202-BF37-B2CB8FDA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525A69-0532-486A-9CAE-CFE181621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C2959-6BC0-47C7-BFE7-7C80BD66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E11CB6-DE58-4F9F-9B98-3D1746C5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F256-74AB-43C3-8C6A-A307543C175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68BB2-2F0B-46D5-859D-D02D1923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5D754D-9B05-403F-8D9B-F753D578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D12B-87CE-4603-80BD-11F5370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C2CDE-8209-4A93-BBD8-CE69DC1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79198E-0B22-4CC1-BCEB-D71C0EB71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D149F-9F95-4C77-94DD-8D7CCE11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F256-74AB-43C3-8C6A-A307543C175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B5C64A-CB91-4289-AB43-E2F3BBB7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69EB0-632B-4AFE-8FAF-ED603CF8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D12B-87CE-4603-80BD-11F5370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2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A65F57-3360-4569-99F8-083291419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C8B14F-2891-4078-9286-430F1A17D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29B13-DC0F-4784-9936-BEC6E98F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F256-74AB-43C3-8C6A-A307543C175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21CB4-48C4-4797-963D-A031D2B7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3520C1-282B-455D-A188-85320ED8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D12B-87CE-4603-80BD-11F5370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3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67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34534" y="2258905"/>
            <a:ext cx="4482253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83949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5334" y="1583267"/>
            <a:ext cx="4025900" cy="175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67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33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F256-74AB-43C3-8C6A-A307543C175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A7ED12B-87CE-4603-80BD-11F5370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3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0130-7977-499F-2BF8-84C7E535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A229-3105-4DFA-5882-06D48E23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CDD2-D3FA-E1E3-40FB-C5BEB764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F256-74AB-43C3-8C6A-A307543C175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8D99-39F9-6B1D-B60E-9C85045F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CAEE-6BD8-E5D3-2C8D-994AA029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D12B-87CE-4603-80BD-11F5370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8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93F54-1AB8-4EE5-AB48-56345326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" y="93027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latin typeface="Yanone Kaffeesatz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D188C-96DA-43BF-A6FC-C20253241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1828799"/>
            <a:ext cx="11014363" cy="43481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latin typeface="Atkinson Hyperlegible" pitchFamily="50" charset="0"/>
                <a:ea typeface="Source Serif Pro" panose="02040603050405020204" pitchFamily="18" charset="0"/>
              </a:defRPr>
            </a:lvl1pPr>
            <a:lvl2pPr>
              <a:lnSpc>
                <a:spcPct val="100000"/>
              </a:lnSpc>
              <a:defRPr sz="2000">
                <a:latin typeface="Atkinson Hyperlegible" pitchFamily="50" charset="0"/>
                <a:ea typeface="Source Serif Pro" panose="02040603050405020204" pitchFamily="18" charset="0"/>
              </a:defRPr>
            </a:lvl2pPr>
            <a:lvl3pPr>
              <a:lnSpc>
                <a:spcPct val="100000"/>
              </a:lnSpc>
              <a:defRPr sz="1800">
                <a:latin typeface="Atkinson Hyperlegible" pitchFamily="50" charset="0"/>
                <a:ea typeface="Source Serif Pro" panose="02040603050405020204" pitchFamily="18" charset="0"/>
              </a:defRPr>
            </a:lvl3pPr>
            <a:lvl4pPr>
              <a:lnSpc>
                <a:spcPct val="100000"/>
              </a:lnSpc>
              <a:defRPr sz="1600">
                <a:latin typeface="Atkinson Hyperlegible" pitchFamily="50" charset="0"/>
                <a:ea typeface="Source Serif Pro" panose="02040603050405020204" pitchFamily="18" charset="0"/>
              </a:defRPr>
            </a:lvl4pPr>
            <a:lvl5pPr>
              <a:lnSpc>
                <a:spcPct val="100000"/>
              </a:lnSpc>
              <a:defRPr sz="1600">
                <a:latin typeface="Atkinson Hyperlegible" pitchFamily="50" charset="0"/>
                <a:ea typeface="Source Serif Pro" panose="0204060305040502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9741003-B699-41EC-8F26-1F76BCE6D0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9149" y="6480550"/>
            <a:ext cx="11953702" cy="377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2pPr>
            <a:lvl3pPr marL="9144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3pPr>
            <a:lvl4pPr marL="13716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4pPr>
            <a:lvl5pPr marL="18288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005B255-674E-40AE-B6D2-63E1324B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131" y="90314"/>
            <a:ext cx="545869" cy="377450"/>
          </a:xfrm>
        </p:spPr>
        <p:txBody>
          <a:bodyPr/>
          <a:lstStyle>
            <a:lvl1pPr>
              <a:defRPr sz="1000">
                <a:latin typeface="Source Serif Pro Light" panose="02040303050405020204" pitchFamily="18" charset="0"/>
                <a:ea typeface="Source Serif Pro Light" panose="02040303050405020204" pitchFamily="18" charset="0"/>
              </a:defRPr>
            </a:lvl1pPr>
          </a:lstStyle>
          <a:p>
            <a:fld id="{0A7ED12B-87CE-4603-80BD-11F5370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88341-1DCB-4A69-8265-4C4012650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8015"/>
            <a:ext cx="9144000" cy="1769830"/>
          </a:xfrm>
        </p:spPr>
        <p:txBody>
          <a:bodyPr anchor="b">
            <a:normAutofit/>
          </a:bodyPr>
          <a:lstStyle>
            <a:lvl1pPr algn="ctr">
              <a:defRPr sz="6600">
                <a:latin typeface="Yanone Kaffeesatz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BE180D-ED04-41EB-933F-94A1D1C9A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75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Atkinson Hyperlegible" pitchFamily="50" charset="0"/>
                <a:ea typeface="Source Serif Pro" panose="020406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FBF1A97-45CB-4BEA-B3E6-2724C4F891F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106092" y="728345"/>
            <a:ext cx="1979815" cy="1769830"/>
          </a:xfrm>
        </p:spPr>
        <p:txBody>
          <a:bodyPr/>
          <a:lstStyle>
            <a:lvl1pPr marL="0" indent="0" algn="ctr">
              <a:buNone/>
              <a:defRPr>
                <a:latin typeface="Yanone Kaffeesatz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128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73611-5C3F-4960-8FF3-E7B7D13C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577434-2AF1-4B51-B23F-2AA2BC7BE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0CFC0-01C5-46FF-AFA4-C8C282CA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F256-74AB-43C3-8C6A-A307543C175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335D-5C07-44E6-B248-D190B03D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D81B9-3F92-40BC-94FF-9D1CC391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D12B-87CE-4603-80BD-11F5370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D8476-3CE3-48C1-82A2-5358A76D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96567-C3BE-465F-9680-5E029716E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E9EAB-6445-475E-9F37-19F29026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2A71A-0953-4842-A510-AC3157AE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F256-74AB-43C3-8C6A-A307543C175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DCC578-2D82-4964-8677-908F7EF8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CDF86D-A31A-4285-AF53-8C758BDA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D12B-87CE-4603-80BD-11F5370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824DE-ACC3-4712-A65E-FCDF0A11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F225D7-4DBC-4DB8-9253-0AAEC99FC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B683E4-918C-4D06-A31C-73754CB80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A38337-BC21-4E87-9BC8-7B2F5705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8CD0AC-DF7A-4970-94C3-D5EEC0BB9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D45BC-0EA0-4257-8EA3-EF8899F4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F256-74AB-43C3-8C6A-A307543C175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EC26A3-BFD5-4ED0-9B26-BE6EDB35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2C6966-3412-4F33-B320-BAAB6FD8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D12B-87CE-4603-80BD-11F5370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1C37A-FE2B-4813-A46B-56CD7553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8199EC-C2A3-4555-AEF9-C8E97A18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F256-74AB-43C3-8C6A-A307543C175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038132-6AA6-4AB6-B96A-AC376BBA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A6E0C-FE8E-4735-9B54-E2863400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D12B-87CE-4603-80BD-11F5370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3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E8A5BD-F16F-4922-BB3C-9C0D0A2F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F256-74AB-43C3-8C6A-A307543C175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F8FC81-E9B7-4E56-8B0B-6A58DBA1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3D7CF-0452-4266-B8A2-1496034D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D12B-87CE-4603-80BD-11F5370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6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74AE6-3F03-4475-807A-6C09467D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4A770-D66C-4890-82BC-09FBFB4B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B1F00B-F8CC-47F6-95F6-C6967945D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1E752D-3C18-4796-8C91-B323DB0F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F256-74AB-43C3-8C6A-A307543C175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D4F19F-2F1E-4D49-94EA-45419EE9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B9C6A-9CFD-4392-A7B0-FE6CFEF0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D12B-87CE-4603-80BD-11F5370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6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820622-7771-4768-AB86-1AB38996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904811-F8EF-4672-BDD5-325659F3E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10E326-735C-4569-B442-78C518B2F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F256-74AB-43C3-8C6A-A307543C175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9FA1B-28A3-43F3-930B-3305E98FD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B96E2-409E-4D1A-8F2A-9C1DF33A4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ED12B-87CE-4603-80BD-11F5370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6A5C-EC56-079D-EB8C-59C232BCB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Datascience</a:t>
            </a:r>
            <a:r>
              <a:rPr lang="en-US" dirty="0"/>
              <a:t>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73FE-8AED-4FDF-71C3-D568C5B30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Mara, Patrick und Paul</a:t>
            </a:r>
          </a:p>
        </p:txBody>
      </p:sp>
    </p:spTree>
    <p:extLst>
      <p:ext uri="{BB962C8B-B14F-4D97-AF65-F5344CB8AC3E}">
        <p14:creationId xmlns:p14="http://schemas.microsoft.com/office/powerpoint/2010/main" val="267465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1849-D8AB-93D5-87A4-F028664E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Mara </a:t>
            </a:r>
            <a:r>
              <a:rPr lang="en-US" dirty="0" err="1"/>
              <a:t>Münder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A9C9-33AA-7878-2032-2605BA81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Psychologie</a:t>
            </a:r>
            <a:r>
              <a:rPr lang="en-US" dirty="0"/>
              <a:t> B.Sc. &amp; M.Sc.</a:t>
            </a:r>
          </a:p>
          <a:p>
            <a:r>
              <a:rPr lang="en-US" dirty="0"/>
              <a:t>Promotion in Bamberg </a:t>
            </a:r>
            <a:r>
              <a:rPr lang="en-US" dirty="0" err="1"/>
              <a:t>zum</a:t>
            </a:r>
            <a:r>
              <a:rPr lang="en-US" dirty="0"/>
              <a:t> Thema </a:t>
            </a:r>
            <a:r>
              <a:rPr lang="en-US" dirty="0" err="1"/>
              <a:t>Geräuschwahrnehmung</a:t>
            </a:r>
            <a:endParaRPr lang="en-US" dirty="0"/>
          </a:p>
          <a:p>
            <a:r>
              <a:rPr lang="en-US" dirty="0"/>
              <a:t>Human Factors Specialist </a:t>
            </a:r>
            <a:r>
              <a:rPr lang="en-US" dirty="0" err="1"/>
              <a:t>bei</a:t>
            </a:r>
            <a:r>
              <a:rPr lang="en-US" dirty="0"/>
              <a:t> BMW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err="1"/>
              <a:t>Fragen</a:t>
            </a:r>
            <a:r>
              <a:rPr lang="en-US" dirty="0"/>
              <a:t>: Mara.Muender@bmw.de</a:t>
            </a:r>
          </a:p>
        </p:txBody>
      </p:sp>
    </p:spTree>
    <p:extLst>
      <p:ext uri="{BB962C8B-B14F-4D97-AF65-F5344CB8AC3E}">
        <p14:creationId xmlns:p14="http://schemas.microsoft.com/office/powerpoint/2010/main" val="389684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06CC-8998-4A3F-5D4E-B6638AB6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DE3F-07AF-C8DB-CC8F-9B6C071C3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8" y="1828799"/>
            <a:ext cx="3787500" cy="4348163"/>
          </a:xfrm>
        </p:spPr>
        <p:txBody>
          <a:bodyPr>
            <a:normAutofit fontScale="77500" lnSpcReduction="20000"/>
          </a:bodyPr>
          <a:lstStyle/>
          <a:p>
            <a:r>
              <a:rPr lang="it-IT" b="1" dirty="0"/>
              <a:t>Consultant</a:t>
            </a:r>
            <a:r>
              <a:rPr lang="it-IT" dirty="0"/>
              <a:t> Data Science bei </a:t>
            </a:r>
            <a:r>
              <a:rPr lang="it-IT" dirty="0" err="1"/>
              <a:t>der</a:t>
            </a:r>
            <a:r>
              <a:rPr lang="it-IT" dirty="0"/>
              <a:t> PPI AG</a:t>
            </a:r>
          </a:p>
          <a:p>
            <a:r>
              <a:rPr lang="de-DE" dirty="0"/>
              <a:t>Meteorologie und physikalische Ozeanographie (B.Sc.)</a:t>
            </a:r>
          </a:p>
          <a:p>
            <a:r>
              <a:rPr lang="de-DE" dirty="0"/>
              <a:t>Climate Science (</a:t>
            </a:r>
            <a:r>
              <a:rPr lang="de-DE" dirty="0" err="1"/>
              <a:t>M.Sc</a:t>
            </a:r>
            <a:r>
              <a:rPr lang="de-DE" dirty="0"/>
              <a:t>.)</a:t>
            </a:r>
          </a:p>
          <a:p>
            <a:r>
              <a:rPr lang="de-DE" dirty="0"/>
              <a:t>Promotion im </a:t>
            </a:r>
            <a:r>
              <a:rPr lang="de-DE" b="1" dirty="0"/>
              <a:t>Bereich Ozean- und Klimamodellierung</a:t>
            </a:r>
            <a:r>
              <a:rPr lang="de-DE" dirty="0"/>
              <a:t>, CAU/Geomar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i="1" dirty="0"/>
              <a:t>Wie bist du in deinem Beruf gelandet?</a:t>
            </a:r>
            <a:endParaRPr lang="it-IT" i="1" dirty="0"/>
          </a:p>
          <a:p>
            <a:r>
              <a:rPr lang="de-DE" dirty="0"/>
              <a:t>Ich habe aktiv nach Alternativen zur wissenschaftlichen Laufbahn gesucht.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3EFB0B0-E8CB-F7C9-F86D-CEE181D4F0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4CD1AA-182E-7E81-9A40-3A4A0BF0D9D5}"/>
              </a:ext>
            </a:extLst>
          </p:cNvPr>
          <p:cNvGrpSpPr/>
          <p:nvPr/>
        </p:nvGrpSpPr>
        <p:grpSpPr>
          <a:xfrm>
            <a:off x="7763152" y="1275477"/>
            <a:ext cx="1834195" cy="1710066"/>
            <a:chOff x="5178902" y="1781647"/>
            <a:chExt cx="1834195" cy="1710066"/>
          </a:xfrm>
        </p:grpSpPr>
        <p:pic>
          <p:nvPicPr>
            <p:cNvPr id="8" name="Graphic 7" descr="Spinning Plates with solid fill">
              <a:extLst>
                <a:ext uri="{FF2B5EF4-FFF2-40B4-BE49-F238E27FC236}">
                  <a16:creationId xmlns:a16="http://schemas.microsoft.com/office/drawing/2014/main" id="{74682D8F-AD95-5FC7-7960-5E875878E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22814" y="1781647"/>
              <a:ext cx="1146372" cy="114637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0A71E2-1DF0-66BC-8608-289C3039E821}"/>
                </a:ext>
              </a:extLst>
            </p:cNvPr>
            <p:cNvSpPr/>
            <p:nvPr/>
          </p:nvSpPr>
          <p:spPr>
            <a:xfrm>
              <a:off x="5178902" y="3018329"/>
              <a:ext cx="1834195" cy="4733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Was </a:t>
              </a:r>
              <a:r>
                <a:rPr lang="en-US" b="1" dirty="0" err="1"/>
                <a:t>mache</a:t>
              </a:r>
              <a:r>
                <a:rPr lang="en-US" b="1" dirty="0"/>
                <a:t> ich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713F0-F7A9-9AF5-6DCB-BA2A79F3E899}"/>
              </a:ext>
            </a:extLst>
          </p:cNvPr>
          <p:cNvGrpSpPr/>
          <p:nvPr/>
        </p:nvGrpSpPr>
        <p:grpSpPr>
          <a:xfrm>
            <a:off x="7857365" y="4118531"/>
            <a:ext cx="1834195" cy="1281046"/>
            <a:chOff x="9087355" y="2522211"/>
            <a:chExt cx="1834195" cy="1281046"/>
          </a:xfrm>
        </p:grpSpPr>
        <p:pic>
          <p:nvPicPr>
            <p:cNvPr id="10" name="Graphic 9" descr="Folder Search with solid fill">
              <a:extLst>
                <a:ext uri="{FF2B5EF4-FFF2-40B4-BE49-F238E27FC236}">
                  <a16:creationId xmlns:a16="http://schemas.microsoft.com/office/drawing/2014/main" id="{FE47F388-2850-4BC1-831D-A438D6A44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6427" y="2522211"/>
              <a:ext cx="798025" cy="798025"/>
            </a:xfrm>
            <a:prstGeom prst="rect">
              <a:avLst/>
            </a:prstGeom>
          </p:spPr>
        </p:pic>
        <p:pic>
          <p:nvPicPr>
            <p:cNvPr id="11" name="Graphic 10" descr="Bar chart with solid fill">
              <a:extLst>
                <a:ext uri="{FF2B5EF4-FFF2-40B4-BE49-F238E27FC236}">
                  <a16:creationId xmlns:a16="http://schemas.microsoft.com/office/drawing/2014/main" id="{8C7B72DF-7D06-507D-9C46-835DF2EA9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93466" y="2531848"/>
              <a:ext cx="798025" cy="79802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8F2B1A-6C8A-84E4-3DAC-9DD759F3FA2B}"/>
                </a:ext>
              </a:extLst>
            </p:cNvPr>
            <p:cNvSpPr/>
            <p:nvPr/>
          </p:nvSpPr>
          <p:spPr>
            <a:xfrm>
              <a:off x="9087355" y="3329873"/>
              <a:ext cx="1834195" cy="4733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Ich und </a:t>
              </a:r>
              <a:r>
                <a:rPr lang="en-US" b="1" dirty="0" err="1"/>
                <a:t>Daten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49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DE3F-07AF-C8DB-CC8F-9B6C071C3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8" y="1764064"/>
            <a:ext cx="5551564" cy="46367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Wie sieht grob ein Arbeitsalltag von mir aus?</a:t>
            </a:r>
          </a:p>
          <a:p>
            <a:r>
              <a:rPr lang="de-DE" dirty="0">
                <a:latin typeface="+mn-lt"/>
              </a:rPr>
              <a:t>Arbeit 95% remote (Home Office oder Büro)</a:t>
            </a:r>
          </a:p>
          <a:p>
            <a:r>
              <a:rPr lang="de-DE" dirty="0">
                <a:latin typeface="+mn-lt"/>
              </a:rPr>
              <a:t>Sowohl Kunden als auch </a:t>
            </a:r>
            <a:r>
              <a:rPr lang="de-DE" dirty="0" err="1">
                <a:latin typeface="+mn-lt"/>
              </a:rPr>
              <a:t>Kolleg:innen</a:t>
            </a:r>
            <a:r>
              <a:rPr lang="de-DE" dirty="0">
                <a:latin typeface="+mn-lt"/>
              </a:rPr>
              <a:t> in ganz Deutschland</a:t>
            </a:r>
          </a:p>
          <a:p>
            <a:r>
              <a:rPr lang="de-DE" dirty="0">
                <a:latin typeface="+mn-lt"/>
              </a:rPr>
              <a:t>etwa 1-2 Stunden Meetings pro Tag und Projektarbeit</a:t>
            </a:r>
          </a:p>
          <a:p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Welche Themen/Bereiche sind für mich relevant?</a:t>
            </a:r>
          </a:p>
          <a:p>
            <a:r>
              <a:rPr lang="de-DE" dirty="0">
                <a:latin typeface="+mn-lt"/>
              </a:rPr>
              <a:t>ML-Themen vor allem Datenaufbereitung, Zeitreihenanalyse</a:t>
            </a:r>
          </a:p>
          <a:p>
            <a:r>
              <a:rPr lang="de-DE" dirty="0">
                <a:latin typeface="+mn-lt"/>
              </a:rPr>
              <a:t>Immer relevant und hilfreich sind rudimentäre Skills im Bereich Softwareentwicklung (e.g. </a:t>
            </a:r>
            <a:r>
              <a:rPr lang="de-DE" dirty="0" err="1">
                <a:latin typeface="+mn-lt"/>
              </a:rPr>
              <a:t>git</a:t>
            </a:r>
            <a:r>
              <a:rPr lang="de-DE" dirty="0">
                <a:latin typeface="+mn-lt"/>
              </a:rPr>
              <a:t>, </a:t>
            </a:r>
            <a:r>
              <a:rPr lang="de-DE" dirty="0" err="1">
                <a:latin typeface="+mn-lt"/>
              </a:rPr>
              <a:t>unit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testing</a:t>
            </a:r>
            <a:r>
              <a:rPr lang="de-DE" dirty="0">
                <a:latin typeface="+mn-lt"/>
              </a:rPr>
              <a:t>) </a:t>
            </a:r>
          </a:p>
          <a:p>
            <a:r>
              <a:rPr lang="de-DE" dirty="0" err="1">
                <a:latin typeface="+mn-lt"/>
              </a:rPr>
              <a:t>Projektmanagment</a:t>
            </a:r>
            <a:endParaRPr lang="de-DE" dirty="0">
              <a:latin typeface="+mn-lt"/>
            </a:endParaRPr>
          </a:p>
          <a:p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Wie hat mir meine Ausbildung geholfen (oder auch nicht)</a:t>
            </a:r>
          </a:p>
          <a:p>
            <a:r>
              <a:rPr lang="en-US" dirty="0" err="1">
                <a:latin typeface="+mn-lt"/>
              </a:rPr>
              <a:t>Mathe</a:t>
            </a:r>
            <a:r>
              <a:rPr lang="en-US" dirty="0">
                <a:latin typeface="+mn-lt"/>
              </a:rPr>
              <a:t> &amp; </a:t>
            </a:r>
            <a:r>
              <a:rPr lang="en-US" dirty="0" err="1">
                <a:latin typeface="+mn-lt"/>
              </a:rPr>
              <a:t>Statistik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Erfahrung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Zeitreihenanalysen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“</a:t>
            </a:r>
            <a:r>
              <a:rPr lang="de-DE" dirty="0">
                <a:latin typeface="+mn-lt"/>
              </a:rPr>
              <a:t>Meine fachliche Ausbildung spielt aktuell keine Rolle mehr“</a:t>
            </a:r>
            <a:endParaRPr lang="en-US" dirty="0">
              <a:latin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3EFB0B0-E8CB-F7C9-F86D-CEE181D4F0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Patrick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4CD1AA-182E-7E81-9A40-3A4A0BF0D9D5}"/>
              </a:ext>
            </a:extLst>
          </p:cNvPr>
          <p:cNvGrpSpPr/>
          <p:nvPr/>
        </p:nvGrpSpPr>
        <p:grpSpPr>
          <a:xfrm>
            <a:off x="2155371" y="210800"/>
            <a:ext cx="1340387" cy="1249676"/>
            <a:chOff x="5178902" y="1781647"/>
            <a:chExt cx="1834195" cy="1710066"/>
          </a:xfrm>
        </p:grpSpPr>
        <p:pic>
          <p:nvPicPr>
            <p:cNvPr id="8" name="Graphic 7" descr="Spinning Plates with solid fill">
              <a:extLst>
                <a:ext uri="{FF2B5EF4-FFF2-40B4-BE49-F238E27FC236}">
                  <a16:creationId xmlns:a16="http://schemas.microsoft.com/office/drawing/2014/main" id="{74682D8F-AD95-5FC7-7960-5E875878E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22814" y="1781647"/>
              <a:ext cx="1146372" cy="114637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0A71E2-1DF0-66BC-8608-289C3039E821}"/>
                </a:ext>
              </a:extLst>
            </p:cNvPr>
            <p:cNvSpPr/>
            <p:nvPr/>
          </p:nvSpPr>
          <p:spPr>
            <a:xfrm>
              <a:off x="5178902" y="3018329"/>
              <a:ext cx="1834195" cy="4733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Was </a:t>
              </a:r>
              <a:r>
                <a:rPr lang="en-US" sz="1200" b="1" dirty="0" err="1"/>
                <a:t>mache</a:t>
              </a:r>
              <a:r>
                <a:rPr lang="en-US" sz="1200" b="1" dirty="0"/>
                <a:t> ich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713F0-F7A9-9AF5-6DCB-BA2A79F3E899}"/>
              </a:ext>
            </a:extLst>
          </p:cNvPr>
          <p:cNvGrpSpPr/>
          <p:nvPr/>
        </p:nvGrpSpPr>
        <p:grpSpPr>
          <a:xfrm>
            <a:off x="8696244" y="411321"/>
            <a:ext cx="1468513" cy="1049155"/>
            <a:chOff x="9087354" y="2656745"/>
            <a:chExt cx="1834195" cy="1068110"/>
          </a:xfrm>
        </p:grpSpPr>
        <p:pic>
          <p:nvPicPr>
            <p:cNvPr id="10" name="Graphic 9" descr="Folder Search with solid fill">
              <a:extLst>
                <a:ext uri="{FF2B5EF4-FFF2-40B4-BE49-F238E27FC236}">
                  <a16:creationId xmlns:a16="http://schemas.microsoft.com/office/drawing/2014/main" id="{FE47F388-2850-4BC1-831D-A438D6A44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6428" y="2656745"/>
              <a:ext cx="798025" cy="663492"/>
            </a:xfrm>
            <a:prstGeom prst="rect">
              <a:avLst/>
            </a:prstGeom>
          </p:spPr>
        </p:pic>
        <p:pic>
          <p:nvPicPr>
            <p:cNvPr id="11" name="Graphic 10" descr="Bar chart with solid fill">
              <a:extLst>
                <a:ext uri="{FF2B5EF4-FFF2-40B4-BE49-F238E27FC236}">
                  <a16:creationId xmlns:a16="http://schemas.microsoft.com/office/drawing/2014/main" id="{8C7B72DF-7D06-507D-9C46-835DF2EA9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93466" y="2666382"/>
              <a:ext cx="798025" cy="66349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8F2B1A-6C8A-84E4-3DAC-9DD759F3FA2B}"/>
                </a:ext>
              </a:extLst>
            </p:cNvPr>
            <p:cNvSpPr/>
            <p:nvPr/>
          </p:nvSpPr>
          <p:spPr>
            <a:xfrm>
              <a:off x="9087354" y="3372667"/>
              <a:ext cx="1834195" cy="3521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Ich und </a:t>
              </a:r>
              <a:r>
                <a:rPr lang="en-US" sz="1400" b="1" dirty="0" err="1"/>
                <a:t>Daten</a:t>
              </a:r>
              <a:endParaRPr lang="en-US" sz="1400" b="1" dirty="0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B83C8E-0B08-EED8-B387-461A7B18E852}"/>
              </a:ext>
            </a:extLst>
          </p:cNvPr>
          <p:cNvSpPr txBox="1">
            <a:spLocks/>
          </p:cNvSpPr>
          <p:nvPr/>
        </p:nvSpPr>
        <p:spPr>
          <a:xfrm>
            <a:off x="6335257" y="1760017"/>
            <a:ext cx="5551564" cy="4677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tkinson Hyperlegible" pitchFamily="50" charset="0"/>
                <a:ea typeface="Source Serif Pro" panose="0204060305040502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tkinson Hyperlegible" pitchFamily="50" charset="0"/>
                <a:ea typeface="Source Serif Pro" panose="0204060305040502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tkinson Hyperlegible" pitchFamily="50" charset="0"/>
                <a:ea typeface="Source Serif Pro" panose="0204060305040502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tkinson Hyperlegible" pitchFamily="50" charset="0"/>
                <a:ea typeface="Source Serif Pro" panose="0204060305040502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tkinson Hyperlegible" pitchFamily="50" charset="0"/>
                <a:ea typeface="Source Serif Pro" panose="0204060305040502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latin typeface="+mn-lt"/>
              </a:rPr>
              <a:t>Wie nutze ich Daten im Arbeitsalltag?</a:t>
            </a:r>
          </a:p>
          <a:p>
            <a:r>
              <a:rPr lang="de-DE" dirty="0">
                <a:latin typeface="+mn-lt"/>
              </a:rPr>
              <a:t>S</a:t>
            </a:r>
            <a:r>
              <a:rPr lang="en-GB" dirty="0" err="1">
                <a:latin typeface="+mn-lt"/>
              </a:rPr>
              <a:t>ehr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projektspezifisch</a:t>
            </a:r>
            <a:endParaRPr lang="de-DE" dirty="0">
              <a:latin typeface="+mn-lt"/>
            </a:endParaRPr>
          </a:p>
          <a:p>
            <a:r>
              <a:rPr lang="de-DE" dirty="0">
                <a:latin typeface="+mn-lt"/>
              </a:rPr>
              <a:t>Softwareentwicklungsprojekten (wenig Daten), Modellentwicklung (Training und Validierung), klassische Datenprojekte (Datenaufbereitung)</a:t>
            </a:r>
          </a:p>
          <a:p>
            <a:endParaRPr lang="de-DE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latin typeface="+mn-lt"/>
              </a:rPr>
              <a:t>Wo bekomme ich die Daten her und wo gehen diese hin</a:t>
            </a:r>
          </a:p>
          <a:p>
            <a:r>
              <a:rPr lang="de-DE" dirty="0" err="1">
                <a:latin typeface="+mn-lt"/>
              </a:rPr>
              <a:t>Kund:innen</a:t>
            </a:r>
            <a:r>
              <a:rPr lang="de-DE" dirty="0">
                <a:latin typeface="+mn-lt"/>
              </a:rPr>
              <a:t> Daten</a:t>
            </a:r>
          </a:p>
          <a:p>
            <a:r>
              <a:rPr lang="de-DE" dirty="0">
                <a:latin typeface="+mn-lt"/>
              </a:rPr>
              <a:t>zum größten Teil aus Datenaufbereitung im Rahmen </a:t>
            </a:r>
            <a:r>
              <a:rPr lang="en-GB" dirty="0">
                <a:latin typeface="+mn-lt"/>
              </a:rPr>
              <a:t>ETL-</a:t>
            </a:r>
            <a:r>
              <a:rPr lang="en-GB" dirty="0" err="1">
                <a:latin typeface="+mn-lt"/>
              </a:rPr>
              <a:t>Strecken</a:t>
            </a:r>
            <a:r>
              <a:rPr lang="en-GB" dirty="0">
                <a:latin typeface="+mn-lt"/>
              </a:rPr>
              <a:t> (Extract, Transform, Load)</a:t>
            </a:r>
            <a:endParaRPr lang="de-DE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2229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06CC-8998-4A3F-5D4E-B6638AB6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DE3F-07AF-C8DB-CC8F-9B6C071C3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8" y="1828799"/>
            <a:ext cx="3787500" cy="4348163"/>
          </a:xfrm>
        </p:spPr>
        <p:txBody>
          <a:bodyPr>
            <a:normAutofit fontScale="92500" lnSpcReduction="20000"/>
          </a:bodyPr>
          <a:lstStyle/>
          <a:p>
            <a:r>
              <a:rPr lang="it-IT" b="1" dirty="0"/>
              <a:t>Senior Analytics </a:t>
            </a:r>
            <a:r>
              <a:rPr lang="it-IT" b="1" dirty="0" err="1"/>
              <a:t>Engineer</a:t>
            </a:r>
            <a:r>
              <a:rPr lang="it-IT" dirty="0"/>
              <a:t> bei </a:t>
            </a:r>
            <a:r>
              <a:rPr lang="it-IT" dirty="0" err="1"/>
              <a:t>der</a:t>
            </a:r>
            <a:r>
              <a:rPr lang="it-IT" dirty="0"/>
              <a:t> Tomorrow GmbH</a:t>
            </a:r>
          </a:p>
          <a:p>
            <a:r>
              <a:rPr lang="de-DE" dirty="0"/>
              <a:t>Philosophy &amp; Economics (B.A.)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i="1" dirty="0"/>
              <a:t>Wie bist du in deinem Beruf gelandet?</a:t>
            </a:r>
            <a:endParaRPr lang="it-IT" i="1" dirty="0"/>
          </a:p>
          <a:p>
            <a:r>
              <a:rPr lang="de-DE" dirty="0"/>
              <a:t>Werkstudent bei der GLS</a:t>
            </a:r>
          </a:p>
          <a:p>
            <a:r>
              <a:rPr lang="de-DE" dirty="0"/>
              <a:t>Praktikant bei Tomorrow</a:t>
            </a:r>
          </a:p>
          <a:p>
            <a:r>
              <a:rPr lang="de-DE" dirty="0"/>
              <a:t>Job im Bereich</a:t>
            </a:r>
            <a:r>
              <a:rPr lang="de-DE" dirty="0">
                <a:latin typeface="+mn-lt"/>
              </a:rPr>
              <a:t> </a:t>
            </a:r>
            <a:r>
              <a:rPr lang="en-GB" dirty="0">
                <a:latin typeface="+mn-lt"/>
              </a:rPr>
              <a:t>P</a:t>
            </a:r>
            <a:r>
              <a:rPr lang="en-GB" dirty="0">
                <a:effectLst/>
                <a:latin typeface="+mn-lt"/>
              </a:rPr>
              <a:t>roduct Management</a:t>
            </a:r>
            <a:endParaRPr lang="en-US" dirty="0">
              <a:latin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3EFB0B0-E8CB-F7C9-F86D-CEE181D4F0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4CD1AA-182E-7E81-9A40-3A4A0BF0D9D5}"/>
              </a:ext>
            </a:extLst>
          </p:cNvPr>
          <p:cNvGrpSpPr/>
          <p:nvPr/>
        </p:nvGrpSpPr>
        <p:grpSpPr>
          <a:xfrm>
            <a:off x="7763152" y="1275477"/>
            <a:ext cx="1834195" cy="1710066"/>
            <a:chOff x="5178902" y="1781647"/>
            <a:chExt cx="1834195" cy="1710066"/>
          </a:xfrm>
        </p:grpSpPr>
        <p:pic>
          <p:nvPicPr>
            <p:cNvPr id="8" name="Graphic 7" descr="Spinning Plates with solid fill">
              <a:extLst>
                <a:ext uri="{FF2B5EF4-FFF2-40B4-BE49-F238E27FC236}">
                  <a16:creationId xmlns:a16="http://schemas.microsoft.com/office/drawing/2014/main" id="{74682D8F-AD95-5FC7-7960-5E875878E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22814" y="1781647"/>
              <a:ext cx="1146372" cy="114637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0A71E2-1DF0-66BC-8608-289C3039E821}"/>
                </a:ext>
              </a:extLst>
            </p:cNvPr>
            <p:cNvSpPr/>
            <p:nvPr/>
          </p:nvSpPr>
          <p:spPr>
            <a:xfrm>
              <a:off x="5178902" y="3018329"/>
              <a:ext cx="1834195" cy="4733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Was </a:t>
              </a:r>
              <a:r>
                <a:rPr lang="en-US" b="1" dirty="0" err="1"/>
                <a:t>mache</a:t>
              </a:r>
              <a:r>
                <a:rPr lang="en-US" b="1" dirty="0"/>
                <a:t> ich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713F0-F7A9-9AF5-6DCB-BA2A79F3E899}"/>
              </a:ext>
            </a:extLst>
          </p:cNvPr>
          <p:cNvGrpSpPr/>
          <p:nvPr/>
        </p:nvGrpSpPr>
        <p:grpSpPr>
          <a:xfrm>
            <a:off x="7857365" y="4118531"/>
            <a:ext cx="1834195" cy="1281046"/>
            <a:chOff x="9087355" y="2522211"/>
            <a:chExt cx="1834195" cy="1281046"/>
          </a:xfrm>
        </p:grpSpPr>
        <p:pic>
          <p:nvPicPr>
            <p:cNvPr id="10" name="Graphic 9" descr="Folder Search with solid fill">
              <a:extLst>
                <a:ext uri="{FF2B5EF4-FFF2-40B4-BE49-F238E27FC236}">
                  <a16:creationId xmlns:a16="http://schemas.microsoft.com/office/drawing/2014/main" id="{FE47F388-2850-4BC1-831D-A438D6A44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6427" y="2522211"/>
              <a:ext cx="798025" cy="798025"/>
            </a:xfrm>
            <a:prstGeom prst="rect">
              <a:avLst/>
            </a:prstGeom>
          </p:spPr>
        </p:pic>
        <p:pic>
          <p:nvPicPr>
            <p:cNvPr id="11" name="Graphic 10" descr="Bar chart with solid fill">
              <a:extLst>
                <a:ext uri="{FF2B5EF4-FFF2-40B4-BE49-F238E27FC236}">
                  <a16:creationId xmlns:a16="http://schemas.microsoft.com/office/drawing/2014/main" id="{8C7B72DF-7D06-507D-9C46-835DF2EA9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93466" y="2531848"/>
              <a:ext cx="798025" cy="79802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8F2B1A-6C8A-84E4-3DAC-9DD759F3FA2B}"/>
                </a:ext>
              </a:extLst>
            </p:cNvPr>
            <p:cNvSpPr/>
            <p:nvPr/>
          </p:nvSpPr>
          <p:spPr>
            <a:xfrm>
              <a:off x="9087355" y="3329873"/>
              <a:ext cx="1834195" cy="4733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Ich und </a:t>
              </a:r>
              <a:r>
                <a:rPr lang="en-US" b="1" dirty="0" err="1"/>
                <a:t>Daten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1570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DE3F-07AF-C8DB-CC8F-9B6C071C3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8" y="1764064"/>
            <a:ext cx="5551564" cy="46367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Wie sieht grob ein Arbeitsalltag von mir aus?</a:t>
            </a:r>
          </a:p>
          <a:p>
            <a:r>
              <a:rPr lang="de-DE" dirty="0">
                <a:latin typeface="+mn-lt"/>
              </a:rPr>
              <a:t>Verstehen und Definieren der Anforderungen von Stakeholder-Teams</a:t>
            </a:r>
          </a:p>
          <a:p>
            <a:r>
              <a:rPr lang="de-DE" dirty="0">
                <a:latin typeface="+mn-lt"/>
              </a:rPr>
              <a:t>Aufbau von Datenmodellen und Pipelines</a:t>
            </a:r>
          </a:p>
          <a:p>
            <a:r>
              <a:rPr lang="de-DE" dirty="0">
                <a:latin typeface="+mn-lt"/>
              </a:rPr>
              <a:t>Visualisierung und Analysen</a:t>
            </a:r>
          </a:p>
          <a:p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Welche Themen/Bereiche sind für mich relevant?</a:t>
            </a:r>
          </a:p>
          <a:p>
            <a:r>
              <a:rPr lang="en-GB" dirty="0" err="1">
                <a:effectLst/>
                <a:latin typeface="+mn-lt"/>
              </a:rPr>
              <a:t>Datawarehousing</a:t>
            </a:r>
            <a:r>
              <a:rPr lang="en-GB" dirty="0">
                <a:effectLst/>
                <a:latin typeface="+mn-lt"/>
              </a:rPr>
              <a:t> &amp; Data Modelling </a:t>
            </a:r>
          </a:p>
          <a:p>
            <a:r>
              <a:rPr lang="en-GB" dirty="0" err="1">
                <a:effectLst/>
                <a:latin typeface="+mn-lt"/>
              </a:rPr>
              <a:t>Datapipelines</a:t>
            </a:r>
            <a:r>
              <a:rPr lang="en-GB" dirty="0">
                <a:effectLst/>
                <a:latin typeface="+mn-lt"/>
              </a:rPr>
              <a:t> (ETL-Jobs) - Python </a:t>
            </a:r>
            <a:r>
              <a:rPr lang="en-GB" dirty="0" err="1">
                <a:effectLst/>
                <a:latin typeface="+mn-lt"/>
              </a:rPr>
              <a:t>basiert</a:t>
            </a:r>
            <a:endParaRPr lang="en-GB" dirty="0">
              <a:effectLst/>
              <a:latin typeface="+mn-lt"/>
            </a:endParaRPr>
          </a:p>
          <a:p>
            <a:r>
              <a:rPr lang="en-GB" dirty="0">
                <a:effectLst/>
                <a:latin typeface="+mn-lt"/>
              </a:rPr>
              <a:t>Stakeholder Teams</a:t>
            </a:r>
            <a:endParaRPr lang="de-DE" dirty="0">
              <a:latin typeface="+mn-lt"/>
            </a:endParaRPr>
          </a:p>
          <a:p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Wie hat mir meine Ausbildung geholfen (oder auch nicht)</a:t>
            </a:r>
          </a:p>
          <a:p>
            <a:r>
              <a:rPr lang="en-US" dirty="0" err="1">
                <a:latin typeface="+mn-lt"/>
              </a:rPr>
              <a:t>Analytisches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Denken</a:t>
            </a:r>
            <a:r>
              <a:rPr lang="en-US" dirty="0">
                <a:latin typeface="+mn-lt"/>
              </a:rPr>
              <a:t> &amp; </a:t>
            </a:r>
            <a:r>
              <a:rPr lang="en-US" dirty="0" err="1">
                <a:latin typeface="+mn-lt"/>
              </a:rPr>
              <a:t>Problemlösungsfähigkeit</a:t>
            </a:r>
            <a:r>
              <a:rPr lang="en-US" dirty="0">
                <a:latin typeface="+mn-lt"/>
              </a:rPr>
              <a:t> (Philosophie) </a:t>
            </a:r>
          </a:p>
          <a:p>
            <a:r>
              <a:rPr lang="de-DE" dirty="0">
                <a:latin typeface="+mn-lt"/>
              </a:rPr>
              <a:t>Grober wirtschaftlicher Hintergrund hilft bei der Arbeit mit Finanz- und Managementteams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3EFB0B0-E8CB-F7C9-F86D-CEE181D4F0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Paul</a:t>
            </a:r>
            <a:endParaRPr lang="en-US" dirty="0">
              <a:latin typeface="+mj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4CD1AA-182E-7E81-9A40-3A4A0BF0D9D5}"/>
              </a:ext>
            </a:extLst>
          </p:cNvPr>
          <p:cNvGrpSpPr/>
          <p:nvPr/>
        </p:nvGrpSpPr>
        <p:grpSpPr>
          <a:xfrm>
            <a:off x="2155371" y="210800"/>
            <a:ext cx="1340387" cy="1249676"/>
            <a:chOff x="5178902" y="1781647"/>
            <a:chExt cx="1834195" cy="1710066"/>
          </a:xfrm>
        </p:grpSpPr>
        <p:pic>
          <p:nvPicPr>
            <p:cNvPr id="8" name="Graphic 7" descr="Spinning Plates with solid fill">
              <a:extLst>
                <a:ext uri="{FF2B5EF4-FFF2-40B4-BE49-F238E27FC236}">
                  <a16:creationId xmlns:a16="http://schemas.microsoft.com/office/drawing/2014/main" id="{74682D8F-AD95-5FC7-7960-5E875878E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22814" y="1781647"/>
              <a:ext cx="1146372" cy="114637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0A71E2-1DF0-66BC-8608-289C3039E821}"/>
                </a:ext>
              </a:extLst>
            </p:cNvPr>
            <p:cNvSpPr/>
            <p:nvPr/>
          </p:nvSpPr>
          <p:spPr>
            <a:xfrm>
              <a:off x="5178902" y="3018329"/>
              <a:ext cx="1834195" cy="4733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Was </a:t>
              </a:r>
              <a:r>
                <a:rPr lang="en-US" sz="1200" b="1" dirty="0" err="1"/>
                <a:t>mache</a:t>
              </a:r>
              <a:r>
                <a:rPr lang="en-US" sz="1200" b="1" dirty="0"/>
                <a:t> ich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713F0-F7A9-9AF5-6DCB-BA2A79F3E899}"/>
              </a:ext>
            </a:extLst>
          </p:cNvPr>
          <p:cNvGrpSpPr/>
          <p:nvPr/>
        </p:nvGrpSpPr>
        <p:grpSpPr>
          <a:xfrm>
            <a:off x="8696244" y="411321"/>
            <a:ext cx="1468513" cy="1049155"/>
            <a:chOff x="9087354" y="2656745"/>
            <a:chExt cx="1834195" cy="1068110"/>
          </a:xfrm>
        </p:grpSpPr>
        <p:pic>
          <p:nvPicPr>
            <p:cNvPr id="10" name="Graphic 9" descr="Folder Search with solid fill">
              <a:extLst>
                <a:ext uri="{FF2B5EF4-FFF2-40B4-BE49-F238E27FC236}">
                  <a16:creationId xmlns:a16="http://schemas.microsoft.com/office/drawing/2014/main" id="{FE47F388-2850-4BC1-831D-A438D6A44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6428" y="2656745"/>
              <a:ext cx="798025" cy="663492"/>
            </a:xfrm>
            <a:prstGeom prst="rect">
              <a:avLst/>
            </a:prstGeom>
          </p:spPr>
        </p:pic>
        <p:pic>
          <p:nvPicPr>
            <p:cNvPr id="11" name="Graphic 10" descr="Bar chart with solid fill">
              <a:extLst>
                <a:ext uri="{FF2B5EF4-FFF2-40B4-BE49-F238E27FC236}">
                  <a16:creationId xmlns:a16="http://schemas.microsoft.com/office/drawing/2014/main" id="{8C7B72DF-7D06-507D-9C46-835DF2EA9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93466" y="2666382"/>
              <a:ext cx="798025" cy="66349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8F2B1A-6C8A-84E4-3DAC-9DD759F3FA2B}"/>
                </a:ext>
              </a:extLst>
            </p:cNvPr>
            <p:cNvSpPr/>
            <p:nvPr/>
          </p:nvSpPr>
          <p:spPr>
            <a:xfrm>
              <a:off x="9087354" y="3372667"/>
              <a:ext cx="1834195" cy="3521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Ich und </a:t>
              </a:r>
              <a:r>
                <a:rPr lang="en-US" sz="1400" b="1" dirty="0" err="1"/>
                <a:t>Daten</a:t>
              </a:r>
              <a:endParaRPr lang="en-US" sz="1400" b="1" dirty="0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B83C8E-0B08-EED8-B387-461A7B18E852}"/>
              </a:ext>
            </a:extLst>
          </p:cNvPr>
          <p:cNvSpPr txBox="1">
            <a:spLocks/>
          </p:cNvSpPr>
          <p:nvPr/>
        </p:nvSpPr>
        <p:spPr>
          <a:xfrm>
            <a:off x="6335257" y="1760017"/>
            <a:ext cx="5551564" cy="4677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tkinson Hyperlegible" pitchFamily="50" charset="0"/>
                <a:ea typeface="Source Serif Pro" panose="0204060305040502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tkinson Hyperlegible" pitchFamily="50" charset="0"/>
                <a:ea typeface="Source Serif Pro" panose="0204060305040502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tkinson Hyperlegible" pitchFamily="50" charset="0"/>
                <a:ea typeface="Source Serif Pro" panose="0204060305040502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tkinson Hyperlegible" pitchFamily="50" charset="0"/>
                <a:ea typeface="Source Serif Pro" panose="0204060305040502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tkinson Hyperlegible" pitchFamily="50" charset="0"/>
                <a:ea typeface="Source Serif Pro" panose="0204060305040502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latin typeface="+mn-lt"/>
              </a:rPr>
              <a:t>Wie nutze ich Daten im Arbeitsalltag?</a:t>
            </a:r>
          </a:p>
          <a:p>
            <a:r>
              <a:rPr lang="de-DE" dirty="0">
                <a:latin typeface="+mn-lt"/>
              </a:rPr>
              <a:t>Umwandlung von Daten in Dashboards, die für jeden in unserem Unternehmen zugänglich sind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latin typeface="+mn-lt"/>
                <a:sym typeface="Wingdings" panose="05000000000000000000" pitchFamily="2" charset="2"/>
              </a:rPr>
              <a:t>Ich versuche, Daten zu nutzen, um allen Teams zu helfen, bessere Entscheidungen zu treffen, ihre Initiativen zu überwachen und vorauszuplanen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latin typeface="+mn-lt"/>
              </a:rPr>
              <a:t>Wo bekomme ich die Daten her und wo gehen diese hin</a:t>
            </a:r>
          </a:p>
          <a:p>
            <a:r>
              <a:rPr lang="de-DE" dirty="0">
                <a:latin typeface="+mn-lt"/>
              </a:rPr>
              <a:t>Backend Teams, Tracking Daten &amp; APIs</a:t>
            </a:r>
          </a:p>
          <a:p>
            <a:r>
              <a:rPr lang="de-DE" dirty="0">
                <a:latin typeface="+mn-lt"/>
              </a:rPr>
              <a:t>Aufbereitete Daten</a:t>
            </a:r>
          </a:p>
          <a:p>
            <a:r>
              <a:rPr lang="de-DE" dirty="0">
                <a:latin typeface="+mn-lt"/>
              </a:rPr>
              <a:t>Deskriptiv Analysen</a:t>
            </a:r>
          </a:p>
          <a:p>
            <a:r>
              <a:rPr lang="de-DE" dirty="0" err="1">
                <a:latin typeface="+mn-lt"/>
              </a:rPr>
              <a:t>Prediction</a:t>
            </a:r>
            <a:r>
              <a:rPr lang="de-DE" dirty="0">
                <a:latin typeface="+mn-lt"/>
              </a:rPr>
              <a:t> &amp; Clustering Modelle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1542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Theme1">
  <a:themeElements>
    <a:clrScheme name="Benutzerdefiniert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C67"/>
      </a:accent1>
      <a:accent2>
        <a:srgbClr val="DA727E"/>
      </a:accent2>
      <a:accent3>
        <a:srgbClr val="AC6C82"/>
      </a:accent3>
      <a:accent4>
        <a:srgbClr val="685C79"/>
      </a:accent4>
      <a:accent5>
        <a:srgbClr val="455C7B"/>
      </a:accent5>
      <a:accent6>
        <a:srgbClr val="46B29D"/>
      </a:accent6>
      <a:hlink>
        <a:srgbClr val="0563C1"/>
      </a:hlink>
      <a:folHlink>
        <a:srgbClr val="954F72"/>
      </a:folHlink>
    </a:clrScheme>
    <a:fontScheme name="Custom 1">
      <a:majorFont>
        <a:latin typeface="Yanone Kaffeesatz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A9AD5F4-93F5-4464-88CA-BC45E89F057A}" vid="{1A4F5343-107C-4CDF-9150-C826D2F15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456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Atkinson Hyperlegible</vt:lpstr>
      <vt:lpstr>Calibri</vt:lpstr>
      <vt:lpstr>Source Serif Pro</vt:lpstr>
      <vt:lpstr>Source Serif Pro Light</vt:lpstr>
      <vt:lpstr>Wingdings</vt:lpstr>
      <vt:lpstr>Yanone Kaffeesatz</vt:lpstr>
      <vt:lpstr>Yanone Kaffeesatz Medium</vt:lpstr>
      <vt:lpstr>Theme1</vt:lpstr>
      <vt:lpstr>Datascience in practice</vt:lpstr>
      <vt:lpstr>Mara Münder</vt:lpstr>
      <vt:lpstr>Patrick</vt:lpstr>
      <vt:lpstr>PowerPoint Presentation</vt:lpstr>
      <vt:lpstr>Paul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Welzel</dc:creator>
  <cp:lastModifiedBy>Julius Welzel</cp:lastModifiedBy>
  <cp:revision>2</cp:revision>
  <dcterms:created xsi:type="dcterms:W3CDTF">2023-01-27T07:19:50Z</dcterms:created>
  <dcterms:modified xsi:type="dcterms:W3CDTF">2023-02-07T09:11:13Z</dcterms:modified>
</cp:coreProperties>
</file>