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2" r:id="rId3"/>
    <p:sldId id="283" r:id="rId4"/>
    <p:sldId id="285" r:id="rId5"/>
    <p:sldId id="286" r:id="rId6"/>
    <p:sldId id="287" r:id="rId7"/>
    <p:sldId id="288" r:id="rId8"/>
    <p:sldId id="289" r:id="rId9"/>
    <p:sldId id="263" r:id="rId10"/>
    <p:sldId id="266" r:id="rId11"/>
    <p:sldId id="267" r:id="rId12"/>
    <p:sldId id="264" r:id="rId13"/>
    <p:sldId id="265" r:id="rId14"/>
    <p:sldId id="259" r:id="rId15"/>
    <p:sldId id="269" r:id="rId16"/>
    <p:sldId id="268" r:id="rId17"/>
    <p:sldId id="270" r:id="rId18"/>
    <p:sldId id="272" r:id="rId19"/>
    <p:sldId id="276" r:id="rId20"/>
    <p:sldId id="277" r:id="rId21"/>
    <p:sldId id="278" r:id="rId22"/>
    <p:sldId id="295" r:id="rId23"/>
    <p:sldId id="294" r:id="rId24"/>
    <p:sldId id="260" r:id="rId25"/>
    <p:sldId id="273" r:id="rId26"/>
    <p:sldId id="274" r:id="rId27"/>
    <p:sldId id="291" r:id="rId28"/>
    <p:sldId id="292" r:id="rId29"/>
    <p:sldId id="293" r:id="rId30"/>
    <p:sldId id="296" r:id="rId31"/>
    <p:sldId id="297" r:id="rId32"/>
    <p:sldId id="299" r:id="rId33"/>
    <p:sldId id="275" r:id="rId34"/>
    <p:sldId id="298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7ADFD-9104-414F-9AF4-7958501262F4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E6BF17-3CCD-4E97-A5E0-29C71C1E5327}">
      <dgm:prSet custT="1"/>
      <dgm:spPr/>
      <dgm:t>
        <a:bodyPr/>
        <a:lstStyle/>
        <a:p>
          <a:r>
            <a:rPr lang="de-DE" sz="1800" b="1" dirty="0">
              <a:solidFill>
                <a:schemeClr val="bg1"/>
              </a:solidFill>
            </a:rPr>
            <a:t>Vorbereitende neuronale Aktivität bei freien Entscheidungen über </a:t>
          </a:r>
          <a:r>
            <a:rPr lang="de-DE" sz="1800" b="1" i="1" u="none" dirty="0">
              <a:solidFill>
                <a:schemeClr val="bg1"/>
              </a:solidFill>
            </a:rPr>
            <a:t>abstrakte Inhalte</a:t>
          </a:r>
          <a:r>
            <a:rPr lang="de-DE" sz="1800" b="1" dirty="0">
              <a:solidFill>
                <a:schemeClr val="bg1"/>
              </a:solidFill>
            </a:rPr>
            <a:t>?</a:t>
          </a:r>
          <a:endParaRPr lang="en-US" sz="1800" b="1" dirty="0">
            <a:solidFill>
              <a:schemeClr val="bg1"/>
            </a:solidFill>
          </a:endParaRPr>
        </a:p>
      </dgm:t>
    </dgm:pt>
    <dgm:pt modelId="{7E9FD645-D3AD-4BCF-80FD-36C720B08080}" type="parTrans" cxnId="{A0907521-AAD5-41F3-83EF-E350DAD28DE4}">
      <dgm:prSet/>
      <dgm:spPr/>
      <dgm:t>
        <a:bodyPr/>
        <a:lstStyle/>
        <a:p>
          <a:endParaRPr lang="en-US"/>
        </a:p>
      </dgm:t>
    </dgm:pt>
    <dgm:pt modelId="{0C88402F-31FF-4E5F-80B5-C1B1F7EA8691}" type="sibTrans" cxnId="{A0907521-AAD5-41F3-83EF-E350DAD28DE4}">
      <dgm:prSet/>
      <dgm:spPr/>
      <dgm:t>
        <a:bodyPr/>
        <a:lstStyle/>
        <a:p>
          <a:endParaRPr lang="en-US"/>
        </a:p>
      </dgm:t>
    </dgm:pt>
    <dgm:pt modelId="{17D7EA2B-4264-4631-B911-90CC8BD677FD}">
      <dgm:prSet custT="1"/>
      <dgm:spPr/>
      <dgm:t>
        <a:bodyPr/>
        <a:lstStyle/>
        <a:p>
          <a:r>
            <a:rPr lang="de-DE" sz="1800" b="1" i="1" dirty="0"/>
            <a:t>Gemeinsames neuronales Netzwerk </a:t>
          </a:r>
          <a:r>
            <a:rPr lang="de-DE" sz="1800" b="1" i="0" dirty="0"/>
            <a:t>für Intentionen unterschiedlicher Abstraktionsniveaus</a:t>
          </a:r>
          <a:r>
            <a:rPr lang="de-DE" sz="1800" b="1" dirty="0"/>
            <a:t>?</a:t>
          </a:r>
          <a:endParaRPr lang="en-US" sz="1800" b="1" dirty="0"/>
        </a:p>
      </dgm:t>
    </dgm:pt>
    <dgm:pt modelId="{C4825ED1-BAE2-4BEF-B889-A893361CDF2D}" type="parTrans" cxnId="{24F553EF-D3D7-493E-A681-8DF320681DE9}">
      <dgm:prSet/>
      <dgm:spPr/>
      <dgm:t>
        <a:bodyPr/>
        <a:lstStyle/>
        <a:p>
          <a:endParaRPr lang="en-US"/>
        </a:p>
      </dgm:t>
    </dgm:pt>
    <dgm:pt modelId="{BCFABD8A-2EFD-4F39-9338-57F432443F9C}" type="sibTrans" cxnId="{24F553EF-D3D7-493E-A681-8DF320681DE9}">
      <dgm:prSet/>
      <dgm:spPr/>
      <dgm:t>
        <a:bodyPr/>
        <a:lstStyle/>
        <a:p>
          <a:endParaRPr lang="en-US"/>
        </a:p>
      </dgm:t>
    </dgm:pt>
    <dgm:pt modelId="{F07B1C91-694F-4404-A615-D903C5A2A113}">
      <dgm:prSet/>
      <dgm:spPr/>
      <dgm:t>
        <a:bodyPr/>
        <a:lstStyle/>
        <a:p>
          <a:r>
            <a:rPr lang="de-DE" b="1" dirty="0"/>
            <a:t>Zusammenhang vorbereitender Signale &amp; </a:t>
          </a:r>
          <a:r>
            <a:rPr lang="de-DE" b="1" i="1" dirty="0"/>
            <a:t>Default Mode Network</a:t>
          </a:r>
          <a:r>
            <a:rPr lang="de-DE" b="1" dirty="0"/>
            <a:t>?</a:t>
          </a:r>
          <a:endParaRPr lang="en-US" b="1" dirty="0"/>
        </a:p>
      </dgm:t>
    </dgm:pt>
    <dgm:pt modelId="{6369FDB3-60C6-4105-AED0-1E3EB15024AC}" type="parTrans" cxnId="{6F16D629-0533-4927-AD22-8FE52A4A5C73}">
      <dgm:prSet/>
      <dgm:spPr/>
      <dgm:t>
        <a:bodyPr/>
        <a:lstStyle/>
        <a:p>
          <a:endParaRPr lang="en-US"/>
        </a:p>
      </dgm:t>
    </dgm:pt>
    <dgm:pt modelId="{AE73B36B-37AF-4EB8-A0EE-22F16E8B7C1F}" type="sibTrans" cxnId="{6F16D629-0533-4927-AD22-8FE52A4A5C73}">
      <dgm:prSet/>
      <dgm:spPr/>
      <dgm:t>
        <a:bodyPr/>
        <a:lstStyle/>
        <a:p>
          <a:endParaRPr lang="en-US"/>
        </a:p>
      </dgm:t>
    </dgm:pt>
    <dgm:pt modelId="{4F4F431F-E354-4952-9C4F-1845BC80FBA0}">
      <dgm:prSet custT="1"/>
      <dgm:spPr>
        <a:solidFill>
          <a:srgbClr val="002060"/>
        </a:solidFill>
      </dgm:spPr>
      <dgm:t>
        <a:bodyPr/>
        <a:lstStyle/>
        <a:p>
          <a:r>
            <a:rPr lang="de-DE" sz="2000" dirty="0">
              <a:solidFill>
                <a:schemeClr val="bg1"/>
              </a:solidFill>
            </a:rPr>
            <a:t>Fragestellungen:</a:t>
          </a:r>
          <a:endParaRPr lang="en-US" sz="2000" dirty="0">
            <a:solidFill>
              <a:schemeClr val="bg1"/>
            </a:solidFill>
          </a:endParaRPr>
        </a:p>
      </dgm:t>
    </dgm:pt>
    <dgm:pt modelId="{1668E0E6-3009-4076-90A4-B8028D55E8A4}" type="sibTrans" cxnId="{806229CB-7DC1-4E66-B2F2-E52F293BC50B}">
      <dgm:prSet/>
      <dgm:spPr/>
      <dgm:t>
        <a:bodyPr/>
        <a:lstStyle/>
        <a:p>
          <a:endParaRPr lang="en-US"/>
        </a:p>
      </dgm:t>
    </dgm:pt>
    <dgm:pt modelId="{74BE5E59-09B9-48C4-B254-B4BC85C18B18}" type="parTrans" cxnId="{806229CB-7DC1-4E66-B2F2-E52F293BC50B}">
      <dgm:prSet/>
      <dgm:spPr/>
      <dgm:t>
        <a:bodyPr/>
        <a:lstStyle/>
        <a:p>
          <a:endParaRPr lang="en-US"/>
        </a:p>
      </dgm:t>
    </dgm:pt>
    <dgm:pt modelId="{D537FFED-BE58-4677-A97C-CE0D0287F385}" type="pres">
      <dgm:prSet presAssocID="{09D7ADFD-9104-414F-9AF4-7958501262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E43A88-5ED9-4EC5-B07B-1D8D4E8DA1BC}" type="pres">
      <dgm:prSet presAssocID="{4F4F431F-E354-4952-9C4F-1845BC80FBA0}" presName="root1" presStyleCnt="0"/>
      <dgm:spPr/>
    </dgm:pt>
    <dgm:pt modelId="{FB1A2448-67E2-420C-9ADA-44B6AA9750A1}" type="pres">
      <dgm:prSet presAssocID="{4F4F431F-E354-4952-9C4F-1845BC80FBA0}" presName="LevelOneTextNode" presStyleLbl="node0" presStyleIdx="0" presStyleCnt="1" custLinFactX="-1363" custLinFactNeighborX="-100000" custLinFactNeighborY="-3952">
        <dgm:presLayoutVars>
          <dgm:chPref val="3"/>
        </dgm:presLayoutVars>
      </dgm:prSet>
      <dgm:spPr/>
    </dgm:pt>
    <dgm:pt modelId="{77953E8D-D7D6-416D-996D-C1838983E772}" type="pres">
      <dgm:prSet presAssocID="{4F4F431F-E354-4952-9C4F-1845BC80FBA0}" presName="level2hierChild" presStyleCnt="0"/>
      <dgm:spPr/>
    </dgm:pt>
    <dgm:pt modelId="{FB35FA19-FA7B-4259-9E70-440FDE17BBF9}" type="pres">
      <dgm:prSet presAssocID="{7E9FD645-D3AD-4BCF-80FD-36C720B08080}" presName="conn2-1" presStyleLbl="parChTrans1D2" presStyleIdx="0" presStyleCnt="3"/>
      <dgm:spPr/>
    </dgm:pt>
    <dgm:pt modelId="{AC74742D-47EA-44E9-BB32-4A7448EF4CA1}" type="pres">
      <dgm:prSet presAssocID="{7E9FD645-D3AD-4BCF-80FD-36C720B08080}" presName="connTx" presStyleLbl="parChTrans1D2" presStyleIdx="0" presStyleCnt="3"/>
      <dgm:spPr/>
    </dgm:pt>
    <dgm:pt modelId="{1F54477F-D397-4055-965B-E8EEA6B699D9}" type="pres">
      <dgm:prSet presAssocID="{CEE6BF17-3CCD-4E97-A5E0-29C71C1E5327}" presName="root2" presStyleCnt="0"/>
      <dgm:spPr/>
    </dgm:pt>
    <dgm:pt modelId="{291FABF1-5599-4E98-A059-014513B050FB}" type="pres">
      <dgm:prSet presAssocID="{CEE6BF17-3CCD-4E97-A5E0-29C71C1E5327}" presName="LevelTwoTextNode" presStyleLbl="node2" presStyleIdx="0" presStyleCnt="3" custScaleX="128908" custScaleY="145304" custLinFactNeighborX="-58603" custLinFactNeighborY="22269">
        <dgm:presLayoutVars>
          <dgm:chPref val="3"/>
        </dgm:presLayoutVars>
      </dgm:prSet>
      <dgm:spPr/>
    </dgm:pt>
    <dgm:pt modelId="{EE5D9C85-45EE-40F6-9893-8BC9349A7CA2}" type="pres">
      <dgm:prSet presAssocID="{CEE6BF17-3CCD-4E97-A5E0-29C71C1E5327}" presName="level3hierChild" presStyleCnt="0"/>
      <dgm:spPr/>
    </dgm:pt>
    <dgm:pt modelId="{305089E9-D9BE-42E0-A833-D94625CE88A0}" type="pres">
      <dgm:prSet presAssocID="{C4825ED1-BAE2-4BEF-B889-A893361CDF2D}" presName="conn2-1" presStyleLbl="parChTrans1D2" presStyleIdx="1" presStyleCnt="3"/>
      <dgm:spPr/>
    </dgm:pt>
    <dgm:pt modelId="{73888E0E-67AB-4001-B15E-55AB96DD6710}" type="pres">
      <dgm:prSet presAssocID="{C4825ED1-BAE2-4BEF-B889-A893361CDF2D}" presName="connTx" presStyleLbl="parChTrans1D2" presStyleIdx="1" presStyleCnt="3"/>
      <dgm:spPr/>
    </dgm:pt>
    <dgm:pt modelId="{AD5BB322-D673-4930-9BA1-CA5C8F85EEB3}" type="pres">
      <dgm:prSet presAssocID="{17D7EA2B-4264-4631-B911-90CC8BD677FD}" presName="root2" presStyleCnt="0"/>
      <dgm:spPr/>
    </dgm:pt>
    <dgm:pt modelId="{9136E076-54DF-44A3-9FEB-F8F4A31BE7DD}" type="pres">
      <dgm:prSet presAssocID="{17D7EA2B-4264-4631-B911-90CC8BD677FD}" presName="LevelTwoTextNode" presStyleLbl="node2" presStyleIdx="1" presStyleCnt="3" custScaleX="157860" custScaleY="138803" custLinFactNeighborX="82784" custLinFactNeighborY="-7971">
        <dgm:presLayoutVars>
          <dgm:chPref val="3"/>
        </dgm:presLayoutVars>
      </dgm:prSet>
      <dgm:spPr/>
    </dgm:pt>
    <dgm:pt modelId="{B652F4A7-C05E-421C-86A8-00C8E312AC7B}" type="pres">
      <dgm:prSet presAssocID="{17D7EA2B-4264-4631-B911-90CC8BD677FD}" presName="level3hierChild" presStyleCnt="0"/>
      <dgm:spPr/>
    </dgm:pt>
    <dgm:pt modelId="{CD40D728-3FFC-4901-BC0B-89C6B4624F83}" type="pres">
      <dgm:prSet presAssocID="{6369FDB3-60C6-4105-AED0-1E3EB15024AC}" presName="conn2-1" presStyleLbl="parChTrans1D2" presStyleIdx="2" presStyleCnt="3"/>
      <dgm:spPr/>
    </dgm:pt>
    <dgm:pt modelId="{39085788-2A79-4B6C-A405-3F316D58FBBD}" type="pres">
      <dgm:prSet presAssocID="{6369FDB3-60C6-4105-AED0-1E3EB15024AC}" presName="connTx" presStyleLbl="parChTrans1D2" presStyleIdx="2" presStyleCnt="3"/>
      <dgm:spPr/>
    </dgm:pt>
    <dgm:pt modelId="{FEDAEEAB-7E57-48E5-8F34-456A8165C5B1}" type="pres">
      <dgm:prSet presAssocID="{F07B1C91-694F-4404-A615-D903C5A2A113}" presName="root2" presStyleCnt="0"/>
      <dgm:spPr/>
    </dgm:pt>
    <dgm:pt modelId="{F800BEBA-A50E-477D-9E4F-45D1F78B8BFC}" type="pres">
      <dgm:prSet presAssocID="{F07B1C91-694F-4404-A615-D903C5A2A113}" presName="LevelTwoTextNode" presStyleLbl="node2" presStyleIdx="2" presStyleCnt="3" custScaleX="109743" custScaleY="139088" custLinFactNeighborX="-32096" custLinFactNeighborY="-12947">
        <dgm:presLayoutVars>
          <dgm:chPref val="3"/>
        </dgm:presLayoutVars>
      </dgm:prSet>
      <dgm:spPr/>
    </dgm:pt>
    <dgm:pt modelId="{CB34CB1F-575C-448D-A548-2E034AF23193}" type="pres">
      <dgm:prSet presAssocID="{F07B1C91-694F-4404-A615-D903C5A2A113}" presName="level3hierChild" presStyleCnt="0"/>
      <dgm:spPr/>
    </dgm:pt>
  </dgm:ptLst>
  <dgm:cxnLst>
    <dgm:cxn modelId="{B5BE4C00-0529-4E92-A447-BD8B766A3882}" type="presOf" srcId="{F07B1C91-694F-4404-A615-D903C5A2A113}" destId="{F800BEBA-A50E-477D-9E4F-45D1F78B8BFC}" srcOrd="0" destOrd="0" presId="urn:microsoft.com/office/officeart/2005/8/layout/hierarchy2"/>
    <dgm:cxn modelId="{2DE21E0E-E7D5-4C44-8CA4-3A2FDA78F856}" type="presOf" srcId="{C4825ED1-BAE2-4BEF-B889-A893361CDF2D}" destId="{73888E0E-67AB-4001-B15E-55AB96DD6710}" srcOrd="1" destOrd="0" presId="urn:microsoft.com/office/officeart/2005/8/layout/hierarchy2"/>
    <dgm:cxn modelId="{A0907521-AAD5-41F3-83EF-E350DAD28DE4}" srcId="{4F4F431F-E354-4952-9C4F-1845BC80FBA0}" destId="{CEE6BF17-3CCD-4E97-A5E0-29C71C1E5327}" srcOrd="0" destOrd="0" parTransId="{7E9FD645-D3AD-4BCF-80FD-36C720B08080}" sibTransId="{0C88402F-31FF-4E5F-80B5-C1B1F7EA8691}"/>
    <dgm:cxn modelId="{6F16D629-0533-4927-AD22-8FE52A4A5C73}" srcId="{4F4F431F-E354-4952-9C4F-1845BC80FBA0}" destId="{F07B1C91-694F-4404-A615-D903C5A2A113}" srcOrd="2" destOrd="0" parTransId="{6369FDB3-60C6-4105-AED0-1E3EB15024AC}" sibTransId="{AE73B36B-37AF-4EB8-A0EE-22F16E8B7C1F}"/>
    <dgm:cxn modelId="{D4858937-609F-4DBA-94C2-925A95CA4337}" type="presOf" srcId="{4F4F431F-E354-4952-9C4F-1845BC80FBA0}" destId="{FB1A2448-67E2-420C-9ADA-44B6AA9750A1}" srcOrd="0" destOrd="0" presId="urn:microsoft.com/office/officeart/2005/8/layout/hierarchy2"/>
    <dgm:cxn modelId="{C315343D-033A-4FF4-84BE-480A3F31855D}" type="presOf" srcId="{CEE6BF17-3CCD-4E97-A5E0-29C71C1E5327}" destId="{291FABF1-5599-4E98-A059-014513B050FB}" srcOrd="0" destOrd="0" presId="urn:microsoft.com/office/officeart/2005/8/layout/hierarchy2"/>
    <dgm:cxn modelId="{E2FF6670-35A5-4D86-8DD2-4CAC1E47F32D}" type="presOf" srcId="{17D7EA2B-4264-4631-B911-90CC8BD677FD}" destId="{9136E076-54DF-44A3-9FEB-F8F4A31BE7DD}" srcOrd="0" destOrd="0" presId="urn:microsoft.com/office/officeart/2005/8/layout/hierarchy2"/>
    <dgm:cxn modelId="{87E5EB73-6EE1-4801-89B5-245E400991E1}" type="presOf" srcId="{C4825ED1-BAE2-4BEF-B889-A893361CDF2D}" destId="{305089E9-D9BE-42E0-A833-D94625CE88A0}" srcOrd="0" destOrd="0" presId="urn:microsoft.com/office/officeart/2005/8/layout/hierarchy2"/>
    <dgm:cxn modelId="{090EE09E-55CD-44D6-BF95-5198D4266E75}" type="presOf" srcId="{6369FDB3-60C6-4105-AED0-1E3EB15024AC}" destId="{39085788-2A79-4B6C-A405-3F316D58FBBD}" srcOrd="1" destOrd="0" presId="urn:microsoft.com/office/officeart/2005/8/layout/hierarchy2"/>
    <dgm:cxn modelId="{CECEDEA3-4DC6-40F3-ADBD-49B7FB239053}" type="presOf" srcId="{7E9FD645-D3AD-4BCF-80FD-36C720B08080}" destId="{FB35FA19-FA7B-4259-9E70-440FDE17BBF9}" srcOrd="0" destOrd="0" presId="urn:microsoft.com/office/officeart/2005/8/layout/hierarchy2"/>
    <dgm:cxn modelId="{D03AC5A9-68EA-4CB8-AB42-1AAB0FA2C7AB}" type="presOf" srcId="{09D7ADFD-9104-414F-9AF4-7958501262F4}" destId="{D537FFED-BE58-4677-A97C-CE0D0287F385}" srcOrd="0" destOrd="0" presId="urn:microsoft.com/office/officeart/2005/8/layout/hierarchy2"/>
    <dgm:cxn modelId="{448C3CAD-018B-4EE1-9C91-B814FBC71895}" type="presOf" srcId="{7E9FD645-D3AD-4BCF-80FD-36C720B08080}" destId="{AC74742D-47EA-44E9-BB32-4A7448EF4CA1}" srcOrd="1" destOrd="0" presId="urn:microsoft.com/office/officeart/2005/8/layout/hierarchy2"/>
    <dgm:cxn modelId="{70285EC7-CDB6-4E15-8F8E-3A5A875E49D4}" type="presOf" srcId="{6369FDB3-60C6-4105-AED0-1E3EB15024AC}" destId="{CD40D728-3FFC-4901-BC0B-89C6B4624F83}" srcOrd="0" destOrd="0" presId="urn:microsoft.com/office/officeart/2005/8/layout/hierarchy2"/>
    <dgm:cxn modelId="{806229CB-7DC1-4E66-B2F2-E52F293BC50B}" srcId="{09D7ADFD-9104-414F-9AF4-7958501262F4}" destId="{4F4F431F-E354-4952-9C4F-1845BC80FBA0}" srcOrd="0" destOrd="0" parTransId="{74BE5E59-09B9-48C4-B254-B4BC85C18B18}" sibTransId="{1668E0E6-3009-4076-90A4-B8028D55E8A4}"/>
    <dgm:cxn modelId="{24F553EF-D3D7-493E-A681-8DF320681DE9}" srcId="{4F4F431F-E354-4952-9C4F-1845BC80FBA0}" destId="{17D7EA2B-4264-4631-B911-90CC8BD677FD}" srcOrd="1" destOrd="0" parTransId="{C4825ED1-BAE2-4BEF-B889-A893361CDF2D}" sibTransId="{BCFABD8A-2EFD-4F39-9338-57F432443F9C}"/>
    <dgm:cxn modelId="{5C4301BE-5755-48DE-8FA5-6BBF1CEC3180}" type="presParOf" srcId="{D537FFED-BE58-4677-A97C-CE0D0287F385}" destId="{E3E43A88-5ED9-4EC5-B07B-1D8D4E8DA1BC}" srcOrd="0" destOrd="0" presId="urn:microsoft.com/office/officeart/2005/8/layout/hierarchy2"/>
    <dgm:cxn modelId="{10D5A47C-6E26-4311-85C7-25A3D44E7113}" type="presParOf" srcId="{E3E43A88-5ED9-4EC5-B07B-1D8D4E8DA1BC}" destId="{FB1A2448-67E2-420C-9ADA-44B6AA9750A1}" srcOrd="0" destOrd="0" presId="urn:microsoft.com/office/officeart/2005/8/layout/hierarchy2"/>
    <dgm:cxn modelId="{D49FD0D8-05AA-4E82-AA38-3DB82791EF39}" type="presParOf" srcId="{E3E43A88-5ED9-4EC5-B07B-1D8D4E8DA1BC}" destId="{77953E8D-D7D6-416D-996D-C1838983E772}" srcOrd="1" destOrd="0" presId="urn:microsoft.com/office/officeart/2005/8/layout/hierarchy2"/>
    <dgm:cxn modelId="{20821C01-B697-4CAB-B677-E04DEBE67200}" type="presParOf" srcId="{77953E8D-D7D6-416D-996D-C1838983E772}" destId="{FB35FA19-FA7B-4259-9E70-440FDE17BBF9}" srcOrd="0" destOrd="0" presId="urn:microsoft.com/office/officeart/2005/8/layout/hierarchy2"/>
    <dgm:cxn modelId="{FA787363-A9A1-4FDD-8272-115C0FC62448}" type="presParOf" srcId="{FB35FA19-FA7B-4259-9E70-440FDE17BBF9}" destId="{AC74742D-47EA-44E9-BB32-4A7448EF4CA1}" srcOrd="0" destOrd="0" presId="urn:microsoft.com/office/officeart/2005/8/layout/hierarchy2"/>
    <dgm:cxn modelId="{372D66DB-F41A-41DF-B8F7-19AD2B7A581F}" type="presParOf" srcId="{77953E8D-D7D6-416D-996D-C1838983E772}" destId="{1F54477F-D397-4055-965B-E8EEA6B699D9}" srcOrd="1" destOrd="0" presId="urn:microsoft.com/office/officeart/2005/8/layout/hierarchy2"/>
    <dgm:cxn modelId="{9D4B1BA3-BFA2-4AAB-A0A2-7883C03888E4}" type="presParOf" srcId="{1F54477F-D397-4055-965B-E8EEA6B699D9}" destId="{291FABF1-5599-4E98-A059-014513B050FB}" srcOrd="0" destOrd="0" presId="urn:microsoft.com/office/officeart/2005/8/layout/hierarchy2"/>
    <dgm:cxn modelId="{EEEC8157-441E-4ED8-9D13-21647E8D3F38}" type="presParOf" srcId="{1F54477F-D397-4055-965B-E8EEA6B699D9}" destId="{EE5D9C85-45EE-40F6-9893-8BC9349A7CA2}" srcOrd="1" destOrd="0" presId="urn:microsoft.com/office/officeart/2005/8/layout/hierarchy2"/>
    <dgm:cxn modelId="{4052B119-1205-4B5E-AEC5-FCE03904338F}" type="presParOf" srcId="{77953E8D-D7D6-416D-996D-C1838983E772}" destId="{305089E9-D9BE-42E0-A833-D94625CE88A0}" srcOrd="2" destOrd="0" presId="urn:microsoft.com/office/officeart/2005/8/layout/hierarchy2"/>
    <dgm:cxn modelId="{3B31E20E-EFE3-45BF-8F20-B7BF258B8D6D}" type="presParOf" srcId="{305089E9-D9BE-42E0-A833-D94625CE88A0}" destId="{73888E0E-67AB-4001-B15E-55AB96DD6710}" srcOrd="0" destOrd="0" presId="urn:microsoft.com/office/officeart/2005/8/layout/hierarchy2"/>
    <dgm:cxn modelId="{D1BB1123-6127-425A-9C6C-4E2D7EA33592}" type="presParOf" srcId="{77953E8D-D7D6-416D-996D-C1838983E772}" destId="{AD5BB322-D673-4930-9BA1-CA5C8F85EEB3}" srcOrd="3" destOrd="0" presId="urn:microsoft.com/office/officeart/2005/8/layout/hierarchy2"/>
    <dgm:cxn modelId="{D1B618BD-2D00-40D9-98B5-95E1D8CD9497}" type="presParOf" srcId="{AD5BB322-D673-4930-9BA1-CA5C8F85EEB3}" destId="{9136E076-54DF-44A3-9FEB-F8F4A31BE7DD}" srcOrd="0" destOrd="0" presId="urn:microsoft.com/office/officeart/2005/8/layout/hierarchy2"/>
    <dgm:cxn modelId="{C5FC2AFE-D61D-4CB5-8DD4-6490E16E3C8F}" type="presParOf" srcId="{AD5BB322-D673-4930-9BA1-CA5C8F85EEB3}" destId="{B652F4A7-C05E-421C-86A8-00C8E312AC7B}" srcOrd="1" destOrd="0" presId="urn:microsoft.com/office/officeart/2005/8/layout/hierarchy2"/>
    <dgm:cxn modelId="{8A2B2669-0C24-416B-B84E-6440970E6399}" type="presParOf" srcId="{77953E8D-D7D6-416D-996D-C1838983E772}" destId="{CD40D728-3FFC-4901-BC0B-89C6B4624F83}" srcOrd="4" destOrd="0" presId="urn:microsoft.com/office/officeart/2005/8/layout/hierarchy2"/>
    <dgm:cxn modelId="{8A8FC3EE-38B4-49D4-9579-658131538D05}" type="presParOf" srcId="{CD40D728-3FFC-4901-BC0B-89C6B4624F83}" destId="{39085788-2A79-4B6C-A405-3F316D58FBBD}" srcOrd="0" destOrd="0" presId="urn:microsoft.com/office/officeart/2005/8/layout/hierarchy2"/>
    <dgm:cxn modelId="{E8CC64A4-F44D-45DF-A725-E87C17251CAA}" type="presParOf" srcId="{77953E8D-D7D6-416D-996D-C1838983E772}" destId="{FEDAEEAB-7E57-48E5-8F34-456A8165C5B1}" srcOrd="5" destOrd="0" presId="urn:microsoft.com/office/officeart/2005/8/layout/hierarchy2"/>
    <dgm:cxn modelId="{6F724953-0022-4F36-8ECE-99222CF6C172}" type="presParOf" srcId="{FEDAEEAB-7E57-48E5-8F34-456A8165C5B1}" destId="{F800BEBA-A50E-477D-9E4F-45D1F78B8BFC}" srcOrd="0" destOrd="0" presId="urn:microsoft.com/office/officeart/2005/8/layout/hierarchy2"/>
    <dgm:cxn modelId="{CFE61C93-3C8C-41CB-9272-BC597D13BB50}" type="presParOf" srcId="{FEDAEEAB-7E57-48E5-8F34-456A8165C5B1}" destId="{CB34CB1F-575C-448D-A548-2E034AF231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063B4-5DD1-4836-AEF3-3215164C9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E74D9-3BD3-4148-BD60-E3814F573B35}">
      <dgm:prSet custT="1"/>
      <dgm:spPr/>
      <dgm:t>
        <a:bodyPr/>
        <a:lstStyle/>
        <a:p>
          <a:r>
            <a:rPr lang="de-DE" sz="2000" dirty="0"/>
            <a:t>Hauptziel: “</a:t>
          </a:r>
          <a:r>
            <a:rPr lang="de-DE" sz="2000" b="1" dirty="0" err="1"/>
            <a:t>Predicting</a:t>
          </a:r>
          <a:r>
            <a:rPr lang="de-DE" sz="2000" dirty="0"/>
            <a:t> </a:t>
          </a:r>
          <a:r>
            <a:rPr lang="de-DE" sz="2000" dirty="0" err="1"/>
            <a:t>free</a:t>
          </a:r>
          <a:r>
            <a:rPr lang="de-DE" sz="2000" dirty="0"/>
            <a:t> </a:t>
          </a:r>
          <a:r>
            <a:rPr lang="de-DE" sz="2000" dirty="0" err="1"/>
            <a:t>choices</a:t>
          </a:r>
          <a:r>
            <a:rPr lang="de-DE" sz="2000" dirty="0"/>
            <a:t> </a:t>
          </a:r>
          <a:r>
            <a:rPr lang="de-DE" sz="2000" dirty="0" err="1"/>
            <a:t>for</a:t>
          </a:r>
          <a:r>
            <a:rPr lang="de-DE" sz="2000" dirty="0"/>
            <a:t> </a:t>
          </a:r>
          <a:r>
            <a:rPr lang="de-DE" sz="2000" dirty="0" err="1"/>
            <a:t>abstract</a:t>
          </a:r>
          <a:r>
            <a:rPr lang="de-DE" sz="2000" dirty="0"/>
            <a:t> </a:t>
          </a:r>
          <a:r>
            <a:rPr lang="de-DE" sz="2000" dirty="0" err="1"/>
            <a:t>intentions</a:t>
          </a:r>
          <a:r>
            <a:rPr lang="de-DE" sz="1500" dirty="0"/>
            <a:t>“</a:t>
          </a:r>
          <a:endParaRPr lang="en-US" sz="1500" dirty="0"/>
        </a:p>
      </dgm:t>
    </dgm:pt>
    <dgm:pt modelId="{3D524B01-C7CD-4C5E-9FE6-FDAB35F44650}" type="parTrans" cxnId="{1C98A1D7-BDDA-43DA-8890-B8C37EFEBE7D}">
      <dgm:prSet/>
      <dgm:spPr/>
      <dgm:t>
        <a:bodyPr/>
        <a:lstStyle/>
        <a:p>
          <a:endParaRPr lang="en-US"/>
        </a:p>
      </dgm:t>
    </dgm:pt>
    <dgm:pt modelId="{C962D9CF-49DC-40FB-BD2B-36E205A72E8E}" type="sibTrans" cxnId="{1C98A1D7-BDDA-43DA-8890-B8C37EFEBE7D}">
      <dgm:prSet/>
      <dgm:spPr/>
      <dgm:t>
        <a:bodyPr/>
        <a:lstStyle/>
        <a:p>
          <a:endParaRPr lang="en-US"/>
        </a:p>
      </dgm:t>
    </dgm:pt>
    <dgm:pt modelId="{5BD454A8-3055-4163-ACB4-1623E629B69D}">
      <dgm:prSet custT="1"/>
      <dgm:spPr/>
      <dgm:t>
        <a:bodyPr/>
        <a:lstStyle/>
        <a:p>
          <a:r>
            <a:rPr lang="de-DE" sz="1800" b="1" dirty="0"/>
            <a:t>Was?</a:t>
          </a:r>
          <a:r>
            <a:rPr lang="de-DE" sz="1800" dirty="0"/>
            <a:t> </a:t>
          </a:r>
          <a:r>
            <a:rPr lang="de-DE" sz="1800" dirty="0">
              <a:sym typeface="Wingdings" panose="05000000000000000000" pitchFamily="2" charset="2"/>
            </a:rPr>
            <a:t> Outcome der Entscheidung</a:t>
          </a:r>
          <a:r>
            <a:rPr lang="de-DE" sz="1800" dirty="0"/>
            <a:t> </a:t>
          </a:r>
          <a:endParaRPr lang="en-US" sz="1800" b="0" dirty="0"/>
        </a:p>
      </dgm:t>
    </dgm:pt>
    <dgm:pt modelId="{12618E3C-50EF-4B38-9CE1-0AC229A8EF7F}" type="parTrans" cxnId="{1C4F551D-2EE2-4109-AD27-5597B4A9E326}">
      <dgm:prSet/>
      <dgm:spPr/>
      <dgm:t>
        <a:bodyPr/>
        <a:lstStyle/>
        <a:p>
          <a:endParaRPr lang="en-US"/>
        </a:p>
      </dgm:t>
    </dgm:pt>
    <dgm:pt modelId="{1FE37DF6-D18E-4E92-B7C6-B19F0D60FD07}" type="sibTrans" cxnId="{1C4F551D-2EE2-4109-AD27-5597B4A9E326}">
      <dgm:prSet/>
      <dgm:spPr/>
      <dgm:t>
        <a:bodyPr/>
        <a:lstStyle/>
        <a:p>
          <a:endParaRPr lang="en-US"/>
        </a:p>
      </dgm:t>
    </dgm:pt>
    <dgm:pt modelId="{82299387-D05C-4D80-B265-BDF7D12A6BE1}">
      <dgm:prSet custT="1"/>
      <dgm:spPr/>
      <dgm:t>
        <a:bodyPr/>
        <a:lstStyle/>
        <a:p>
          <a:r>
            <a:rPr lang="de-DE" sz="1800" b="1" dirty="0"/>
            <a:t>Wann?</a:t>
          </a:r>
          <a:r>
            <a:rPr lang="de-DE" sz="1800" dirty="0"/>
            <a:t> </a:t>
          </a:r>
          <a:r>
            <a:rPr lang="de-DE" sz="1800" dirty="0">
              <a:sym typeface="Wingdings" panose="05000000000000000000" pitchFamily="2" charset="2"/>
            </a:rPr>
            <a:t> </a:t>
          </a:r>
          <a:r>
            <a:rPr lang="de-DE" sz="1800" dirty="0"/>
            <a:t>Zeitpunkt der Entscheidung</a:t>
          </a:r>
          <a:endParaRPr lang="en-US" sz="1800" dirty="0"/>
        </a:p>
      </dgm:t>
    </dgm:pt>
    <dgm:pt modelId="{4AB0C98C-A641-4F7B-B266-4BE01D5E1962}" type="parTrans" cxnId="{7D02F515-F3B4-46F9-A017-A2F920BFBE26}">
      <dgm:prSet/>
      <dgm:spPr/>
      <dgm:t>
        <a:bodyPr/>
        <a:lstStyle/>
        <a:p>
          <a:endParaRPr lang="en-US"/>
        </a:p>
      </dgm:t>
    </dgm:pt>
    <dgm:pt modelId="{53E9B78D-8A63-48DB-8819-C0E5C204F217}" type="sibTrans" cxnId="{7D02F515-F3B4-46F9-A017-A2F920BFBE26}">
      <dgm:prSet/>
      <dgm:spPr/>
      <dgm:t>
        <a:bodyPr/>
        <a:lstStyle/>
        <a:p>
          <a:endParaRPr lang="en-US"/>
        </a:p>
      </dgm:t>
    </dgm:pt>
    <dgm:pt modelId="{E9C04212-86B2-4ECD-B9E1-933B36AA7B8F}">
      <dgm:prSet custT="1"/>
      <dgm:spPr/>
      <dgm:t>
        <a:bodyPr/>
        <a:lstStyle/>
        <a:p>
          <a:r>
            <a:rPr lang="de-DE" sz="1800" b="1" dirty="0"/>
            <a:t>Wo? </a:t>
          </a:r>
          <a:r>
            <a:rPr lang="de-DE" sz="1800" b="1" dirty="0">
              <a:sym typeface="Wingdings" panose="05000000000000000000" pitchFamily="2" charset="2"/>
            </a:rPr>
            <a:t> </a:t>
          </a:r>
          <a:r>
            <a:rPr lang="de-DE" sz="1800" b="0" dirty="0">
              <a:sym typeface="Wingdings" panose="05000000000000000000" pitchFamily="2" charset="2"/>
            </a:rPr>
            <a:t>Lokalisation relevanter Areale</a:t>
          </a:r>
          <a:endParaRPr lang="en-US" sz="1800" dirty="0"/>
        </a:p>
      </dgm:t>
    </dgm:pt>
    <dgm:pt modelId="{E1DAEF72-A9CE-4710-BE2F-CED577D8D725}" type="parTrans" cxnId="{AD6106D7-9733-4F8F-B178-20C89DD00925}">
      <dgm:prSet/>
      <dgm:spPr/>
      <dgm:t>
        <a:bodyPr/>
        <a:lstStyle/>
        <a:p>
          <a:endParaRPr lang="en-US"/>
        </a:p>
      </dgm:t>
    </dgm:pt>
    <dgm:pt modelId="{3B45BDCD-9972-4EF4-8BDB-78D1FAC1D2B8}" type="sibTrans" cxnId="{AD6106D7-9733-4F8F-B178-20C89DD00925}">
      <dgm:prSet/>
      <dgm:spPr/>
      <dgm:t>
        <a:bodyPr/>
        <a:lstStyle/>
        <a:p>
          <a:endParaRPr lang="en-US"/>
        </a:p>
      </dgm:t>
    </dgm:pt>
    <dgm:pt modelId="{BBAAA947-12F8-4926-BCC0-D45D2D0F77EC}">
      <dgm:prSet/>
      <dgm:spPr/>
      <dgm:t>
        <a:bodyPr/>
        <a:lstStyle/>
        <a:p>
          <a:endParaRPr lang="en-US" dirty="0"/>
        </a:p>
      </dgm:t>
    </dgm:pt>
    <dgm:pt modelId="{D7D146CE-C356-4E6F-ADF0-D96B14731963}" type="parTrans" cxnId="{3C7F3ABE-04AA-4A41-86D4-58FFB97565B7}">
      <dgm:prSet/>
      <dgm:spPr/>
      <dgm:t>
        <a:bodyPr/>
        <a:lstStyle/>
        <a:p>
          <a:endParaRPr lang="en-US"/>
        </a:p>
      </dgm:t>
    </dgm:pt>
    <dgm:pt modelId="{53D39D27-2FD9-464B-A4B1-359D92F6EFFC}" type="sibTrans" cxnId="{3C7F3ABE-04AA-4A41-86D4-58FFB97565B7}">
      <dgm:prSet/>
      <dgm:spPr/>
      <dgm:t>
        <a:bodyPr/>
        <a:lstStyle/>
        <a:p>
          <a:endParaRPr lang="en-US"/>
        </a:p>
      </dgm:t>
    </dgm:pt>
    <dgm:pt modelId="{CEEE123E-4EE7-4EFB-AECC-AB92BB152DB7}">
      <dgm:prSet custT="1"/>
      <dgm:spPr/>
      <dgm:t>
        <a:bodyPr/>
        <a:lstStyle/>
        <a:p>
          <a:r>
            <a:rPr lang="de-DE" sz="1800" b="1" dirty="0"/>
            <a:t>Default Mode Network </a:t>
          </a:r>
          <a:r>
            <a:rPr lang="de-DE" sz="1800" b="0" dirty="0">
              <a:sym typeface="Wingdings" panose="05000000000000000000" pitchFamily="2" charset="2"/>
            </a:rPr>
            <a:t> Aktivitätsmuster während </a:t>
          </a:r>
          <a:r>
            <a:rPr lang="de-DE" sz="1800" b="0" dirty="0" err="1">
              <a:sym typeface="Wingdings" panose="05000000000000000000" pitchFamily="2" charset="2"/>
            </a:rPr>
            <a:t>präparatorischer</a:t>
          </a:r>
          <a:r>
            <a:rPr lang="de-DE" sz="1800" b="0" dirty="0">
              <a:sym typeface="Wingdings" panose="05000000000000000000" pitchFamily="2" charset="2"/>
            </a:rPr>
            <a:t> Phase</a:t>
          </a:r>
          <a:r>
            <a:rPr lang="de-DE" sz="1800" b="1" dirty="0">
              <a:sym typeface="Wingdings" panose="05000000000000000000" pitchFamily="2" charset="2"/>
            </a:rPr>
            <a:t> </a:t>
          </a:r>
          <a:r>
            <a:rPr lang="de-DE" sz="1800" b="1" dirty="0"/>
            <a:t> </a:t>
          </a:r>
          <a:endParaRPr lang="en-US" sz="1800" dirty="0"/>
        </a:p>
      </dgm:t>
    </dgm:pt>
    <dgm:pt modelId="{CDC2EEA1-2755-40B4-87E2-D02C950C09B5}" type="parTrans" cxnId="{1552D135-7000-468A-A6E0-1AAA45D65D45}">
      <dgm:prSet/>
      <dgm:spPr/>
      <dgm:t>
        <a:bodyPr/>
        <a:lstStyle/>
        <a:p>
          <a:endParaRPr lang="de-DE"/>
        </a:p>
      </dgm:t>
    </dgm:pt>
    <dgm:pt modelId="{F410997A-CD54-429A-8C2D-788917CC28D6}" type="sibTrans" cxnId="{1552D135-7000-468A-A6E0-1AAA45D65D45}">
      <dgm:prSet/>
      <dgm:spPr/>
      <dgm:t>
        <a:bodyPr/>
        <a:lstStyle/>
        <a:p>
          <a:endParaRPr lang="de-DE"/>
        </a:p>
      </dgm:t>
    </dgm:pt>
    <dgm:pt modelId="{7C622680-AFA8-47B8-960F-C96C6084C39E}" type="pres">
      <dgm:prSet presAssocID="{999063B4-5DD1-4836-AEF3-3215164C9125}" presName="linear" presStyleCnt="0">
        <dgm:presLayoutVars>
          <dgm:dir/>
          <dgm:animLvl val="lvl"/>
          <dgm:resizeHandles val="exact"/>
        </dgm:presLayoutVars>
      </dgm:prSet>
      <dgm:spPr/>
    </dgm:pt>
    <dgm:pt modelId="{13491745-09C9-4F44-AA2F-AE6B18606831}" type="pres">
      <dgm:prSet presAssocID="{D29E74D9-3BD3-4148-BD60-E3814F573B35}" presName="parentLin" presStyleCnt="0"/>
      <dgm:spPr/>
    </dgm:pt>
    <dgm:pt modelId="{FCC84FFB-FA97-4892-9457-D203B7E2B59E}" type="pres">
      <dgm:prSet presAssocID="{D29E74D9-3BD3-4148-BD60-E3814F573B35}" presName="parentLeftMargin" presStyleLbl="node1" presStyleIdx="0" presStyleCnt="5"/>
      <dgm:spPr/>
    </dgm:pt>
    <dgm:pt modelId="{00D13C9E-0AAD-421A-9335-B4174DB584EA}" type="pres">
      <dgm:prSet presAssocID="{D29E74D9-3BD3-4148-BD60-E3814F573B35}" presName="parentText" presStyleLbl="node1" presStyleIdx="0" presStyleCnt="5" custScaleX="130618" custScaleY="153203">
        <dgm:presLayoutVars>
          <dgm:chMax val="0"/>
          <dgm:bulletEnabled val="1"/>
        </dgm:presLayoutVars>
      </dgm:prSet>
      <dgm:spPr/>
    </dgm:pt>
    <dgm:pt modelId="{CEC78D42-DB08-44F7-B28F-A162F885F0DD}" type="pres">
      <dgm:prSet presAssocID="{D29E74D9-3BD3-4148-BD60-E3814F573B35}" presName="negativeSpace" presStyleCnt="0"/>
      <dgm:spPr/>
    </dgm:pt>
    <dgm:pt modelId="{09AD847D-681C-4CC2-806C-AB954645DC6E}" type="pres">
      <dgm:prSet presAssocID="{D29E74D9-3BD3-4148-BD60-E3814F573B35}" presName="childText" presStyleLbl="conFgAcc1" presStyleIdx="0" presStyleCnt="5">
        <dgm:presLayoutVars>
          <dgm:bulletEnabled val="1"/>
        </dgm:presLayoutVars>
      </dgm:prSet>
      <dgm:spPr/>
    </dgm:pt>
    <dgm:pt modelId="{590CA294-4998-4CF1-A8A4-C5CAF5F5F07F}" type="pres">
      <dgm:prSet presAssocID="{C962D9CF-49DC-40FB-BD2B-36E205A72E8E}" presName="spaceBetweenRectangles" presStyleCnt="0"/>
      <dgm:spPr/>
    </dgm:pt>
    <dgm:pt modelId="{B6A3572E-1CCC-44EC-84EF-EC0669906000}" type="pres">
      <dgm:prSet presAssocID="{5BD454A8-3055-4163-ACB4-1623E629B69D}" presName="parentLin" presStyleCnt="0"/>
      <dgm:spPr/>
    </dgm:pt>
    <dgm:pt modelId="{8A5069D4-D62B-4340-9A8C-BDD573C120CA}" type="pres">
      <dgm:prSet presAssocID="{5BD454A8-3055-4163-ACB4-1623E629B69D}" presName="parentLeftMargin" presStyleLbl="node1" presStyleIdx="0" presStyleCnt="5"/>
      <dgm:spPr/>
    </dgm:pt>
    <dgm:pt modelId="{77D45F77-F1DC-49EB-BCB9-B88A3AC7A39A}" type="pres">
      <dgm:prSet presAssocID="{5BD454A8-3055-4163-ACB4-1623E629B69D}" presName="parentText" presStyleLbl="node1" presStyleIdx="1" presStyleCnt="5" custLinFactX="921" custLinFactNeighborX="100000" custLinFactNeighborY="-1734">
        <dgm:presLayoutVars>
          <dgm:chMax val="0"/>
          <dgm:bulletEnabled val="1"/>
        </dgm:presLayoutVars>
      </dgm:prSet>
      <dgm:spPr/>
    </dgm:pt>
    <dgm:pt modelId="{5D27E8DC-DA74-43E4-A32B-B6570D6F730D}" type="pres">
      <dgm:prSet presAssocID="{5BD454A8-3055-4163-ACB4-1623E629B69D}" presName="negativeSpace" presStyleCnt="0"/>
      <dgm:spPr/>
    </dgm:pt>
    <dgm:pt modelId="{4294CB78-2143-4CE6-8EED-858A04394754}" type="pres">
      <dgm:prSet presAssocID="{5BD454A8-3055-4163-ACB4-1623E629B69D}" presName="childText" presStyleLbl="conFgAcc1" presStyleIdx="1" presStyleCnt="5">
        <dgm:presLayoutVars>
          <dgm:bulletEnabled val="1"/>
        </dgm:presLayoutVars>
      </dgm:prSet>
      <dgm:spPr/>
    </dgm:pt>
    <dgm:pt modelId="{F079FF40-E912-4748-A58E-3F2AC5268CE4}" type="pres">
      <dgm:prSet presAssocID="{1FE37DF6-D18E-4E92-B7C6-B19F0D60FD07}" presName="spaceBetweenRectangles" presStyleCnt="0"/>
      <dgm:spPr/>
    </dgm:pt>
    <dgm:pt modelId="{14242238-5CF5-45C6-B2E4-D2CCEE6D11E3}" type="pres">
      <dgm:prSet presAssocID="{82299387-D05C-4D80-B265-BDF7D12A6BE1}" presName="parentLin" presStyleCnt="0"/>
      <dgm:spPr/>
    </dgm:pt>
    <dgm:pt modelId="{11C22969-8631-486E-8F2D-80493401346B}" type="pres">
      <dgm:prSet presAssocID="{82299387-D05C-4D80-B265-BDF7D12A6BE1}" presName="parentLeftMargin" presStyleLbl="node1" presStyleIdx="1" presStyleCnt="5"/>
      <dgm:spPr/>
    </dgm:pt>
    <dgm:pt modelId="{DA35CE5C-F469-449C-84A4-FFF5CF0BDEDC}" type="pres">
      <dgm:prSet presAssocID="{82299387-D05C-4D80-B265-BDF7D12A6BE1}" presName="parentText" presStyleLbl="node1" presStyleIdx="2" presStyleCnt="5" custLinFactX="921" custLinFactNeighborX="100000" custLinFactNeighborY="-5203">
        <dgm:presLayoutVars>
          <dgm:chMax val="0"/>
          <dgm:bulletEnabled val="1"/>
        </dgm:presLayoutVars>
      </dgm:prSet>
      <dgm:spPr/>
    </dgm:pt>
    <dgm:pt modelId="{AFB8313F-563A-4185-9D19-96E39B7F3EBA}" type="pres">
      <dgm:prSet presAssocID="{82299387-D05C-4D80-B265-BDF7D12A6BE1}" presName="negativeSpace" presStyleCnt="0"/>
      <dgm:spPr/>
    </dgm:pt>
    <dgm:pt modelId="{A73C81AE-334A-4E31-9CBE-AD8810FEF722}" type="pres">
      <dgm:prSet presAssocID="{82299387-D05C-4D80-B265-BDF7D12A6BE1}" presName="childText" presStyleLbl="conFgAcc1" presStyleIdx="2" presStyleCnt="5">
        <dgm:presLayoutVars>
          <dgm:bulletEnabled val="1"/>
        </dgm:presLayoutVars>
      </dgm:prSet>
      <dgm:spPr/>
    </dgm:pt>
    <dgm:pt modelId="{73A628E9-4566-4646-A566-65FDA3486E39}" type="pres">
      <dgm:prSet presAssocID="{53E9B78D-8A63-48DB-8819-C0E5C204F217}" presName="spaceBetweenRectangles" presStyleCnt="0"/>
      <dgm:spPr/>
    </dgm:pt>
    <dgm:pt modelId="{56BE0B41-63EF-43F7-9C98-2C0EBE96FE25}" type="pres">
      <dgm:prSet presAssocID="{E9C04212-86B2-4ECD-B9E1-933B36AA7B8F}" presName="parentLin" presStyleCnt="0"/>
      <dgm:spPr/>
    </dgm:pt>
    <dgm:pt modelId="{126F9D67-6A51-4E13-B4CC-A66E1082B8DA}" type="pres">
      <dgm:prSet presAssocID="{E9C04212-86B2-4ECD-B9E1-933B36AA7B8F}" presName="parentLeftMargin" presStyleLbl="node1" presStyleIdx="2" presStyleCnt="5"/>
      <dgm:spPr/>
    </dgm:pt>
    <dgm:pt modelId="{A9B2F1BF-6777-4CD1-978D-BCA0B9DA04BA}" type="pres">
      <dgm:prSet presAssocID="{E9C04212-86B2-4ECD-B9E1-933B36AA7B8F}" presName="parentText" presStyleLbl="node1" presStyleIdx="3" presStyleCnt="5" custLinFactX="1047" custLinFactNeighborX="100000" custLinFactNeighborY="-1734">
        <dgm:presLayoutVars>
          <dgm:chMax val="0"/>
          <dgm:bulletEnabled val="1"/>
        </dgm:presLayoutVars>
      </dgm:prSet>
      <dgm:spPr/>
    </dgm:pt>
    <dgm:pt modelId="{2D3C61A2-D92D-4EDE-8088-4D5414DE0924}" type="pres">
      <dgm:prSet presAssocID="{E9C04212-86B2-4ECD-B9E1-933B36AA7B8F}" presName="negativeSpace" presStyleCnt="0"/>
      <dgm:spPr/>
    </dgm:pt>
    <dgm:pt modelId="{4D68CFE9-820F-4364-A5FB-4C6339F4EA4C}" type="pres">
      <dgm:prSet presAssocID="{E9C04212-86B2-4ECD-B9E1-933B36AA7B8F}" presName="childText" presStyleLbl="conFgAcc1" presStyleIdx="3" presStyleCnt="5">
        <dgm:presLayoutVars>
          <dgm:bulletEnabled val="1"/>
        </dgm:presLayoutVars>
      </dgm:prSet>
      <dgm:spPr/>
    </dgm:pt>
    <dgm:pt modelId="{DCFBA2DF-E86A-408C-B412-8A3491F1B0CD}" type="pres">
      <dgm:prSet presAssocID="{3B45BDCD-9972-4EF4-8BDB-78D1FAC1D2B8}" presName="spaceBetweenRectangles" presStyleCnt="0"/>
      <dgm:spPr/>
    </dgm:pt>
    <dgm:pt modelId="{4C14AC56-1D86-4870-9863-E9B7D70A8799}" type="pres">
      <dgm:prSet presAssocID="{CEEE123E-4EE7-4EFB-AECC-AB92BB152DB7}" presName="parentLin" presStyleCnt="0"/>
      <dgm:spPr/>
    </dgm:pt>
    <dgm:pt modelId="{E8791992-B31F-44C4-95E7-27C5E17141DF}" type="pres">
      <dgm:prSet presAssocID="{CEEE123E-4EE7-4EFB-AECC-AB92BB152DB7}" presName="parentLeftMargin" presStyleLbl="node1" presStyleIdx="3" presStyleCnt="5" custLinFactX="1047" custLinFactNeighborX="100000" custLinFactNeighborY="-1734"/>
      <dgm:spPr/>
    </dgm:pt>
    <dgm:pt modelId="{8F69748F-6F40-478D-8C67-B95F4AD4F072}" type="pres">
      <dgm:prSet presAssocID="{CEEE123E-4EE7-4EFB-AECC-AB92BB152DB7}" presName="parentText" presStyleLbl="node1" presStyleIdx="4" presStyleCnt="5" custScaleX="105339" custLinFactX="1173" custLinFactNeighborX="100000" custLinFactNeighborY="8238">
        <dgm:presLayoutVars>
          <dgm:chMax val="0"/>
          <dgm:bulletEnabled val="1"/>
        </dgm:presLayoutVars>
      </dgm:prSet>
      <dgm:spPr/>
    </dgm:pt>
    <dgm:pt modelId="{B7D53416-1793-4CA3-B961-832E3D353E08}" type="pres">
      <dgm:prSet presAssocID="{CEEE123E-4EE7-4EFB-AECC-AB92BB152DB7}" presName="negativeSpace" presStyleCnt="0"/>
      <dgm:spPr/>
    </dgm:pt>
    <dgm:pt modelId="{B94736DE-A64D-4411-94FE-424C5435AFFB}" type="pres">
      <dgm:prSet presAssocID="{CEEE123E-4EE7-4EFB-AECC-AB92BB152DB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02F515-F3B4-46F9-A017-A2F920BFBE26}" srcId="{999063B4-5DD1-4836-AEF3-3215164C9125}" destId="{82299387-D05C-4D80-B265-BDF7D12A6BE1}" srcOrd="2" destOrd="0" parTransId="{4AB0C98C-A641-4F7B-B266-4BE01D5E1962}" sibTransId="{53E9B78D-8A63-48DB-8819-C0E5C204F217}"/>
    <dgm:cxn modelId="{1C4F551D-2EE2-4109-AD27-5597B4A9E326}" srcId="{999063B4-5DD1-4836-AEF3-3215164C9125}" destId="{5BD454A8-3055-4163-ACB4-1623E629B69D}" srcOrd="1" destOrd="0" parTransId="{12618E3C-50EF-4B38-9CE1-0AC229A8EF7F}" sibTransId="{1FE37DF6-D18E-4E92-B7C6-B19F0D60FD07}"/>
    <dgm:cxn modelId="{19ADE12E-7F31-4361-99E5-E30AD2A01700}" type="presOf" srcId="{999063B4-5DD1-4836-AEF3-3215164C9125}" destId="{7C622680-AFA8-47B8-960F-C96C6084C39E}" srcOrd="0" destOrd="0" presId="urn:microsoft.com/office/officeart/2005/8/layout/list1"/>
    <dgm:cxn modelId="{1552D135-7000-468A-A6E0-1AAA45D65D45}" srcId="{999063B4-5DD1-4836-AEF3-3215164C9125}" destId="{CEEE123E-4EE7-4EFB-AECC-AB92BB152DB7}" srcOrd="4" destOrd="0" parTransId="{CDC2EEA1-2755-40B4-87E2-D02C950C09B5}" sibTransId="{F410997A-CD54-429A-8C2D-788917CC28D6}"/>
    <dgm:cxn modelId="{404A8F6A-D562-4CB5-BFFE-2BC8117EF0EC}" type="presOf" srcId="{CEEE123E-4EE7-4EFB-AECC-AB92BB152DB7}" destId="{8F69748F-6F40-478D-8C67-B95F4AD4F072}" srcOrd="1" destOrd="0" presId="urn:microsoft.com/office/officeart/2005/8/layout/list1"/>
    <dgm:cxn modelId="{1CBBA26A-9CB5-485C-8FC1-C3102557B95A}" type="presOf" srcId="{CEEE123E-4EE7-4EFB-AECC-AB92BB152DB7}" destId="{E8791992-B31F-44C4-95E7-27C5E17141DF}" srcOrd="0" destOrd="0" presId="urn:microsoft.com/office/officeart/2005/8/layout/list1"/>
    <dgm:cxn modelId="{A7646E54-9676-4E94-93A0-B20054220C02}" type="presOf" srcId="{82299387-D05C-4D80-B265-BDF7D12A6BE1}" destId="{11C22969-8631-486E-8F2D-80493401346B}" srcOrd="0" destOrd="0" presId="urn:microsoft.com/office/officeart/2005/8/layout/list1"/>
    <dgm:cxn modelId="{BE4E3C5A-6AD7-4E8B-813F-F11A6657C1EA}" type="presOf" srcId="{E9C04212-86B2-4ECD-B9E1-933B36AA7B8F}" destId="{126F9D67-6A51-4E13-B4CC-A66E1082B8DA}" srcOrd="0" destOrd="0" presId="urn:microsoft.com/office/officeart/2005/8/layout/list1"/>
    <dgm:cxn modelId="{7C97DC7D-3E19-4C5D-BE1A-4F317D2F9371}" type="presOf" srcId="{82299387-D05C-4D80-B265-BDF7D12A6BE1}" destId="{DA35CE5C-F469-449C-84A4-FFF5CF0BDEDC}" srcOrd="1" destOrd="0" presId="urn:microsoft.com/office/officeart/2005/8/layout/list1"/>
    <dgm:cxn modelId="{AC0A6393-BAA5-44E7-B9C2-B45B35D237E7}" type="presOf" srcId="{5BD454A8-3055-4163-ACB4-1623E629B69D}" destId="{77D45F77-F1DC-49EB-BCB9-B88A3AC7A39A}" srcOrd="1" destOrd="0" presId="urn:microsoft.com/office/officeart/2005/8/layout/list1"/>
    <dgm:cxn modelId="{7945C4B0-23DA-46A0-847B-B6D27C72B101}" type="presOf" srcId="{E9C04212-86B2-4ECD-B9E1-933B36AA7B8F}" destId="{A9B2F1BF-6777-4CD1-978D-BCA0B9DA04BA}" srcOrd="1" destOrd="0" presId="urn:microsoft.com/office/officeart/2005/8/layout/list1"/>
    <dgm:cxn modelId="{1C3BD3B2-8610-41AC-A3A8-1C40FEC35D06}" type="presOf" srcId="{D29E74D9-3BD3-4148-BD60-E3814F573B35}" destId="{FCC84FFB-FA97-4892-9457-D203B7E2B59E}" srcOrd="0" destOrd="0" presId="urn:microsoft.com/office/officeart/2005/8/layout/list1"/>
    <dgm:cxn modelId="{3C7F3ABE-04AA-4A41-86D4-58FFB97565B7}" srcId="{E9C04212-86B2-4ECD-B9E1-933B36AA7B8F}" destId="{BBAAA947-12F8-4926-BCC0-D45D2D0F77EC}" srcOrd="0" destOrd="0" parTransId="{D7D146CE-C356-4E6F-ADF0-D96B14731963}" sibTransId="{53D39D27-2FD9-464B-A4B1-359D92F6EFFC}"/>
    <dgm:cxn modelId="{24F149C7-DA10-4C40-9051-4BDC9F4DD51E}" type="presOf" srcId="{BBAAA947-12F8-4926-BCC0-D45D2D0F77EC}" destId="{4D68CFE9-820F-4364-A5FB-4C6339F4EA4C}" srcOrd="0" destOrd="0" presId="urn:microsoft.com/office/officeart/2005/8/layout/list1"/>
    <dgm:cxn modelId="{66DA4ECE-2DCB-4315-A522-47C79236E535}" type="presOf" srcId="{D29E74D9-3BD3-4148-BD60-E3814F573B35}" destId="{00D13C9E-0AAD-421A-9335-B4174DB584EA}" srcOrd="1" destOrd="0" presId="urn:microsoft.com/office/officeart/2005/8/layout/list1"/>
    <dgm:cxn modelId="{CF8215D0-D090-43A9-9A9A-A90519C3C5AE}" type="presOf" srcId="{5BD454A8-3055-4163-ACB4-1623E629B69D}" destId="{8A5069D4-D62B-4340-9A8C-BDD573C120CA}" srcOrd="0" destOrd="0" presId="urn:microsoft.com/office/officeart/2005/8/layout/list1"/>
    <dgm:cxn modelId="{AD6106D7-9733-4F8F-B178-20C89DD00925}" srcId="{999063B4-5DD1-4836-AEF3-3215164C9125}" destId="{E9C04212-86B2-4ECD-B9E1-933B36AA7B8F}" srcOrd="3" destOrd="0" parTransId="{E1DAEF72-A9CE-4710-BE2F-CED577D8D725}" sibTransId="{3B45BDCD-9972-4EF4-8BDB-78D1FAC1D2B8}"/>
    <dgm:cxn modelId="{1C98A1D7-BDDA-43DA-8890-B8C37EFEBE7D}" srcId="{999063B4-5DD1-4836-AEF3-3215164C9125}" destId="{D29E74D9-3BD3-4148-BD60-E3814F573B35}" srcOrd="0" destOrd="0" parTransId="{3D524B01-C7CD-4C5E-9FE6-FDAB35F44650}" sibTransId="{C962D9CF-49DC-40FB-BD2B-36E205A72E8E}"/>
    <dgm:cxn modelId="{33232562-379A-4572-BD4F-3CB9EBB97422}" type="presParOf" srcId="{7C622680-AFA8-47B8-960F-C96C6084C39E}" destId="{13491745-09C9-4F44-AA2F-AE6B18606831}" srcOrd="0" destOrd="0" presId="urn:microsoft.com/office/officeart/2005/8/layout/list1"/>
    <dgm:cxn modelId="{29E0247B-B3F2-46AD-B4FF-E74870CF13BB}" type="presParOf" srcId="{13491745-09C9-4F44-AA2F-AE6B18606831}" destId="{FCC84FFB-FA97-4892-9457-D203B7E2B59E}" srcOrd="0" destOrd="0" presId="urn:microsoft.com/office/officeart/2005/8/layout/list1"/>
    <dgm:cxn modelId="{688936C1-CC1F-4A51-9656-B3FF8644D064}" type="presParOf" srcId="{13491745-09C9-4F44-AA2F-AE6B18606831}" destId="{00D13C9E-0AAD-421A-9335-B4174DB584EA}" srcOrd="1" destOrd="0" presId="urn:microsoft.com/office/officeart/2005/8/layout/list1"/>
    <dgm:cxn modelId="{36913867-BC00-45F2-9146-70CE5E35EC59}" type="presParOf" srcId="{7C622680-AFA8-47B8-960F-C96C6084C39E}" destId="{CEC78D42-DB08-44F7-B28F-A162F885F0DD}" srcOrd="1" destOrd="0" presId="urn:microsoft.com/office/officeart/2005/8/layout/list1"/>
    <dgm:cxn modelId="{D7C5D36E-2839-4BD2-9C65-03B26FBC85D4}" type="presParOf" srcId="{7C622680-AFA8-47B8-960F-C96C6084C39E}" destId="{09AD847D-681C-4CC2-806C-AB954645DC6E}" srcOrd="2" destOrd="0" presId="urn:microsoft.com/office/officeart/2005/8/layout/list1"/>
    <dgm:cxn modelId="{E3E01982-2168-4B6D-BB81-92B2CC6F5FF2}" type="presParOf" srcId="{7C622680-AFA8-47B8-960F-C96C6084C39E}" destId="{590CA294-4998-4CF1-A8A4-C5CAF5F5F07F}" srcOrd="3" destOrd="0" presId="urn:microsoft.com/office/officeart/2005/8/layout/list1"/>
    <dgm:cxn modelId="{89325149-A26D-4400-A305-B354971FEB02}" type="presParOf" srcId="{7C622680-AFA8-47B8-960F-C96C6084C39E}" destId="{B6A3572E-1CCC-44EC-84EF-EC0669906000}" srcOrd="4" destOrd="0" presId="urn:microsoft.com/office/officeart/2005/8/layout/list1"/>
    <dgm:cxn modelId="{A77E31B7-1855-4AF7-80C1-93906A9788CC}" type="presParOf" srcId="{B6A3572E-1CCC-44EC-84EF-EC0669906000}" destId="{8A5069D4-D62B-4340-9A8C-BDD573C120CA}" srcOrd="0" destOrd="0" presId="urn:microsoft.com/office/officeart/2005/8/layout/list1"/>
    <dgm:cxn modelId="{8552A264-4D49-4306-9A8C-A41C7B761FD2}" type="presParOf" srcId="{B6A3572E-1CCC-44EC-84EF-EC0669906000}" destId="{77D45F77-F1DC-49EB-BCB9-B88A3AC7A39A}" srcOrd="1" destOrd="0" presId="urn:microsoft.com/office/officeart/2005/8/layout/list1"/>
    <dgm:cxn modelId="{BBF2E8CD-E5C9-46AA-83CF-77B94C8877C1}" type="presParOf" srcId="{7C622680-AFA8-47B8-960F-C96C6084C39E}" destId="{5D27E8DC-DA74-43E4-A32B-B6570D6F730D}" srcOrd="5" destOrd="0" presId="urn:microsoft.com/office/officeart/2005/8/layout/list1"/>
    <dgm:cxn modelId="{09BE7481-FD06-4D55-80AE-022C881FE240}" type="presParOf" srcId="{7C622680-AFA8-47B8-960F-C96C6084C39E}" destId="{4294CB78-2143-4CE6-8EED-858A04394754}" srcOrd="6" destOrd="0" presId="urn:microsoft.com/office/officeart/2005/8/layout/list1"/>
    <dgm:cxn modelId="{90E29CDF-169D-4A8C-B15B-20CDCCD345B0}" type="presParOf" srcId="{7C622680-AFA8-47B8-960F-C96C6084C39E}" destId="{F079FF40-E912-4748-A58E-3F2AC5268CE4}" srcOrd="7" destOrd="0" presId="urn:microsoft.com/office/officeart/2005/8/layout/list1"/>
    <dgm:cxn modelId="{E305BBB8-E102-49BC-B36C-A12BED065A24}" type="presParOf" srcId="{7C622680-AFA8-47B8-960F-C96C6084C39E}" destId="{14242238-5CF5-45C6-B2E4-D2CCEE6D11E3}" srcOrd="8" destOrd="0" presId="urn:microsoft.com/office/officeart/2005/8/layout/list1"/>
    <dgm:cxn modelId="{802DFFD8-875C-43FE-9ABF-ABE778BB7EDB}" type="presParOf" srcId="{14242238-5CF5-45C6-B2E4-D2CCEE6D11E3}" destId="{11C22969-8631-486E-8F2D-80493401346B}" srcOrd="0" destOrd="0" presId="urn:microsoft.com/office/officeart/2005/8/layout/list1"/>
    <dgm:cxn modelId="{4650AD0E-4C2E-40D9-8D8F-4AAAC72DFF9D}" type="presParOf" srcId="{14242238-5CF5-45C6-B2E4-D2CCEE6D11E3}" destId="{DA35CE5C-F469-449C-84A4-FFF5CF0BDEDC}" srcOrd="1" destOrd="0" presId="urn:microsoft.com/office/officeart/2005/8/layout/list1"/>
    <dgm:cxn modelId="{B6E87948-D473-441D-8F4F-6466FABC4875}" type="presParOf" srcId="{7C622680-AFA8-47B8-960F-C96C6084C39E}" destId="{AFB8313F-563A-4185-9D19-96E39B7F3EBA}" srcOrd="9" destOrd="0" presId="urn:microsoft.com/office/officeart/2005/8/layout/list1"/>
    <dgm:cxn modelId="{1D3C8492-6A48-4139-9C1A-6452B9B38FF6}" type="presParOf" srcId="{7C622680-AFA8-47B8-960F-C96C6084C39E}" destId="{A73C81AE-334A-4E31-9CBE-AD8810FEF722}" srcOrd="10" destOrd="0" presId="urn:microsoft.com/office/officeart/2005/8/layout/list1"/>
    <dgm:cxn modelId="{42B847D1-4164-45FE-B123-E114206FE0B1}" type="presParOf" srcId="{7C622680-AFA8-47B8-960F-C96C6084C39E}" destId="{73A628E9-4566-4646-A566-65FDA3486E39}" srcOrd="11" destOrd="0" presId="urn:microsoft.com/office/officeart/2005/8/layout/list1"/>
    <dgm:cxn modelId="{B14D9BBC-749F-40C7-AB5D-3FE74EE4C6BA}" type="presParOf" srcId="{7C622680-AFA8-47B8-960F-C96C6084C39E}" destId="{56BE0B41-63EF-43F7-9C98-2C0EBE96FE25}" srcOrd="12" destOrd="0" presId="urn:microsoft.com/office/officeart/2005/8/layout/list1"/>
    <dgm:cxn modelId="{90B3D00A-D77D-4ECE-97DB-D512F45A6AD6}" type="presParOf" srcId="{56BE0B41-63EF-43F7-9C98-2C0EBE96FE25}" destId="{126F9D67-6A51-4E13-B4CC-A66E1082B8DA}" srcOrd="0" destOrd="0" presId="urn:microsoft.com/office/officeart/2005/8/layout/list1"/>
    <dgm:cxn modelId="{FF5C94B2-6E1D-44BC-BF58-4A8023AB774D}" type="presParOf" srcId="{56BE0B41-63EF-43F7-9C98-2C0EBE96FE25}" destId="{A9B2F1BF-6777-4CD1-978D-BCA0B9DA04BA}" srcOrd="1" destOrd="0" presId="urn:microsoft.com/office/officeart/2005/8/layout/list1"/>
    <dgm:cxn modelId="{B082457F-373C-45DF-8E5C-B04F917BE3CE}" type="presParOf" srcId="{7C622680-AFA8-47B8-960F-C96C6084C39E}" destId="{2D3C61A2-D92D-4EDE-8088-4D5414DE0924}" srcOrd="13" destOrd="0" presId="urn:microsoft.com/office/officeart/2005/8/layout/list1"/>
    <dgm:cxn modelId="{55144818-CB5A-4CE8-9990-F4965FFEA4B9}" type="presParOf" srcId="{7C622680-AFA8-47B8-960F-C96C6084C39E}" destId="{4D68CFE9-820F-4364-A5FB-4C6339F4EA4C}" srcOrd="14" destOrd="0" presId="urn:microsoft.com/office/officeart/2005/8/layout/list1"/>
    <dgm:cxn modelId="{33CD4996-DE46-42F5-BCD5-A31EB6968F02}" type="presParOf" srcId="{7C622680-AFA8-47B8-960F-C96C6084C39E}" destId="{DCFBA2DF-E86A-408C-B412-8A3491F1B0CD}" srcOrd="15" destOrd="0" presId="urn:microsoft.com/office/officeart/2005/8/layout/list1"/>
    <dgm:cxn modelId="{874D239A-156A-45BE-BC5D-3C552D15E542}" type="presParOf" srcId="{7C622680-AFA8-47B8-960F-C96C6084C39E}" destId="{4C14AC56-1D86-4870-9863-E9B7D70A8799}" srcOrd="16" destOrd="0" presId="urn:microsoft.com/office/officeart/2005/8/layout/list1"/>
    <dgm:cxn modelId="{5B65BFDE-D949-4684-898F-81A5FA65E0C2}" type="presParOf" srcId="{4C14AC56-1D86-4870-9863-E9B7D70A8799}" destId="{E8791992-B31F-44C4-95E7-27C5E17141DF}" srcOrd="0" destOrd="0" presId="urn:microsoft.com/office/officeart/2005/8/layout/list1"/>
    <dgm:cxn modelId="{4E5D9105-35A6-40D2-8E7A-B1E0961AC63D}" type="presParOf" srcId="{4C14AC56-1D86-4870-9863-E9B7D70A8799}" destId="{8F69748F-6F40-478D-8C67-B95F4AD4F072}" srcOrd="1" destOrd="0" presId="urn:microsoft.com/office/officeart/2005/8/layout/list1"/>
    <dgm:cxn modelId="{2FF1F575-5B72-43BC-90C6-A2CE35D67CEE}" type="presParOf" srcId="{7C622680-AFA8-47B8-960F-C96C6084C39E}" destId="{B7D53416-1793-4CA3-B961-832E3D353E08}" srcOrd="17" destOrd="0" presId="urn:microsoft.com/office/officeart/2005/8/layout/list1"/>
    <dgm:cxn modelId="{B8AC8000-4984-4BE9-9EB0-8D2289305CF4}" type="presParOf" srcId="{7C622680-AFA8-47B8-960F-C96C6084C39E}" destId="{B94736DE-A64D-4411-94FE-424C5435AFF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Versuchspersonen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Paradigma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Analysetechniken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A2448-67E2-420C-9ADA-44B6AA9750A1}">
      <dsp:nvSpPr>
        <dsp:cNvPr id="0" name=""/>
        <dsp:cNvSpPr/>
      </dsp:nvSpPr>
      <dsp:spPr>
        <a:xfrm>
          <a:off x="657260" y="1724918"/>
          <a:ext cx="1993327" cy="996663"/>
        </a:xfrm>
        <a:prstGeom prst="roundRect">
          <a:avLst>
            <a:gd name="adj" fmla="val 10000"/>
          </a:avLst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bg1"/>
              </a:solidFill>
            </a:rPr>
            <a:t>Fragestellungen: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86451" y="1754109"/>
        <a:ext cx="1934945" cy="938281"/>
      </dsp:txXfrm>
    </dsp:sp>
    <dsp:sp modelId="{FB35FA19-FA7B-4259-9E70-440FDE17BBF9}">
      <dsp:nvSpPr>
        <dsp:cNvPr id="0" name=""/>
        <dsp:cNvSpPr/>
      </dsp:nvSpPr>
      <dsp:spPr>
        <a:xfrm rot="19340653">
          <a:off x="2433563" y="1566936"/>
          <a:ext cx="2083728" cy="39643"/>
        </a:xfrm>
        <a:custGeom>
          <a:avLst/>
          <a:gdLst/>
          <a:ahLst/>
          <a:cxnLst/>
          <a:rect l="0" t="0" r="0" b="0"/>
          <a:pathLst>
            <a:path>
              <a:moveTo>
                <a:pt x="0" y="19821"/>
              </a:moveTo>
              <a:lnTo>
                <a:pt x="2083728" y="19821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23334" y="1534665"/>
        <a:ext cx="104186" cy="104186"/>
      </dsp:txXfrm>
    </dsp:sp>
    <dsp:sp modelId="{291FABF1-5599-4E98-A059-014513B050FB}">
      <dsp:nvSpPr>
        <dsp:cNvPr id="0" name=""/>
        <dsp:cNvSpPr/>
      </dsp:nvSpPr>
      <dsp:spPr>
        <a:xfrm>
          <a:off x="4300266" y="226170"/>
          <a:ext cx="2569558" cy="1448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Vorbereitende neuronale Aktivität bei freien Entscheidungen über </a:t>
          </a:r>
          <a:r>
            <a:rPr lang="de-DE" sz="1800" b="1" i="1" u="none" kern="1200" dirty="0">
              <a:solidFill>
                <a:schemeClr val="bg1"/>
              </a:solidFill>
            </a:rPr>
            <a:t>abstrakte Inhalte</a:t>
          </a:r>
          <a:r>
            <a:rPr lang="de-DE" sz="1800" b="1" kern="1200" dirty="0">
              <a:solidFill>
                <a:schemeClr val="bg1"/>
              </a:solidFill>
            </a:rPr>
            <a:t>?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342682" y="268586"/>
        <a:ext cx="2484726" cy="1363360"/>
      </dsp:txXfrm>
    </dsp:sp>
    <dsp:sp modelId="{305089E9-D9BE-42E0-A833-D94625CE88A0}">
      <dsp:nvSpPr>
        <dsp:cNvPr id="0" name=""/>
        <dsp:cNvSpPr/>
      </dsp:nvSpPr>
      <dsp:spPr>
        <a:xfrm rot="21593014">
          <a:off x="2650583" y="2198888"/>
          <a:ext cx="4467992" cy="39643"/>
        </a:xfrm>
        <a:custGeom>
          <a:avLst/>
          <a:gdLst/>
          <a:ahLst/>
          <a:cxnLst/>
          <a:rect l="0" t="0" r="0" b="0"/>
          <a:pathLst>
            <a:path>
              <a:moveTo>
                <a:pt x="0" y="19821"/>
              </a:moveTo>
              <a:lnTo>
                <a:pt x="4467992" y="19821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72880" y="2107010"/>
        <a:ext cx="223399" cy="223399"/>
      </dsp:txXfrm>
    </dsp:sp>
    <dsp:sp modelId="{9136E076-54DF-44A3-9FEB-F8F4A31BE7DD}">
      <dsp:nvSpPr>
        <dsp:cNvPr id="0" name=""/>
        <dsp:cNvSpPr/>
      </dsp:nvSpPr>
      <dsp:spPr>
        <a:xfrm>
          <a:off x="7118572" y="1522471"/>
          <a:ext cx="3146666" cy="1383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i="1" kern="1200" dirty="0"/>
            <a:t>Gemeinsames neuronales Netzwerk </a:t>
          </a:r>
          <a:r>
            <a:rPr lang="de-DE" sz="1800" b="1" i="0" kern="1200" dirty="0"/>
            <a:t>für Intentionen unterschiedlicher Abstraktionsniveaus</a:t>
          </a:r>
          <a:r>
            <a:rPr lang="de-DE" sz="1800" b="1" kern="1200" dirty="0"/>
            <a:t>?</a:t>
          </a:r>
          <a:endParaRPr lang="en-US" sz="1800" b="1" kern="1200" dirty="0"/>
        </a:p>
      </dsp:txBody>
      <dsp:txXfrm>
        <a:off x="7159090" y="1562989"/>
        <a:ext cx="3065630" cy="1302363"/>
      </dsp:txXfrm>
    </dsp:sp>
    <dsp:sp modelId="{CD40D728-3FFC-4901-BC0B-89C6B4624F83}">
      <dsp:nvSpPr>
        <dsp:cNvPr id="0" name=""/>
        <dsp:cNvSpPr/>
      </dsp:nvSpPr>
      <dsp:spPr>
        <a:xfrm rot="2047077">
          <a:off x="2424182" y="2941251"/>
          <a:ext cx="2630860" cy="39643"/>
        </a:xfrm>
        <a:custGeom>
          <a:avLst/>
          <a:gdLst/>
          <a:ahLst/>
          <a:cxnLst/>
          <a:rect l="0" t="0" r="0" b="0"/>
          <a:pathLst>
            <a:path>
              <a:moveTo>
                <a:pt x="0" y="19821"/>
              </a:moveTo>
              <a:lnTo>
                <a:pt x="2630860" y="19821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73841" y="2895301"/>
        <a:ext cx="131543" cy="131543"/>
      </dsp:txXfrm>
    </dsp:sp>
    <dsp:sp modelId="{F800BEBA-A50E-477D-9E4F-45D1F78B8BFC}">
      <dsp:nvSpPr>
        <dsp:cNvPr id="0" name=""/>
        <dsp:cNvSpPr/>
      </dsp:nvSpPr>
      <dsp:spPr>
        <a:xfrm>
          <a:off x="4828637" y="3005775"/>
          <a:ext cx="2187537" cy="13862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Zusammenhang vorbereitender Signale &amp; </a:t>
          </a:r>
          <a:r>
            <a:rPr lang="de-DE" sz="1900" b="1" i="1" kern="1200" dirty="0"/>
            <a:t>Default Mode Network</a:t>
          </a:r>
          <a:r>
            <a:rPr lang="de-DE" sz="1900" b="1" kern="1200" dirty="0"/>
            <a:t>?</a:t>
          </a:r>
          <a:endParaRPr lang="en-US" sz="1900" b="1" kern="1200" dirty="0"/>
        </a:p>
      </dsp:txBody>
      <dsp:txXfrm>
        <a:off x="4869239" y="3046377"/>
        <a:ext cx="2106333" cy="1305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D847D-681C-4CC2-806C-AB954645DC6E}">
      <dsp:nvSpPr>
        <dsp:cNvPr id="0" name=""/>
        <dsp:cNvSpPr/>
      </dsp:nvSpPr>
      <dsp:spPr>
        <a:xfrm>
          <a:off x="0" y="527078"/>
          <a:ext cx="110296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13C9E-0AAD-421A-9335-B4174DB584EA}">
      <dsp:nvSpPr>
        <dsp:cNvPr id="0" name=""/>
        <dsp:cNvSpPr/>
      </dsp:nvSpPr>
      <dsp:spPr>
        <a:xfrm>
          <a:off x="551480" y="70096"/>
          <a:ext cx="10084663" cy="678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Hauptziel: “</a:t>
          </a:r>
          <a:r>
            <a:rPr lang="de-DE" sz="2000" b="1" kern="1200" dirty="0" err="1"/>
            <a:t>Predicting</a:t>
          </a:r>
          <a:r>
            <a:rPr lang="de-DE" sz="2000" kern="1200" dirty="0"/>
            <a:t> </a:t>
          </a:r>
          <a:r>
            <a:rPr lang="de-DE" sz="2000" kern="1200" dirty="0" err="1"/>
            <a:t>free</a:t>
          </a:r>
          <a:r>
            <a:rPr lang="de-DE" sz="2000" kern="1200" dirty="0"/>
            <a:t> </a:t>
          </a:r>
          <a:r>
            <a:rPr lang="de-DE" sz="2000" kern="1200" dirty="0" err="1"/>
            <a:t>choices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abstract</a:t>
          </a:r>
          <a:r>
            <a:rPr lang="de-DE" sz="2000" kern="1200" dirty="0"/>
            <a:t> </a:t>
          </a:r>
          <a:r>
            <a:rPr lang="de-DE" sz="2000" kern="1200" dirty="0" err="1"/>
            <a:t>intentions</a:t>
          </a:r>
          <a:r>
            <a:rPr lang="de-DE" sz="1500" kern="1200" dirty="0"/>
            <a:t>“</a:t>
          </a:r>
          <a:endParaRPr lang="en-US" sz="1500" kern="1200" dirty="0"/>
        </a:p>
      </dsp:txBody>
      <dsp:txXfrm>
        <a:off x="584596" y="103212"/>
        <a:ext cx="10018431" cy="612150"/>
      </dsp:txXfrm>
    </dsp:sp>
    <dsp:sp modelId="{4294CB78-2143-4CE6-8EED-858A04394754}">
      <dsp:nvSpPr>
        <dsp:cNvPr id="0" name=""/>
        <dsp:cNvSpPr/>
      </dsp:nvSpPr>
      <dsp:spPr>
        <a:xfrm>
          <a:off x="0" y="1207478"/>
          <a:ext cx="110296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45F77-F1DC-49EB-BCB9-B88A3AC7A39A}">
      <dsp:nvSpPr>
        <dsp:cNvPr id="0" name=""/>
        <dsp:cNvSpPr/>
      </dsp:nvSpPr>
      <dsp:spPr>
        <a:xfrm>
          <a:off x="1174069" y="978400"/>
          <a:ext cx="772073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Was?</a:t>
          </a:r>
          <a:r>
            <a:rPr lang="de-DE" sz="1800" kern="1200" dirty="0"/>
            <a:t> </a:t>
          </a:r>
          <a:r>
            <a:rPr lang="de-DE" sz="1800" kern="1200" dirty="0">
              <a:sym typeface="Wingdings" panose="05000000000000000000" pitchFamily="2" charset="2"/>
            </a:rPr>
            <a:t> Outcome der Entscheidung</a:t>
          </a:r>
          <a:r>
            <a:rPr lang="de-DE" sz="1800" kern="1200" dirty="0"/>
            <a:t> </a:t>
          </a:r>
          <a:endParaRPr lang="en-US" sz="1800" b="0" kern="1200" dirty="0"/>
        </a:p>
      </dsp:txBody>
      <dsp:txXfrm>
        <a:off x="1195685" y="1000016"/>
        <a:ext cx="7677498" cy="399568"/>
      </dsp:txXfrm>
    </dsp:sp>
    <dsp:sp modelId="{A73C81AE-334A-4E31-9CBE-AD8810FEF722}">
      <dsp:nvSpPr>
        <dsp:cNvPr id="0" name=""/>
        <dsp:cNvSpPr/>
      </dsp:nvSpPr>
      <dsp:spPr>
        <a:xfrm>
          <a:off x="0" y="1887878"/>
          <a:ext cx="110296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5CE5C-F469-449C-84A4-FFF5CF0BDEDC}">
      <dsp:nvSpPr>
        <dsp:cNvPr id="0" name=""/>
        <dsp:cNvSpPr/>
      </dsp:nvSpPr>
      <dsp:spPr>
        <a:xfrm>
          <a:off x="1174069" y="1643440"/>
          <a:ext cx="772073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Wann?</a:t>
          </a:r>
          <a:r>
            <a:rPr lang="de-DE" sz="1800" kern="1200" dirty="0"/>
            <a:t> </a:t>
          </a:r>
          <a:r>
            <a:rPr lang="de-DE" sz="1800" kern="1200" dirty="0">
              <a:sym typeface="Wingdings" panose="05000000000000000000" pitchFamily="2" charset="2"/>
            </a:rPr>
            <a:t> </a:t>
          </a:r>
          <a:r>
            <a:rPr lang="de-DE" sz="1800" kern="1200" dirty="0"/>
            <a:t>Zeitpunkt der Entscheidung</a:t>
          </a:r>
          <a:endParaRPr lang="en-US" sz="1800" kern="1200" dirty="0"/>
        </a:p>
      </dsp:txBody>
      <dsp:txXfrm>
        <a:off x="1195685" y="1665056"/>
        <a:ext cx="7677498" cy="399568"/>
      </dsp:txXfrm>
    </dsp:sp>
    <dsp:sp modelId="{4D68CFE9-820F-4364-A5FB-4C6339F4EA4C}">
      <dsp:nvSpPr>
        <dsp:cNvPr id="0" name=""/>
        <dsp:cNvSpPr/>
      </dsp:nvSpPr>
      <dsp:spPr>
        <a:xfrm>
          <a:off x="0" y="2568278"/>
          <a:ext cx="110296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12420" rIns="8560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2568278"/>
        <a:ext cx="11029615" cy="378000"/>
      </dsp:txXfrm>
    </dsp:sp>
    <dsp:sp modelId="{A9B2F1BF-6777-4CD1-978D-BCA0B9DA04BA}">
      <dsp:nvSpPr>
        <dsp:cNvPr id="0" name=""/>
        <dsp:cNvSpPr/>
      </dsp:nvSpPr>
      <dsp:spPr>
        <a:xfrm>
          <a:off x="1183797" y="2339200"/>
          <a:ext cx="772073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Wo? </a:t>
          </a:r>
          <a:r>
            <a:rPr lang="de-DE" sz="1800" b="1" kern="1200" dirty="0">
              <a:sym typeface="Wingdings" panose="05000000000000000000" pitchFamily="2" charset="2"/>
            </a:rPr>
            <a:t> </a:t>
          </a:r>
          <a:r>
            <a:rPr lang="de-DE" sz="1800" b="0" kern="1200" dirty="0">
              <a:sym typeface="Wingdings" panose="05000000000000000000" pitchFamily="2" charset="2"/>
            </a:rPr>
            <a:t>Lokalisation relevanter Areale</a:t>
          </a:r>
          <a:endParaRPr lang="en-US" sz="1800" kern="1200" dirty="0"/>
        </a:p>
      </dsp:txBody>
      <dsp:txXfrm>
        <a:off x="1205413" y="2360816"/>
        <a:ext cx="7677498" cy="399568"/>
      </dsp:txXfrm>
    </dsp:sp>
    <dsp:sp modelId="{B94736DE-A64D-4411-94FE-424C5435AFFB}">
      <dsp:nvSpPr>
        <dsp:cNvPr id="0" name=""/>
        <dsp:cNvSpPr/>
      </dsp:nvSpPr>
      <dsp:spPr>
        <a:xfrm>
          <a:off x="0" y="3248678"/>
          <a:ext cx="110296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9748F-6F40-478D-8C67-B95F4AD4F072}">
      <dsp:nvSpPr>
        <dsp:cNvPr id="0" name=""/>
        <dsp:cNvSpPr/>
      </dsp:nvSpPr>
      <dsp:spPr>
        <a:xfrm>
          <a:off x="1193525" y="3063756"/>
          <a:ext cx="813294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Default Mode Network </a:t>
          </a:r>
          <a:r>
            <a:rPr lang="de-DE" sz="1800" b="0" kern="1200" dirty="0">
              <a:sym typeface="Wingdings" panose="05000000000000000000" pitchFamily="2" charset="2"/>
            </a:rPr>
            <a:t> Aktivitätsmuster während </a:t>
          </a:r>
          <a:r>
            <a:rPr lang="de-DE" sz="1800" b="0" kern="1200" dirty="0" err="1">
              <a:sym typeface="Wingdings" panose="05000000000000000000" pitchFamily="2" charset="2"/>
            </a:rPr>
            <a:t>präparatorischer</a:t>
          </a:r>
          <a:r>
            <a:rPr lang="de-DE" sz="1800" b="0" kern="1200" dirty="0">
              <a:sym typeface="Wingdings" panose="05000000000000000000" pitchFamily="2" charset="2"/>
            </a:rPr>
            <a:t> Phase</a:t>
          </a:r>
          <a:r>
            <a:rPr lang="de-DE" sz="1800" b="1" kern="1200" dirty="0">
              <a:sym typeface="Wingdings" panose="05000000000000000000" pitchFamily="2" charset="2"/>
            </a:rPr>
            <a:t> </a:t>
          </a:r>
          <a:r>
            <a:rPr lang="de-DE" sz="1800" b="1" kern="1200" dirty="0"/>
            <a:t> </a:t>
          </a:r>
          <a:endParaRPr lang="en-US" sz="1800" kern="1200" dirty="0"/>
        </a:p>
      </dsp:txBody>
      <dsp:txXfrm>
        <a:off x="1215141" y="3085372"/>
        <a:ext cx="808970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Versuchspersonen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Paradigma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Analysetechniken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23.01.2023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84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23.01.2023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23.01.2023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23.01.2023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rain.mcgill.ca/flash/i/i_12/i_12_cr/i_12_cr_con/i_12_cr_con.html" TargetMode="External"/><Relationship Id="rId2" Type="http://schemas.openxmlformats.org/officeDocument/2006/relationships/hyperlink" Target="https://www.researchgate.net/figure/a-The-Libet-Paradigm-The-participant-makes-a-voluntary-action-and-reports-the-time_fig1_3291365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cs/svm-multiclass-classification" TargetMode="External"/><Relationship Id="rId4" Type="http://schemas.openxmlformats.org/officeDocument/2006/relationships/hyperlink" Target="https://www.cassling.com/mr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 err="1">
                <a:solidFill>
                  <a:schemeClr val="bg1"/>
                </a:solidFill>
              </a:rPr>
              <a:t>Predicting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free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choices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for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abstract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intentions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>
                <a:solidFill>
                  <a:srgbClr val="7CEBFF"/>
                </a:solidFill>
              </a:rPr>
              <a:t>Soon, C. S., He, A. H., Bode, S. &amp; Haynes, J.-D. (2013).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B0282-CEFB-9D64-DA9E-9C085B7E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2988"/>
            <a:ext cx="11029615" cy="3788429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Fragestellungen:</a:t>
            </a:r>
            <a:br>
              <a:rPr lang="en-US" sz="1600" dirty="0">
                <a:solidFill>
                  <a:schemeClr val="bg1"/>
                </a:solidFill>
              </a:rPr>
            </a:br>
            <a:endParaRPr lang="de-DE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2C133B-1F34-0B95-AFD1-3A4D10C7F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504456"/>
            <a:ext cx="11029615" cy="600556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Empirisch-Theoretische Ausgangslage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C6A997-91D5-B7C6-8AF8-85215A480173}"/>
              </a:ext>
            </a:extLst>
          </p:cNvPr>
          <p:cNvGrpSpPr/>
          <p:nvPr/>
        </p:nvGrpSpPr>
        <p:grpSpPr>
          <a:xfrm>
            <a:off x="1788313" y="754330"/>
            <a:ext cx="3421924" cy="1520388"/>
            <a:chOff x="2710518" y="3338956"/>
            <a:chExt cx="2454684" cy="1227342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C5A5DC1D-7A53-7FE7-7AA3-5C487EBF3D16}"/>
                </a:ext>
              </a:extLst>
            </p:cNvPr>
            <p:cNvSpPr/>
            <p:nvPr/>
          </p:nvSpPr>
          <p:spPr>
            <a:xfrm>
              <a:off x="2710518" y="3338956"/>
              <a:ext cx="2454684" cy="12273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hteck: abgerundete Ecken 4">
              <a:extLst>
                <a:ext uri="{FF2B5EF4-FFF2-40B4-BE49-F238E27FC236}">
                  <a16:creationId xmlns:a16="http://schemas.microsoft.com/office/drawing/2014/main" id="{DE6543E5-F61E-D957-DF93-6580752CD1F1}"/>
                </a:ext>
              </a:extLst>
            </p:cNvPr>
            <p:cNvSpPr txBox="1"/>
            <p:nvPr/>
          </p:nvSpPr>
          <p:spPr>
            <a:xfrm>
              <a:off x="2746466" y="3356253"/>
              <a:ext cx="2382788" cy="1155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600" kern="1200" dirty="0">
                <a:solidFill>
                  <a:schemeClr val="bg1"/>
                </a:solidFill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b="1" kern="1200" dirty="0">
                  <a:solidFill>
                    <a:schemeClr val="bg1"/>
                  </a:solidFill>
                </a:rPr>
                <a:t>Nachweis vorbereitender Gehirnaktivität bei simplen motorischen Entscheidungen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z. B. Soon et al. (2008)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hteck: abgerundete Ecken 4">
            <a:extLst>
              <a:ext uri="{FF2B5EF4-FFF2-40B4-BE49-F238E27FC236}">
                <a16:creationId xmlns:a16="http://schemas.microsoft.com/office/drawing/2014/main" id="{F0A5AD43-2BB5-5EE4-B6D8-EA7C22C10732}"/>
              </a:ext>
            </a:extLst>
          </p:cNvPr>
          <p:cNvSpPr txBox="1"/>
          <p:nvPr/>
        </p:nvSpPr>
        <p:spPr>
          <a:xfrm>
            <a:off x="434898" y="2274718"/>
            <a:ext cx="6128754" cy="27290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28575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Freie Entscheidung K</a:t>
            </a:r>
            <a:r>
              <a:rPr lang="de-DE" kern="1200" dirty="0">
                <a:solidFill>
                  <a:schemeClr val="tx1"/>
                </a:solidFill>
              </a:rPr>
              <a:t>nopfdruck linke/ rechte </a:t>
            </a:r>
            <a:r>
              <a:rPr lang="de-DE" dirty="0">
                <a:solidFill>
                  <a:schemeClr val="tx1"/>
                </a:solidFill>
              </a:rPr>
              <a:t>H</a:t>
            </a:r>
            <a:r>
              <a:rPr lang="de-DE" kern="1200" dirty="0">
                <a:solidFill>
                  <a:schemeClr val="tx1"/>
                </a:solidFill>
              </a:rPr>
              <a:t>and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1"/>
                </a:solidFill>
              </a:rPr>
              <a:t>Dekodierung</a:t>
            </a:r>
            <a:r>
              <a:rPr lang="en-US" u="sng" dirty="0">
                <a:solidFill>
                  <a:schemeClr val="tx1"/>
                </a:solidFill>
              </a:rPr>
              <a:t> O</a:t>
            </a:r>
            <a:r>
              <a:rPr lang="en-US" u="sng" kern="1200" dirty="0">
                <a:solidFill>
                  <a:schemeClr val="tx1"/>
                </a:solidFill>
              </a:rPr>
              <a:t>utcome (l/ r): </a:t>
            </a:r>
            <a:br>
              <a:rPr lang="en-US" kern="1200" dirty="0">
                <a:solidFill>
                  <a:schemeClr val="tx1"/>
                </a:solidFill>
              </a:rPr>
            </a:br>
            <a:r>
              <a:rPr lang="en-US" b="1" kern="1200" dirty="0">
                <a:solidFill>
                  <a:schemeClr val="tx1"/>
                </a:solidFill>
              </a:rPr>
              <a:t>FPC/ BA10,  </a:t>
            </a:r>
            <a:r>
              <a:rPr lang="en-US" b="1" kern="1200" dirty="0" err="1">
                <a:solidFill>
                  <a:schemeClr val="tx1"/>
                </a:solidFill>
              </a:rPr>
              <a:t>parietale</a:t>
            </a:r>
            <a:r>
              <a:rPr lang="en-US" b="1" kern="1200" dirty="0">
                <a:solidFill>
                  <a:schemeClr val="tx1"/>
                </a:solidFill>
              </a:rPr>
              <a:t> </a:t>
            </a:r>
            <a:r>
              <a:rPr lang="en-US" b="1" kern="1200" dirty="0" err="1">
                <a:solidFill>
                  <a:schemeClr val="tx1"/>
                </a:solidFill>
              </a:rPr>
              <a:t>Areale</a:t>
            </a:r>
            <a:b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~10 s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vorher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 defTabSz="7112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u="sng" kern="1200" dirty="0" err="1">
                <a:solidFill>
                  <a:schemeClr val="tx1"/>
                </a:solidFill>
                <a:sym typeface="Wingdings" panose="05000000000000000000" pitchFamily="2" charset="2"/>
              </a:rPr>
              <a:t>Dekodierung</a:t>
            </a:r>
            <a:r>
              <a:rPr lang="en-US" u="sng" kern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u="sng" kern="1200" dirty="0" err="1">
                <a:solidFill>
                  <a:schemeClr val="tx1"/>
                </a:solidFill>
                <a:sym typeface="Wingdings" panose="05000000000000000000" pitchFamily="2" charset="2"/>
              </a:rPr>
              <a:t>Zeitpunkt</a:t>
            </a:r>
            <a:r>
              <a:rPr lang="en-US" u="sng" kern="12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br>
              <a:rPr lang="en-US" u="sng" kern="1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Prä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-SMA, SMA</a:t>
            </a:r>
            <a:b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kern="1200" dirty="0">
                <a:solidFill>
                  <a:schemeClr val="tx1"/>
                </a:solidFill>
                <a:sym typeface="Wingdings" panose="05000000000000000000" pitchFamily="2" charset="2"/>
              </a:rPr>
              <a:t>~ 5s </a:t>
            </a:r>
            <a:r>
              <a:rPr lang="en-US" kern="1200" dirty="0" err="1">
                <a:solidFill>
                  <a:schemeClr val="tx1"/>
                </a:solidFill>
                <a:sym typeface="Wingdings" panose="05000000000000000000" pitchFamily="2" charset="2"/>
              </a:rPr>
              <a:t>vorher</a:t>
            </a:r>
            <a:endParaRPr lang="en-US" kern="1200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1F340C1-62FC-D565-4D9E-D361772C0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60"/>
          <a:stretch/>
        </p:blipFill>
        <p:spPr>
          <a:xfrm>
            <a:off x="6699840" y="1269698"/>
            <a:ext cx="4774780" cy="335465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0F0A30A-6B0A-9F52-7AB7-FEEB0A6D0FA5}"/>
              </a:ext>
            </a:extLst>
          </p:cNvPr>
          <p:cNvSpPr txBox="1"/>
          <p:nvPr/>
        </p:nvSpPr>
        <p:spPr>
          <a:xfrm>
            <a:off x="7868780" y="4640329"/>
            <a:ext cx="24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Abb. aus Soon et al. (2008)</a:t>
            </a:r>
          </a:p>
        </p:txBody>
      </p:sp>
    </p:spTree>
    <p:extLst>
      <p:ext uri="{BB962C8B-B14F-4D97-AF65-F5344CB8AC3E}">
        <p14:creationId xmlns:p14="http://schemas.microsoft.com/office/powerpoint/2010/main" val="74182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868816-9886-DB4E-7348-13F78A68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523912"/>
            <a:ext cx="11029615" cy="600556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Empirisch-Theoretische Ausgangslage</a:t>
            </a:r>
          </a:p>
          <a:p>
            <a:pPr algn="ctr"/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16B7435-7508-BEEB-A5D4-08CB02547086}"/>
              </a:ext>
            </a:extLst>
          </p:cNvPr>
          <p:cNvGrpSpPr/>
          <p:nvPr/>
        </p:nvGrpSpPr>
        <p:grpSpPr>
          <a:xfrm>
            <a:off x="2350176" y="1053921"/>
            <a:ext cx="3018044" cy="1168475"/>
            <a:chOff x="2710518" y="3338956"/>
            <a:chExt cx="2454684" cy="1227342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26042B47-D153-E0D3-3EC7-E0E32AD6E181}"/>
                </a:ext>
              </a:extLst>
            </p:cNvPr>
            <p:cNvSpPr/>
            <p:nvPr/>
          </p:nvSpPr>
          <p:spPr>
            <a:xfrm>
              <a:off x="2710518" y="3338956"/>
              <a:ext cx="2454684" cy="12273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B19D122F-1C5C-A26C-C748-913A0C3ADC5A}"/>
                </a:ext>
              </a:extLst>
            </p:cNvPr>
            <p:cNvSpPr txBox="1"/>
            <p:nvPr/>
          </p:nvSpPr>
          <p:spPr>
            <a:xfrm>
              <a:off x="2746465" y="3338956"/>
              <a:ext cx="2382788" cy="1155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b="1" dirty="0">
                  <a:solidFill>
                    <a:schemeClr val="bg1"/>
                  </a:solidFill>
                </a:rPr>
                <a:t>Keine Untersuchungen zur Vorhersagbarkeit abstrakter Intentionen aus Gehirnaktivität</a:t>
              </a:r>
              <a:endParaRPr lang="de-DE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3F41024-7185-FE46-3107-3AEA8280C20F}"/>
              </a:ext>
            </a:extLst>
          </p:cNvPr>
          <p:cNvGrpSpPr/>
          <p:nvPr/>
        </p:nvGrpSpPr>
        <p:grpSpPr>
          <a:xfrm>
            <a:off x="2436205" y="2930939"/>
            <a:ext cx="2856374" cy="941000"/>
            <a:chOff x="2710518" y="3338956"/>
            <a:chExt cx="2454684" cy="1227342"/>
          </a:xfrm>
          <a:solidFill>
            <a:schemeClr val="accent2"/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99425A5-6925-85C5-CD62-8F7EB4ADC3C8}"/>
                </a:ext>
              </a:extLst>
            </p:cNvPr>
            <p:cNvSpPr/>
            <p:nvPr/>
          </p:nvSpPr>
          <p:spPr>
            <a:xfrm>
              <a:off x="2710518" y="3338956"/>
              <a:ext cx="2454684" cy="12273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94093389-0FF3-B841-616C-1A316E8CB4DA}"/>
                </a:ext>
              </a:extLst>
            </p:cNvPr>
            <p:cNvSpPr txBox="1"/>
            <p:nvPr/>
          </p:nvSpPr>
          <p:spPr>
            <a:xfrm>
              <a:off x="2746465" y="3338956"/>
              <a:ext cx="2382788" cy="11554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b="1" kern="1200" dirty="0">
                  <a:solidFill>
                    <a:schemeClr val="bg1"/>
                  </a:solidFill>
                </a:rPr>
                <a:t>Gleicher Mechanismus wie bei motorischen Entscheidungen?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9A1CAC7-37CE-EE78-16D4-E0C585704C4B}"/>
              </a:ext>
            </a:extLst>
          </p:cNvPr>
          <p:cNvGrpSpPr/>
          <p:nvPr/>
        </p:nvGrpSpPr>
        <p:grpSpPr>
          <a:xfrm>
            <a:off x="6823782" y="1092599"/>
            <a:ext cx="3018044" cy="1168475"/>
            <a:chOff x="2710518" y="3338956"/>
            <a:chExt cx="2454684" cy="1227342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991D8CB3-2005-8FB4-5E26-84C00C7A658D}"/>
                </a:ext>
              </a:extLst>
            </p:cNvPr>
            <p:cNvSpPr/>
            <p:nvPr/>
          </p:nvSpPr>
          <p:spPr>
            <a:xfrm>
              <a:off x="2710518" y="3338956"/>
              <a:ext cx="2454684" cy="12273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D225D27B-2413-206C-C946-1DD4F9C23628}"/>
                </a:ext>
              </a:extLst>
            </p:cNvPr>
            <p:cNvSpPr txBox="1"/>
            <p:nvPr/>
          </p:nvSpPr>
          <p:spPr>
            <a:xfrm>
              <a:off x="2746465" y="3338956"/>
              <a:ext cx="2382788" cy="1155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b="1" kern="1200" dirty="0">
                  <a:solidFill>
                    <a:schemeClr val="bg1"/>
                  </a:solidFill>
                </a:rPr>
                <a:t>Überlappende Areale mit DMN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8F58484-8137-A290-C4B0-B94BB78C66DC}"/>
              </a:ext>
            </a:extLst>
          </p:cNvPr>
          <p:cNvGrpSpPr/>
          <p:nvPr/>
        </p:nvGrpSpPr>
        <p:grpSpPr>
          <a:xfrm>
            <a:off x="6941253" y="2958500"/>
            <a:ext cx="2856374" cy="941000"/>
            <a:chOff x="2710518" y="3338956"/>
            <a:chExt cx="2454684" cy="1227342"/>
          </a:xfrm>
          <a:solidFill>
            <a:schemeClr val="accent2"/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881374A3-839D-EEC0-9A98-7079B3E993E2}"/>
                </a:ext>
              </a:extLst>
            </p:cNvPr>
            <p:cNvSpPr/>
            <p:nvPr/>
          </p:nvSpPr>
          <p:spPr>
            <a:xfrm>
              <a:off x="2710518" y="3338956"/>
              <a:ext cx="2454684" cy="12273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hteck: abgerundete Ecken 4">
              <a:extLst>
                <a:ext uri="{FF2B5EF4-FFF2-40B4-BE49-F238E27FC236}">
                  <a16:creationId xmlns:a16="http://schemas.microsoft.com/office/drawing/2014/main" id="{B5CDEA33-D241-CB03-140B-67E521537197}"/>
                </a:ext>
              </a:extLst>
            </p:cNvPr>
            <p:cNvSpPr txBox="1"/>
            <p:nvPr/>
          </p:nvSpPr>
          <p:spPr>
            <a:xfrm>
              <a:off x="2746465" y="3338956"/>
              <a:ext cx="2382788" cy="11554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b="1" kern="1200" dirty="0">
                  <a:solidFill>
                    <a:schemeClr val="bg1"/>
                  </a:solidFill>
                </a:rPr>
                <a:t>Zusammenhang unklar</a:t>
              </a:r>
            </a:p>
          </p:txBody>
        </p:sp>
      </p:grp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D4A7E2DD-0A6F-66B9-1992-781F2F6EB073}"/>
              </a:ext>
            </a:extLst>
          </p:cNvPr>
          <p:cNvSpPr/>
          <p:nvPr/>
        </p:nvSpPr>
        <p:spPr>
          <a:xfrm>
            <a:off x="3686353" y="2398915"/>
            <a:ext cx="345688" cy="35550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A5B26F05-93C3-63E1-8C70-AAFAF4CCD659}"/>
              </a:ext>
            </a:extLst>
          </p:cNvPr>
          <p:cNvSpPr/>
          <p:nvPr/>
        </p:nvSpPr>
        <p:spPr>
          <a:xfrm>
            <a:off x="8196594" y="2471576"/>
            <a:ext cx="345688" cy="35550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0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E0D13-E4F6-6EF0-7D90-27ED271F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20" y="5262296"/>
            <a:ext cx="5159631" cy="99450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b="1" dirty="0">
                <a:solidFill>
                  <a:schemeClr val="bg1"/>
                </a:solidFill>
              </a:rPr>
              <a:t>Fragestellungen der Studie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82F2580-C97B-D15B-E883-0F4DBF461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533091"/>
              </p:ext>
            </p:extLst>
          </p:nvPr>
        </p:nvGraphicFramePr>
        <p:xfrm>
          <a:off x="447816" y="601199"/>
          <a:ext cx="11292840" cy="452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0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2EA27-F0A0-6AAF-C2F6-6585BED7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de-DE" b="1" dirty="0"/>
              <a:t>Ziele der Studie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1F81CDE-E4C4-6582-2676-6B1E53A4E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96072"/>
              </p:ext>
            </p:extLst>
          </p:nvPr>
        </p:nvGraphicFramePr>
        <p:xfrm>
          <a:off x="581193" y="2353829"/>
          <a:ext cx="11029615" cy="369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b="1" dirty="0"/>
              <a:t>Methodik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18551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724C771-4AB9-62F9-39A2-67FEE66DC7B5}"/>
              </a:ext>
            </a:extLst>
          </p:cNvPr>
          <p:cNvSpPr/>
          <p:nvPr/>
        </p:nvSpPr>
        <p:spPr>
          <a:xfrm>
            <a:off x="703857" y="2241393"/>
            <a:ext cx="2563450" cy="1120699"/>
          </a:xfrm>
          <a:prstGeom prst="roundRect">
            <a:avLst>
              <a:gd name="adj" fmla="val 195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Behavioral </a:t>
            </a:r>
            <a:r>
              <a:rPr lang="de-DE" sz="2000" dirty="0" err="1">
                <a:solidFill>
                  <a:schemeClr val="tx1"/>
                </a:solidFill>
              </a:rPr>
              <a:t>selection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test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N = 34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BD8A5-3C90-370D-829B-902C2261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Versuchspersonen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6D6251-0A0F-4946-A7EC-900C7C30880D}"/>
              </a:ext>
            </a:extLst>
          </p:cNvPr>
          <p:cNvSpPr/>
          <p:nvPr/>
        </p:nvSpPr>
        <p:spPr>
          <a:xfrm>
            <a:off x="703857" y="3907005"/>
            <a:ext cx="2563450" cy="964949"/>
          </a:xfrm>
          <a:prstGeom prst="roundRect">
            <a:avLst>
              <a:gd name="adj" fmla="val 195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fMRI-Experiment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N = 22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5C5D054-F1D7-E104-5C42-3A77E26E2174}"/>
              </a:ext>
            </a:extLst>
          </p:cNvPr>
          <p:cNvSpPr/>
          <p:nvPr/>
        </p:nvSpPr>
        <p:spPr>
          <a:xfrm>
            <a:off x="703857" y="5416867"/>
            <a:ext cx="2563450" cy="1050765"/>
          </a:xfrm>
          <a:prstGeom prst="roundRect">
            <a:avLst>
              <a:gd name="adj" fmla="val 195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Inkludiert in Analysen</a:t>
            </a:r>
            <a:br>
              <a:rPr lang="de-DE" sz="2000" b="1" dirty="0">
                <a:solidFill>
                  <a:schemeClr val="tx1"/>
                </a:solidFill>
              </a:rPr>
            </a:br>
            <a:r>
              <a:rPr lang="de-DE" sz="2000" b="1" dirty="0">
                <a:solidFill>
                  <a:schemeClr val="tx1"/>
                </a:solidFill>
              </a:rPr>
              <a:t> N = 17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AA8FDC8-F727-4EC6-CE62-5ACBF36BCB10}"/>
              </a:ext>
            </a:extLst>
          </p:cNvPr>
          <p:cNvSpPr/>
          <p:nvPr/>
        </p:nvSpPr>
        <p:spPr>
          <a:xfrm>
            <a:off x="4356410" y="2241392"/>
            <a:ext cx="2563450" cy="1120699"/>
          </a:xfrm>
          <a:prstGeom prst="roundRect">
            <a:avLst>
              <a:gd name="adj" fmla="val 195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“</a:t>
            </a:r>
            <a:r>
              <a:rPr lang="de-DE" dirty="0" err="1">
                <a:solidFill>
                  <a:schemeClr val="tx1"/>
                </a:solidFill>
              </a:rPr>
              <a:t>Unbalanced</a:t>
            </a:r>
            <a:r>
              <a:rPr lang="de-DE" dirty="0">
                <a:solidFill>
                  <a:schemeClr val="tx1"/>
                </a:solidFill>
              </a:rPr>
              <a:t>“ bzw. zu hastige Entscheidungen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N = 12 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C66C791-754E-78A8-8510-CA840D49EDDB}"/>
              </a:ext>
            </a:extLst>
          </p:cNvPr>
          <p:cNvSpPr/>
          <p:nvPr/>
        </p:nvSpPr>
        <p:spPr>
          <a:xfrm>
            <a:off x="4357739" y="3907004"/>
            <a:ext cx="2563450" cy="964949"/>
          </a:xfrm>
          <a:prstGeom prst="roundRect">
            <a:avLst>
              <a:gd name="adj" fmla="val 195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Übermäßige Bewegung;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Entscheidungsbias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N = 5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ED0C161-966F-DB63-C0EB-74A81A0062B7}"/>
              </a:ext>
            </a:extLst>
          </p:cNvPr>
          <p:cNvSpPr/>
          <p:nvPr/>
        </p:nvSpPr>
        <p:spPr>
          <a:xfrm>
            <a:off x="1868494" y="3442465"/>
            <a:ext cx="234176" cy="373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669B4E5-D641-C368-F29C-ED14CD47BE7B}"/>
              </a:ext>
            </a:extLst>
          </p:cNvPr>
          <p:cNvSpPr/>
          <p:nvPr/>
        </p:nvSpPr>
        <p:spPr>
          <a:xfrm>
            <a:off x="1868494" y="4962928"/>
            <a:ext cx="234176" cy="373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0C63C8F1-DA10-32E1-CA08-FFC50C605016}"/>
              </a:ext>
            </a:extLst>
          </p:cNvPr>
          <p:cNvSpPr/>
          <p:nvPr/>
        </p:nvSpPr>
        <p:spPr>
          <a:xfrm rot="16200000">
            <a:off x="3693375" y="2489970"/>
            <a:ext cx="236967" cy="6235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E628A163-E8F5-F52C-D6BE-C555E0560B63}"/>
              </a:ext>
            </a:extLst>
          </p:cNvPr>
          <p:cNvSpPr/>
          <p:nvPr/>
        </p:nvSpPr>
        <p:spPr>
          <a:xfrm rot="16200000">
            <a:off x="3693375" y="4077708"/>
            <a:ext cx="236967" cy="6235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mri_magnetom-altea">
            <a:extLst>
              <a:ext uri="{FF2B5EF4-FFF2-40B4-BE49-F238E27FC236}">
                <a16:creationId xmlns:a16="http://schemas.microsoft.com/office/drawing/2014/main" id="{1709DD77-5091-C56F-0316-44E787EBC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94" y="4064432"/>
            <a:ext cx="4363314" cy="24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FDDA1DB-AAAE-2920-CAAD-0283DDFA92AF}"/>
              </a:ext>
            </a:extLst>
          </p:cNvPr>
          <p:cNvSpPr txBox="1"/>
          <p:nvPr/>
        </p:nvSpPr>
        <p:spPr>
          <a:xfrm>
            <a:off x="7939269" y="6518796"/>
            <a:ext cx="2979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Quelle: https://www.cassling.com/mri</a:t>
            </a:r>
          </a:p>
        </p:txBody>
      </p:sp>
    </p:spTree>
    <p:extLst>
      <p:ext uri="{BB962C8B-B14F-4D97-AF65-F5344CB8AC3E}">
        <p14:creationId xmlns:p14="http://schemas.microsoft.com/office/powerpoint/2010/main" val="38136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5B5E-AFF9-DEA9-1A43-C2A8B62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Paradigma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E476ED-7807-D3B1-2370-649AFCED5F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t="6767"/>
          <a:stretch/>
        </p:blipFill>
        <p:spPr bwMode="auto">
          <a:xfrm>
            <a:off x="367991" y="2029522"/>
            <a:ext cx="7270596" cy="46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346B39C-F636-B468-7455-AA36FED5EB37}"/>
              </a:ext>
            </a:extLst>
          </p:cNvPr>
          <p:cNvSpPr txBox="1"/>
          <p:nvPr/>
        </p:nvSpPr>
        <p:spPr>
          <a:xfrm>
            <a:off x="490654" y="6440273"/>
            <a:ext cx="177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Abb. aus Soon et al. (2013)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BC23C2-CF6B-1B6E-D0BB-3E3BCCDB77C9}"/>
              </a:ext>
            </a:extLst>
          </p:cNvPr>
          <p:cNvSpPr txBox="1"/>
          <p:nvPr/>
        </p:nvSpPr>
        <p:spPr>
          <a:xfrm>
            <a:off x="7638587" y="2508427"/>
            <a:ext cx="4326673" cy="37548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Entscheidung Addition/ Subtraktion zu beliebigem Zeitpunkt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VPs merken sich Buchstaben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Nächsten 2 Frames: Mathematische Operation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Nächster Frame:  Angabe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Nächster Frame:  Angabe Buchstabe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9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>
            <a:extLst>
              <a:ext uri="{FF2B5EF4-FFF2-40B4-BE49-F238E27FC236}">
                <a16:creationId xmlns:a16="http://schemas.microsoft.com/office/drawing/2014/main" id="{2151E7F1-874C-8A57-B384-8FE7FC4433F6}"/>
              </a:ext>
            </a:extLst>
          </p:cNvPr>
          <p:cNvSpPr txBox="1"/>
          <p:nvPr/>
        </p:nvSpPr>
        <p:spPr>
          <a:xfrm>
            <a:off x="8241792" y="2511552"/>
            <a:ext cx="3230880" cy="15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27" name="Bild 4" descr="Digitale Zahlen">
            <a:extLst>
              <a:ext uri="{FF2B5EF4-FFF2-40B4-BE49-F238E27FC236}">
                <a16:creationId xmlns:a16="http://schemas.microsoft.com/office/drawing/2014/main" id="{3B61D43E-E5AB-D1FF-1B0F-FA51A41E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15353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Dekodierungstechniken I: Outcome Der Entscheidung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0230"/>
            <a:ext cx="11029615" cy="5143500"/>
          </a:xfrm>
        </p:spPr>
        <p:txBody>
          <a:bodyPr>
            <a:normAutofit fontScale="85000" lnSpcReduction="20000"/>
          </a:bodyPr>
          <a:lstStyle/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600" b="1" dirty="0">
                <a:solidFill>
                  <a:schemeClr val="tx1"/>
                </a:solidFill>
              </a:rPr>
              <a:t>Multivariate Musterklassifikation </a:t>
            </a:r>
            <a:br>
              <a:rPr lang="de-DE" sz="2200" b="1" dirty="0">
                <a:solidFill>
                  <a:schemeClr val="tx1"/>
                </a:solidFill>
              </a:rPr>
            </a:br>
            <a:endParaRPr lang="de-DE" sz="2200" dirty="0">
              <a:solidFill>
                <a:schemeClr val="tx1"/>
              </a:solidFill>
            </a:endParaRPr>
          </a:p>
          <a:p>
            <a:r>
              <a:rPr lang="de-DE" sz="2300" dirty="0">
                <a:solidFill>
                  <a:schemeClr val="tx1"/>
                </a:solidFill>
              </a:rPr>
              <a:t>Ziel: Detektion von Aktivität, die Entscheidung (+ / -) vorhersagt</a:t>
            </a:r>
          </a:p>
          <a:p>
            <a:r>
              <a:rPr lang="de-DE" sz="2300" dirty="0">
                <a:solidFill>
                  <a:schemeClr val="tx1"/>
                </a:solidFill>
              </a:rPr>
              <a:t>Daten: Pro VP 10 Durchgänge a 152 Volumina</a:t>
            </a:r>
            <a:br>
              <a:rPr lang="de-DE" sz="2300" dirty="0">
                <a:solidFill>
                  <a:schemeClr val="tx1"/>
                </a:solidFill>
              </a:rPr>
            </a:br>
            <a:endParaRPr lang="de-DE" sz="23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500" u="sng" dirty="0">
                <a:solidFill>
                  <a:schemeClr val="tx1"/>
                </a:solidFill>
              </a:rPr>
              <a:t>Je Durchgang Modellierung BOLD-Signal mit GLM</a:t>
            </a:r>
            <a:br>
              <a:rPr lang="de-DE" sz="2500" dirty="0">
                <a:solidFill>
                  <a:schemeClr val="tx1"/>
                </a:solidFill>
              </a:rPr>
            </a:br>
            <a:r>
              <a:rPr lang="de-DE" sz="2500" dirty="0">
                <a:solidFill>
                  <a:schemeClr val="tx1"/>
                </a:solidFill>
              </a:rPr>
              <a:t>		</a:t>
            </a:r>
          </a:p>
          <a:p>
            <a:pPr marL="936900" lvl="2" indent="-342900"/>
            <a:r>
              <a:rPr lang="de-DE" sz="2300" dirty="0">
                <a:solidFill>
                  <a:schemeClr val="tx1"/>
                </a:solidFill>
              </a:rPr>
              <a:t>Finite </a:t>
            </a:r>
            <a:r>
              <a:rPr lang="de-DE" sz="2300" dirty="0" err="1">
                <a:solidFill>
                  <a:schemeClr val="tx1"/>
                </a:solidFill>
              </a:rPr>
              <a:t>impulse</a:t>
            </a:r>
            <a:r>
              <a:rPr lang="de-DE" sz="2300" dirty="0">
                <a:solidFill>
                  <a:schemeClr val="tx1"/>
                </a:solidFill>
              </a:rPr>
              <a:t> </a:t>
            </a:r>
            <a:r>
              <a:rPr lang="de-DE" sz="2300" dirty="0" err="1">
                <a:solidFill>
                  <a:schemeClr val="tx1"/>
                </a:solidFill>
              </a:rPr>
              <a:t>response</a:t>
            </a:r>
            <a:r>
              <a:rPr lang="de-DE" sz="2300" dirty="0">
                <a:solidFill>
                  <a:schemeClr val="tx1"/>
                </a:solidFill>
              </a:rPr>
              <a:t> (FIR) </a:t>
            </a:r>
            <a:r>
              <a:rPr lang="de-DE" sz="2300" dirty="0" err="1">
                <a:solidFill>
                  <a:schemeClr val="tx1"/>
                </a:solidFill>
              </a:rPr>
              <a:t>predictors</a:t>
            </a:r>
            <a:endParaRPr lang="de-DE" sz="2300" dirty="0">
              <a:solidFill>
                <a:schemeClr val="tx1"/>
              </a:solidFill>
            </a:endParaRPr>
          </a:p>
          <a:p>
            <a:pPr marL="594000" lvl="2" indent="0">
              <a:buNone/>
            </a:pPr>
            <a:r>
              <a:rPr lang="de-DE" sz="2300" dirty="0">
                <a:solidFill>
                  <a:schemeClr val="tx1"/>
                </a:solidFill>
                <a:sym typeface="Wingdings" panose="05000000000000000000" pitchFamily="2" charset="2"/>
              </a:rPr>
              <a:t>       Keine Beschränkung der Verlaufsform </a:t>
            </a:r>
            <a:br>
              <a:rPr lang="de-DE" sz="23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2300" dirty="0">
                <a:solidFill>
                  <a:schemeClr val="tx1"/>
                </a:solidFill>
                <a:sym typeface="Wingdings" panose="05000000000000000000" pitchFamily="2" charset="2"/>
              </a:rPr>
              <a:t>       Mehrere Schätzungen diskreter Zeitpunkte (t)</a:t>
            </a:r>
            <a:br>
              <a:rPr lang="de-DE" sz="23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de-DE" sz="2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36900" lvl="2" indent="-342900"/>
            <a:r>
              <a:rPr lang="de-DE" sz="2300" b="0" i="0" dirty="0" err="1">
                <a:solidFill>
                  <a:schemeClr val="tx1"/>
                </a:solidFill>
                <a:effectLst/>
              </a:rPr>
              <a:t>Voxelweise</a:t>
            </a:r>
            <a:r>
              <a:rPr lang="de-DE" sz="2300" dirty="0">
                <a:solidFill>
                  <a:schemeClr val="tx1"/>
                </a:solidFill>
              </a:rPr>
              <a:t> Clusterbildung </a:t>
            </a:r>
          </a:p>
          <a:p>
            <a:pPr marL="936900" lvl="2" indent="-342900"/>
            <a:r>
              <a:rPr lang="de-DE" sz="2300" dirty="0">
                <a:solidFill>
                  <a:schemeClr val="tx1"/>
                </a:solidFill>
              </a:rPr>
              <a:t>S</a:t>
            </a:r>
            <a:r>
              <a:rPr lang="de-DE" sz="2300" b="0" i="0" dirty="0">
                <a:solidFill>
                  <a:schemeClr val="tx1"/>
                </a:solidFill>
                <a:effectLst/>
              </a:rPr>
              <a:t>eparate Modellierung von + / - Trials für alle t </a:t>
            </a:r>
          </a:p>
          <a:p>
            <a:pPr marL="630000" lvl="2" indent="0">
              <a:buNone/>
            </a:pPr>
            <a:r>
              <a:rPr lang="de-DE" sz="2300" dirty="0">
                <a:solidFill>
                  <a:schemeClr val="tx1"/>
                </a:solidFill>
                <a:sym typeface="Wingdings" panose="05000000000000000000" pitchFamily="2" charset="2"/>
              </a:rPr>
              <a:t>      Je </a:t>
            </a:r>
            <a:r>
              <a:rPr lang="de-DE" sz="2300" dirty="0" err="1">
                <a:solidFill>
                  <a:schemeClr val="tx1"/>
                </a:solidFill>
                <a:sym typeface="Wingdings" panose="05000000000000000000" pitchFamily="2" charset="2"/>
              </a:rPr>
              <a:t>Voxel</a:t>
            </a:r>
            <a:r>
              <a:rPr lang="de-DE" sz="2300" dirty="0">
                <a:solidFill>
                  <a:schemeClr val="tx1"/>
                </a:solidFill>
                <a:sym typeface="Wingdings" panose="05000000000000000000" pitchFamily="2" charset="2"/>
              </a:rPr>
              <a:t> &amp; Cluster</a:t>
            </a:r>
            <a:endParaRPr lang="de-DE" sz="2300" dirty="0">
              <a:solidFill>
                <a:schemeClr val="tx1"/>
              </a:solidFill>
            </a:endParaRPr>
          </a:p>
          <a:p>
            <a:pPr lvl="1"/>
            <a:endParaRPr lang="de-DE" dirty="0"/>
          </a:p>
          <a:p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F9B2208-8169-EFDC-4C8A-D0C1B5A93DE9}"/>
              </a:ext>
            </a:extLst>
          </p:cNvPr>
          <p:cNvCxnSpPr>
            <a:cxnSpLocks/>
          </p:cNvCxnSpPr>
          <p:nvPr/>
        </p:nvCxnSpPr>
        <p:spPr>
          <a:xfrm flipV="1">
            <a:off x="10987669" y="2828692"/>
            <a:ext cx="0" cy="275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94A104E-E562-AD27-F967-9F3B21AAC9D7}"/>
              </a:ext>
            </a:extLst>
          </p:cNvPr>
          <p:cNvCxnSpPr>
            <a:cxnSpLocks/>
          </p:cNvCxnSpPr>
          <p:nvPr/>
        </p:nvCxnSpPr>
        <p:spPr>
          <a:xfrm>
            <a:off x="10801817" y="2966224"/>
            <a:ext cx="367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D8703ECC-A9BF-52B3-DB9A-ECFEE3D36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3" t="79517" r="60021" b="3126"/>
          <a:stretch/>
        </p:blipFill>
        <p:spPr>
          <a:xfrm>
            <a:off x="7560425" y="4742954"/>
            <a:ext cx="2630351" cy="1859699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A2B4EDF-4391-291F-12D2-A897CCF8F1C8}"/>
              </a:ext>
            </a:extLst>
          </p:cNvPr>
          <p:cNvSpPr txBox="1"/>
          <p:nvPr/>
        </p:nvSpPr>
        <p:spPr>
          <a:xfrm>
            <a:off x="8351406" y="2339810"/>
            <a:ext cx="3011651" cy="1789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876DFE6-1CC7-937D-55C7-CB4629A4B3A3}"/>
              </a:ext>
            </a:extLst>
          </p:cNvPr>
          <p:cNvSpPr txBox="1"/>
          <p:nvPr/>
        </p:nvSpPr>
        <p:spPr>
          <a:xfrm>
            <a:off x="8226260" y="6579541"/>
            <a:ext cx="165371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Abb. aus Soon et al. (2008)</a:t>
            </a:r>
          </a:p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8CC29E2-744B-E5CD-42B9-11AFE883DC3C}"/>
              </a:ext>
            </a:extLst>
          </p:cNvPr>
          <p:cNvSpPr txBox="1"/>
          <p:nvPr/>
        </p:nvSpPr>
        <p:spPr>
          <a:xfrm>
            <a:off x="10222944" y="5626857"/>
            <a:ext cx="18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 = 3 </a:t>
            </a:r>
            <a:r>
              <a:rPr lang="de-DE" dirty="0" err="1"/>
              <a:t>Voxel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#  </a:t>
            </a:r>
            <a:r>
              <a:rPr lang="de-DE" dirty="0" err="1"/>
              <a:t>Voxel</a:t>
            </a:r>
            <a:r>
              <a:rPr lang="de-DE" dirty="0"/>
              <a:t>: 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2E7F99E-BEA7-D6DC-EC8E-22B5B9334C3D}"/>
              </a:ext>
            </a:extLst>
          </p:cNvPr>
          <p:cNvSpPr txBox="1"/>
          <p:nvPr/>
        </p:nvSpPr>
        <p:spPr>
          <a:xfrm>
            <a:off x="8727689" y="3617365"/>
            <a:ext cx="244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2s ein fMRI-Scan = 14 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C0F3339-E370-305E-3258-888BFD1C9063}"/>
              </a:ext>
            </a:extLst>
          </p:cNvPr>
          <p:cNvCxnSpPr>
            <a:cxnSpLocks/>
          </p:cNvCxnSpPr>
          <p:nvPr/>
        </p:nvCxnSpPr>
        <p:spPr>
          <a:xfrm flipV="1">
            <a:off x="9484501" y="2618584"/>
            <a:ext cx="0" cy="576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639C367-3C60-2F48-9617-6A97D695B43E}"/>
              </a:ext>
            </a:extLst>
          </p:cNvPr>
          <p:cNvCxnSpPr>
            <a:cxnSpLocks/>
          </p:cNvCxnSpPr>
          <p:nvPr/>
        </p:nvCxnSpPr>
        <p:spPr>
          <a:xfrm flipV="1">
            <a:off x="8727689" y="2821258"/>
            <a:ext cx="0" cy="275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37BCD90-913D-D4CE-31E4-DD9F89B779DE}"/>
              </a:ext>
            </a:extLst>
          </p:cNvPr>
          <p:cNvCxnSpPr/>
          <p:nvPr/>
        </p:nvCxnSpPr>
        <p:spPr>
          <a:xfrm>
            <a:off x="8564137" y="2966224"/>
            <a:ext cx="25424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FD5D4D8-15B6-89B0-2A32-1249FFE6BC03}"/>
              </a:ext>
            </a:extLst>
          </p:cNvPr>
          <p:cNvSpPr txBox="1"/>
          <p:nvPr/>
        </p:nvSpPr>
        <p:spPr>
          <a:xfrm>
            <a:off x="10566819" y="3099577"/>
            <a:ext cx="738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+ 18s</a:t>
            </a:r>
            <a:r>
              <a:rPr lang="de-DE" dirty="0"/>
              <a:t>	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6FCF37C-B7F1-E1BE-B808-37ECB816CED8}"/>
              </a:ext>
            </a:extLst>
          </p:cNvPr>
          <p:cNvSpPr txBox="1"/>
          <p:nvPr/>
        </p:nvSpPr>
        <p:spPr>
          <a:xfrm>
            <a:off x="9351089" y="3108404"/>
            <a:ext cx="266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</a:t>
            </a:r>
            <a:r>
              <a:rPr lang="de-DE" dirty="0"/>
              <a:t>	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86CB9D-C62B-0A40-36D2-B2DCBF67AF78}"/>
              </a:ext>
            </a:extLst>
          </p:cNvPr>
          <p:cNvSpPr txBox="1"/>
          <p:nvPr/>
        </p:nvSpPr>
        <p:spPr>
          <a:xfrm>
            <a:off x="8461021" y="3110572"/>
            <a:ext cx="533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- 8</a:t>
            </a:r>
            <a:r>
              <a:rPr lang="de-DE" dirty="0">
                <a:solidFill>
                  <a:schemeClr val="tx1"/>
                </a:solidFill>
              </a:rPr>
              <a:t>s</a:t>
            </a:r>
            <a:r>
              <a:rPr lang="de-DE" dirty="0"/>
              <a:t>	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679D4F8-029E-3099-F203-B4566FF3DF0E}"/>
              </a:ext>
            </a:extLst>
          </p:cNvPr>
          <p:cNvCxnSpPr>
            <a:cxnSpLocks/>
          </p:cNvCxnSpPr>
          <p:nvPr/>
        </p:nvCxnSpPr>
        <p:spPr>
          <a:xfrm flipV="1">
            <a:off x="10967598" y="2836126"/>
            <a:ext cx="0" cy="275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DC48202-FEBD-C8A3-C473-4AEBEEC68225}"/>
              </a:ext>
            </a:extLst>
          </p:cNvPr>
          <p:cNvCxnSpPr>
            <a:cxnSpLocks/>
          </p:cNvCxnSpPr>
          <p:nvPr/>
        </p:nvCxnSpPr>
        <p:spPr>
          <a:xfrm flipV="1">
            <a:off x="11091372" y="2966223"/>
            <a:ext cx="78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539CB27C-BC9C-7448-352A-71615724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-35946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Dekodierungstechniken I: Outcome der </a:t>
            </a:r>
            <a:r>
              <a:rPr lang="de-DE" b="1" dirty="0" err="1"/>
              <a:t>entscheidung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9342"/>
            <a:ext cx="11029615" cy="6452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sz="1800" b="1" dirty="0">
                <a:solidFill>
                  <a:schemeClr val="tx1"/>
                </a:solidFill>
              </a:rPr>
            </a:b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Multivariate Musterklassifikation </a:t>
            </a:r>
            <a:br>
              <a:rPr lang="de-DE" sz="2200" b="1" dirty="0">
                <a:solidFill>
                  <a:schemeClr val="tx1"/>
                </a:solidFill>
              </a:rPr>
            </a:br>
            <a:br>
              <a:rPr lang="de-DE" sz="2200" b="1" dirty="0">
                <a:solidFill>
                  <a:schemeClr val="tx1"/>
                </a:solidFill>
              </a:rPr>
            </a:br>
            <a:endParaRPr lang="de-DE" sz="22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de-DE" sz="2200" b="0" i="0" u="sng" dirty="0">
                <a:solidFill>
                  <a:srgbClr val="000000"/>
                </a:solidFill>
                <a:effectLst/>
              </a:rPr>
              <a:t>Outputs</a:t>
            </a:r>
            <a:r>
              <a:rPr lang="de-DE" sz="2200" u="sng" dirty="0">
                <a:solidFill>
                  <a:srgbClr val="000000"/>
                </a:solidFill>
              </a:rPr>
              <a:t>: Räumliche Antwortmuster der Cluster</a:t>
            </a:r>
          </a:p>
          <a:p>
            <a:pPr lvl="1"/>
            <a:r>
              <a:rPr lang="de-DE" sz="2200" dirty="0">
                <a:solidFill>
                  <a:srgbClr val="000000"/>
                </a:solidFill>
                <a:sym typeface="Wingdings" panose="05000000000000000000" pitchFamily="2" charset="2"/>
              </a:rPr>
              <a:t>Für alle t &amp; Durchgänge 2 Mustervektoren</a:t>
            </a:r>
            <a:br>
              <a:rPr lang="de-DE" sz="22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br>
              <a:rPr lang="de-DE" sz="22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endParaRPr lang="de-DE" sz="22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de-DE" sz="2200" b="0" i="0" u="sng" dirty="0">
                <a:solidFill>
                  <a:srgbClr val="000000"/>
                </a:solidFill>
                <a:effectLst/>
              </a:rPr>
              <a:t>Mustervektoren: Multivariate Mustererkennung</a:t>
            </a:r>
            <a:r>
              <a:rPr lang="de-DE" sz="2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de-DE" sz="2200" dirty="0">
                <a:solidFill>
                  <a:srgbClr val="000000"/>
                </a:solidFill>
              </a:rPr>
              <a:t>Linear Support Vector Machines (SVM)</a:t>
            </a:r>
          </a:p>
          <a:p>
            <a:pPr lvl="1"/>
            <a:r>
              <a:rPr lang="de-DE" sz="2200" dirty="0">
                <a:solidFill>
                  <a:srgbClr val="000000"/>
                </a:solidFill>
              </a:rPr>
              <a:t>Training mit 9 Datensätzen</a:t>
            </a:r>
          </a:p>
          <a:p>
            <a:pPr lvl="1"/>
            <a:r>
              <a:rPr lang="de-DE" sz="2200" dirty="0">
                <a:solidFill>
                  <a:srgbClr val="000000"/>
                </a:solidFill>
              </a:rPr>
              <a:t>Klassifikation des 10. Datensatzes</a:t>
            </a:r>
          </a:p>
          <a:p>
            <a:pPr marL="324000" lvl="1" indent="0">
              <a:buNone/>
            </a:pPr>
            <a:r>
              <a:rPr lang="de-DE" sz="22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	 </a:t>
            </a:r>
            <a:r>
              <a:rPr lang="de-DE" sz="2200" b="0" i="0" dirty="0">
                <a:solidFill>
                  <a:srgbClr val="000000"/>
                </a:solidFill>
                <a:effectLst/>
              </a:rPr>
              <a:t>10-fold </a:t>
            </a:r>
            <a:r>
              <a:rPr lang="de-DE" sz="2200" b="0" i="0" dirty="0" err="1">
                <a:solidFill>
                  <a:srgbClr val="000000"/>
                </a:solidFill>
                <a:effectLst/>
              </a:rPr>
              <a:t>cross</a:t>
            </a:r>
            <a:r>
              <a:rPr lang="de-DE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b="0" i="0" dirty="0" err="1">
                <a:solidFill>
                  <a:srgbClr val="000000"/>
                </a:solidFill>
                <a:effectLst/>
              </a:rPr>
              <a:t>validation</a:t>
            </a:r>
            <a:endParaRPr lang="de-DE" sz="2200" dirty="0">
              <a:solidFill>
                <a:srgbClr val="000000"/>
              </a:solidFill>
            </a:endParaRPr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AF8DCD-402A-5654-E635-49E371EFC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6" b="5147"/>
          <a:stretch/>
        </p:blipFill>
        <p:spPr>
          <a:xfrm>
            <a:off x="6907062" y="2255845"/>
            <a:ext cx="4877481" cy="2023547"/>
          </a:xfrm>
          <a:prstGeom prst="rect">
            <a:avLst/>
          </a:prstGeom>
        </p:spPr>
      </p:pic>
      <p:sp>
        <p:nvSpPr>
          <p:cNvPr id="8" name="Additionszeichen 7">
            <a:extLst>
              <a:ext uri="{FF2B5EF4-FFF2-40B4-BE49-F238E27FC236}">
                <a16:creationId xmlns:a16="http://schemas.microsoft.com/office/drawing/2014/main" id="{01574FE3-0053-7F94-F273-7942AF01A55E}"/>
              </a:ext>
            </a:extLst>
          </p:cNvPr>
          <p:cNvSpPr/>
          <p:nvPr/>
        </p:nvSpPr>
        <p:spPr>
          <a:xfrm>
            <a:off x="10204704" y="2210344"/>
            <a:ext cx="694944" cy="60915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Minuszeichen 8">
            <a:extLst>
              <a:ext uri="{FF2B5EF4-FFF2-40B4-BE49-F238E27FC236}">
                <a16:creationId xmlns:a16="http://schemas.microsoft.com/office/drawing/2014/main" id="{A69C8FC1-6432-1497-5FCC-5D7207C9B9F3}"/>
              </a:ext>
            </a:extLst>
          </p:cNvPr>
          <p:cNvSpPr/>
          <p:nvPr/>
        </p:nvSpPr>
        <p:spPr>
          <a:xfrm>
            <a:off x="11073323" y="2173768"/>
            <a:ext cx="694944" cy="68230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CB5791F-0C67-68DF-46E5-9976777DF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0" b="3658"/>
          <a:stretch/>
        </p:blipFill>
        <p:spPr>
          <a:xfrm>
            <a:off x="7468235" y="4366777"/>
            <a:ext cx="2867869" cy="2371655"/>
          </a:xfrm>
          <a:prstGeom prst="rect">
            <a:avLst/>
          </a:prstGeom>
        </p:spPr>
      </p:pic>
      <p:sp>
        <p:nvSpPr>
          <p:cNvPr id="12" name="Additionszeichen 11">
            <a:extLst>
              <a:ext uri="{FF2B5EF4-FFF2-40B4-BE49-F238E27FC236}">
                <a16:creationId xmlns:a16="http://schemas.microsoft.com/office/drawing/2014/main" id="{B3DFF74B-E12A-481D-909D-22C0690C25AA}"/>
              </a:ext>
            </a:extLst>
          </p:cNvPr>
          <p:cNvSpPr/>
          <p:nvPr/>
        </p:nvSpPr>
        <p:spPr>
          <a:xfrm>
            <a:off x="8697257" y="4361469"/>
            <a:ext cx="443632" cy="41185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Minuszeichen 12">
            <a:extLst>
              <a:ext uri="{FF2B5EF4-FFF2-40B4-BE49-F238E27FC236}">
                <a16:creationId xmlns:a16="http://schemas.microsoft.com/office/drawing/2014/main" id="{A606FD42-E357-94B3-90AA-CAEF43C261AD}"/>
              </a:ext>
            </a:extLst>
          </p:cNvPr>
          <p:cNvSpPr/>
          <p:nvPr/>
        </p:nvSpPr>
        <p:spPr>
          <a:xfrm>
            <a:off x="9500266" y="4300659"/>
            <a:ext cx="443632" cy="555564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3E2ABE-FC26-97A9-F5C2-5F106CC80B77}"/>
              </a:ext>
            </a:extLst>
          </p:cNvPr>
          <p:cNvSpPr txBox="1"/>
          <p:nvPr/>
        </p:nvSpPr>
        <p:spPr>
          <a:xfrm>
            <a:off x="10352466" y="6512040"/>
            <a:ext cx="189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Abb. aus Haynes &amp; Rees (2006)</a:t>
            </a:r>
          </a:p>
        </p:txBody>
      </p:sp>
    </p:spTree>
    <p:extLst>
      <p:ext uri="{BB962C8B-B14F-4D97-AF65-F5344CB8AC3E}">
        <p14:creationId xmlns:p14="http://schemas.microsoft.com/office/powerpoint/2010/main" val="254329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539CB27C-BC9C-7448-352A-71615724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Dekodierungstechniken I: Outcome der </a:t>
            </a:r>
            <a:r>
              <a:rPr lang="de-DE" b="1" dirty="0" err="1"/>
              <a:t>entscheidung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6452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de-DE" sz="1800" b="1" dirty="0">
                <a:solidFill>
                  <a:schemeClr val="tx1"/>
                </a:solidFill>
              </a:rPr>
            </a:b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Multivariate Musterklassifikation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br>
              <a:rPr lang="de-DE" sz="2600" b="1" dirty="0">
                <a:solidFill>
                  <a:schemeClr val="tx1"/>
                </a:solidFill>
              </a:rPr>
            </a:br>
            <a:endParaRPr lang="de-DE" sz="26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de-DE" sz="2600" u="sng" dirty="0">
                <a:solidFill>
                  <a:srgbClr val="000000"/>
                </a:solidFill>
                <a:sym typeface="Wingdings" panose="05000000000000000000" pitchFamily="2" charset="2"/>
              </a:rPr>
              <a:t>Output: Durchschnittliche </a:t>
            </a:r>
            <a:r>
              <a:rPr lang="de-DE" sz="2600" u="sng" dirty="0" err="1">
                <a:solidFill>
                  <a:srgbClr val="000000"/>
                </a:solidFill>
                <a:sym typeface="Wingdings" panose="05000000000000000000" pitchFamily="2" charset="2"/>
              </a:rPr>
              <a:t>Dekodiergenauigkeiten</a:t>
            </a:r>
            <a:r>
              <a:rPr lang="de-DE" sz="2600" u="sng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de-DE" sz="2400" dirty="0">
                <a:solidFill>
                  <a:srgbClr val="000000"/>
                </a:solidFill>
                <a:sym typeface="Wingdings" panose="05000000000000000000" pitchFamily="2" charset="2"/>
              </a:rPr>
              <a:t>Für alle t &amp; </a:t>
            </a:r>
            <a:r>
              <a:rPr lang="de-DE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Voxel</a:t>
            </a:r>
            <a:endParaRPr lang="de-DE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324000" lvl="1" indent="0">
              <a:buNone/>
            </a:pPr>
            <a:endParaRPr lang="de-DE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endParaRPr lang="de-DE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 startAt="5"/>
            </a:pPr>
            <a:r>
              <a:rPr lang="de-DE" sz="2600" dirty="0">
                <a:solidFill>
                  <a:srgbClr val="000000"/>
                </a:solidFill>
                <a:sym typeface="Wingdings" panose="05000000000000000000" pitchFamily="2" charset="2"/>
              </a:rPr>
              <a:t>Decoding </a:t>
            </a:r>
            <a:r>
              <a:rPr lang="de-DE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accuracy</a:t>
            </a:r>
            <a:r>
              <a:rPr lang="de-DE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maps</a:t>
            </a:r>
            <a:endParaRPr lang="de-DE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 startAt="5"/>
            </a:pPr>
            <a:endParaRPr lang="de-DE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24000" lvl="1" indent="0">
              <a:buNone/>
            </a:pPr>
            <a:b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e-DE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de-DE" sz="24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endParaRPr lang="de-DE" sz="2400" dirty="0">
              <a:solidFill>
                <a:srgbClr val="000000"/>
              </a:solidFill>
            </a:endParaRPr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4BD4C50-2E4C-9622-FB59-1BE7C3CE8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 t="8484"/>
          <a:stretch/>
        </p:blipFill>
        <p:spPr>
          <a:xfrm>
            <a:off x="4995746" y="3724507"/>
            <a:ext cx="6947967" cy="27434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7CDD296-EAF4-5AEE-8E31-1238C8EC6671}"/>
              </a:ext>
            </a:extLst>
          </p:cNvPr>
          <p:cNvSpPr txBox="1"/>
          <p:nvPr/>
        </p:nvSpPr>
        <p:spPr>
          <a:xfrm>
            <a:off x="7776118" y="6539860"/>
            <a:ext cx="2943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Abb. aus Haynes (2011)</a:t>
            </a:r>
          </a:p>
        </p:txBody>
      </p:sp>
    </p:spTree>
    <p:extLst>
      <p:ext uri="{BB962C8B-B14F-4D97-AF65-F5344CB8AC3E}">
        <p14:creationId xmlns:p14="http://schemas.microsoft.com/office/powerpoint/2010/main" val="11420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Digitale Zahlen">
            <a:extLst>
              <a:ext uri="{FF2B5EF4-FFF2-40B4-BE49-F238E27FC236}">
                <a16:creationId xmlns:a16="http://schemas.microsoft.com/office/drawing/2014/main" id="{D6621C7A-9E47-EA82-A878-C914580F84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449655-E6A5-D8F8-8F8C-D11B1782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5B229-9419-EA87-AB1D-907367E9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392" y="2418112"/>
            <a:ext cx="11029615" cy="3845200"/>
          </a:xfrm>
        </p:spPr>
        <p:txBody>
          <a:bodyPr>
            <a:noAutofit/>
          </a:bodyPr>
          <a:lstStyle/>
          <a:p>
            <a:r>
              <a:rPr lang="de-DE" dirty="0"/>
              <a:t>Erinnerungen</a:t>
            </a:r>
          </a:p>
          <a:p>
            <a:pPr lvl="1"/>
            <a:r>
              <a:rPr lang="de-DE" sz="1800" dirty="0" err="1"/>
              <a:t>Libet</a:t>
            </a:r>
            <a:r>
              <a:rPr lang="de-DE" sz="1800" dirty="0"/>
              <a:t>-Experiment</a:t>
            </a:r>
          </a:p>
          <a:p>
            <a:pPr lvl="1"/>
            <a:r>
              <a:rPr lang="de-DE" sz="1800" dirty="0"/>
              <a:t>Anatomie</a:t>
            </a:r>
            <a:br>
              <a:rPr lang="de-DE" sz="1800" dirty="0"/>
            </a:br>
            <a:endParaRPr lang="de-DE" sz="1800" dirty="0"/>
          </a:p>
          <a:p>
            <a:r>
              <a:rPr lang="de-DE" dirty="0"/>
              <a:t>Vorstellung der Studie</a:t>
            </a:r>
          </a:p>
          <a:p>
            <a:pPr lvl="1"/>
            <a:r>
              <a:rPr lang="de-DE" sz="1800" dirty="0"/>
              <a:t>Empirisch-theoretische Ausgangslage</a:t>
            </a:r>
          </a:p>
          <a:p>
            <a:pPr lvl="1"/>
            <a:r>
              <a:rPr lang="de-DE" sz="1800" dirty="0"/>
              <a:t>Fragestellungen &amp; Ziele</a:t>
            </a:r>
          </a:p>
          <a:p>
            <a:pPr lvl="1"/>
            <a:r>
              <a:rPr lang="de-DE" sz="1800" dirty="0"/>
              <a:t>Methoden</a:t>
            </a:r>
          </a:p>
          <a:p>
            <a:pPr lvl="1"/>
            <a:r>
              <a:rPr lang="de-DE" sz="1800" dirty="0"/>
              <a:t>Ergebnisse</a:t>
            </a:r>
          </a:p>
          <a:p>
            <a:pPr lvl="1"/>
            <a:r>
              <a:rPr lang="de-DE" sz="1800" dirty="0"/>
              <a:t>Schlussfolgerungen &amp; Kritik</a:t>
            </a:r>
            <a:br>
              <a:rPr lang="de-DE" sz="1800" dirty="0"/>
            </a:br>
            <a:endParaRPr lang="de-DE" sz="1800" dirty="0"/>
          </a:p>
          <a:p>
            <a:r>
              <a:rPr lang="de-DE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57279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539CB27C-BC9C-7448-352A-71615724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Dekodierungstechniken </a:t>
            </a:r>
            <a:r>
              <a:rPr lang="de-DE" b="1" dirty="0" err="1"/>
              <a:t>iI</a:t>
            </a:r>
            <a:r>
              <a:rPr lang="de-DE" b="1" dirty="0"/>
              <a:t>: Zeitpunkt der </a:t>
            </a:r>
            <a:r>
              <a:rPr lang="de-DE" b="1" dirty="0" err="1"/>
              <a:t>entscheidung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2677320"/>
            <a:ext cx="11029615" cy="54010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de-DE" sz="1800" b="1" dirty="0">
                <a:solidFill>
                  <a:schemeClr val="tx1"/>
                </a:solidFill>
              </a:rPr>
            </a:b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8000" b="1" dirty="0" err="1">
                <a:solidFill>
                  <a:schemeClr val="tx1"/>
                </a:solidFill>
              </a:rPr>
              <a:t>Multiclass</a:t>
            </a:r>
            <a:r>
              <a:rPr lang="de-DE" sz="8000" b="1" dirty="0">
                <a:solidFill>
                  <a:schemeClr val="tx1"/>
                </a:solidFill>
              </a:rPr>
              <a:t> </a:t>
            </a:r>
            <a:r>
              <a:rPr lang="de-DE" sz="8000" b="1" dirty="0" err="1">
                <a:solidFill>
                  <a:schemeClr val="tx1"/>
                </a:solidFill>
              </a:rPr>
              <a:t>pattern</a:t>
            </a:r>
            <a:r>
              <a:rPr lang="de-DE" sz="8000" b="1" dirty="0">
                <a:solidFill>
                  <a:schemeClr val="tx1"/>
                </a:solidFill>
              </a:rPr>
              <a:t> </a:t>
            </a:r>
            <a:r>
              <a:rPr lang="de-DE" sz="8000" b="1" dirty="0" err="1">
                <a:solidFill>
                  <a:schemeClr val="tx1"/>
                </a:solidFill>
              </a:rPr>
              <a:t>classification</a:t>
            </a:r>
            <a:endParaRPr lang="de-DE" sz="8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300" b="1" dirty="0">
              <a:solidFill>
                <a:schemeClr val="tx1"/>
              </a:solidFill>
            </a:endParaRPr>
          </a:p>
          <a:p>
            <a:r>
              <a:rPr lang="de-DE" sz="8000" dirty="0">
                <a:solidFill>
                  <a:schemeClr val="tx1"/>
                </a:solidFill>
              </a:rPr>
              <a:t>Ziel: Identifikation von Arealen, die Entscheidungszeitpunkt encodieren</a:t>
            </a:r>
            <a:br>
              <a:rPr lang="de-DE" sz="8000" dirty="0">
                <a:solidFill>
                  <a:schemeClr val="tx1"/>
                </a:solidFill>
              </a:rPr>
            </a:br>
            <a:endParaRPr lang="de-DE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8000" dirty="0">
              <a:solidFill>
                <a:schemeClr val="tx1"/>
              </a:solidFill>
            </a:endParaRPr>
          </a:p>
          <a:p>
            <a:r>
              <a:rPr lang="de-DE" sz="8000" dirty="0">
                <a:solidFill>
                  <a:schemeClr val="tx1"/>
                </a:solidFill>
              </a:rPr>
              <a:t>Input: Generierte Mustervektoren</a:t>
            </a:r>
          </a:p>
          <a:p>
            <a:pPr marL="0" indent="0">
              <a:buNone/>
            </a:pPr>
            <a:endParaRPr lang="de-DE" sz="8000" dirty="0">
              <a:solidFill>
                <a:schemeClr val="tx1"/>
              </a:solidFill>
            </a:endParaRPr>
          </a:p>
          <a:p>
            <a:r>
              <a:rPr lang="de-DE" sz="8000" u="sng" dirty="0">
                <a:solidFill>
                  <a:schemeClr val="tx1"/>
                </a:solidFill>
              </a:rPr>
              <a:t>Methode: </a:t>
            </a:r>
            <a:r>
              <a:rPr lang="de-DE" sz="8000" u="sng" dirty="0" err="1">
                <a:solidFill>
                  <a:schemeClr val="tx1"/>
                </a:solidFill>
              </a:rPr>
              <a:t>Multiclass</a:t>
            </a:r>
            <a:r>
              <a:rPr lang="de-DE" sz="8000" u="sng" dirty="0">
                <a:solidFill>
                  <a:schemeClr val="tx1"/>
                </a:solidFill>
              </a:rPr>
              <a:t> SVM</a:t>
            </a:r>
          </a:p>
          <a:p>
            <a:pPr lvl="1"/>
            <a:r>
              <a:rPr lang="de-DE" sz="8000" dirty="0">
                <a:solidFill>
                  <a:schemeClr val="tx1"/>
                </a:solidFill>
              </a:rPr>
              <a:t>Kombination multipler binärer SVM</a:t>
            </a:r>
          </a:p>
          <a:p>
            <a:pPr lvl="1"/>
            <a:r>
              <a:rPr lang="de-DE" sz="8000" b="0" i="0" dirty="0">
                <a:solidFill>
                  <a:srgbClr val="000000"/>
                </a:solidFill>
                <a:effectLst/>
              </a:rPr>
              <a:t>Klassifikation nach time </a:t>
            </a:r>
            <a:r>
              <a:rPr lang="de-DE" sz="8000" b="0" i="0" dirty="0" err="1">
                <a:solidFill>
                  <a:srgbClr val="000000"/>
                </a:solidFill>
                <a:effectLst/>
              </a:rPr>
              <a:t>bins</a:t>
            </a:r>
            <a:r>
              <a:rPr lang="de-DE" sz="8000" b="0" i="0" dirty="0">
                <a:solidFill>
                  <a:srgbClr val="000000"/>
                </a:solidFill>
                <a:effectLst/>
              </a:rPr>
              <a:t> (-8 bis E)</a:t>
            </a:r>
          </a:p>
          <a:p>
            <a:pPr lvl="1"/>
            <a:r>
              <a:rPr lang="de-DE" sz="8000" dirty="0">
                <a:solidFill>
                  <a:srgbClr val="000000"/>
                </a:solidFill>
              </a:rPr>
              <a:t>Je VP &amp; t 5 </a:t>
            </a:r>
            <a:r>
              <a:rPr lang="de-DE" sz="8000" dirty="0" err="1">
                <a:solidFill>
                  <a:srgbClr val="000000"/>
                </a:solidFill>
              </a:rPr>
              <a:t>local</a:t>
            </a:r>
            <a:r>
              <a:rPr lang="de-DE" sz="8000" dirty="0">
                <a:solidFill>
                  <a:srgbClr val="000000"/>
                </a:solidFill>
              </a:rPr>
              <a:t> </a:t>
            </a:r>
            <a:r>
              <a:rPr lang="de-DE" sz="8000" dirty="0" err="1">
                <a:solidFill>
                  <a:srgbClr val="000000"/>
                </a:solidFill>
              </a:rPr>
              <a:t>classification</a:t>
            </a:r>
            <a:r>
              <a:rPr lang="de-DE" sz="8000" dirty="0">
                <a:solidFill>
                  <a:srgbClr val="000000"/>
                </a:solidFill>
              </a:rPr>
              <a:t> </a:t>
            </a:r>
            <a:r>
              <a:rPr lang="de-DE" sz="8000" dirty="0" err="1">
                <a:solidFill>
                  <a:srgbClr val="000000"/>
                </a:solidFill>
              </a:rPr>
              <a:t>accuracy</a:t>
            </a:r>
            <a:r>
              <a:rPr lang="de-DE" sz="8000" dirty="0">
                <a:solidFill>
                  <a:srgbClr val="000000"/>
                </a:solidFill>
              </a:rPr>
              <a:t> </a:t>
            </a:r>
            <a:r>
              <a:rPr lang="de-DE" sz="8000" dirty="0" err="1">
                <a:solidFill>
                  <a:srgbClr val="000000"/>
                </a:solidFill>
              </a:rPr>
              <a:t>maps</a:t>
            </a:r>
            <a:endParaRPr lang="de-DE" sz="8000" dirty="0">
              <a:solidFill>
                <a:srgbClr val="000000"/>
              </a:solidFill>
            </a:endParaRPr>
          </a:p>
          <a:p>
            <a:pPr lvl="1"/>
            <a:r>
              <a:rPr lang="de-DE" sz="8000" dirty="0">
                <a:solidFill>
                  <a:srgbClr val="000000"/>
                </a:solidFill>
              </a:rPr>
              <a:t>ANOVA</a:t>
            </a:r>
          </a:p>
          <a:p>
            <a:pPr marL="324000" lvl="1" indent="0">
              <a:buNone/>
            </a:pPr>
            <a:r>
              <a:rPr lang="de-DE" sz="8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Identifikation relevanter Areale &amp; Zeitspanne</a:t>
            </a:r>
            <a:endParaRPr lang="de-DE" sz="8000" b="0" i="0" dirty="0">
              <a:solidFill>
                <a:srgbClr val="000000"/>
              </a:solidFill>
              <a:effectLst/>
            </a:endParaRPr>
          </a:p>
          <a:p>
            <a:pPr lvl="1"/>
            <a:endParaRPr lang="de-DE" sz="2300" b="0" i="0" dirty="0">
              <a:solidFill>
                <a:srgbClr val="000000"/>
              </a:solidFill>
              <a:effectLst/>
            </a:endParaRPr>
          </a:p>
          <a:p>
            <a:pPr lvl="1"/>
            <a:endParaRPr lang="de-DE" sz="23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b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e-DE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de-DE" sz="24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endParaRPr lang="de-DE" sz="2400" dirty="0">
              <a:solidFill>
                <a:srgbClr val="000000"/>
              </a:solidFill>
            </a:endParaRPr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CB8EF5-DFB2-0159-10A2-570823CE53EE}"/>
              </a:ext>
            </a:extLst>
          </p:cNvPr>
          <p:cNvSpPr txBox="1"/>
          <p:nvPr/>
        </p:nvSpPr>
        <p:spPr>
          <a:xfrm>
            <a:off x="8253984" y="2831240"/>
            <a:ext cx="2450592" cy="11143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F4FFBF-1528-3A33-F781-74CF172C5D95}"/>
              </a:ext>
            </a:extLst>
          </p:cNvPr>
          <p:cNvCxnSpPr/>
          <p:nvPr/>
        </p:nvCxnSpPr>
        <p:spPr>
          <a:xfrm>
            <a:off x="8412480" y="3255264"/>
            <a:ext cx="2133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EE591C-E50A-F773-F474-72BA45EE17E0}"/>
              </a:ext>
            </a:extLst>
          </p:cNvPr>
          <p:cNvCxnSpPr>
            <a:cxnSpLocks/>
          </p:cNvCxnSpPr>
          <p:nvPr/>
        </p:nvCxnSpPr>
        <p:spPr>
          <a:xfrm flipV="1">
            <a:off x="8612905" y="3155944"/>
            <a:ext cx="0" cy="19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1CF40E9-60FD-C028-7ABE-F9870091793E}"/>
              </a:ext>
            </a:extLst>
          </p:cNvPr>
          <p:cNvCxnSpPr>
            <a:cxnSpLocks/>
          </p:cNvCxnSpPr>
          <p:nvPr/>
        </p:nvCxnSpPr>
        <p:spPr>
          <a:xfrm flipV="1">
            <a:off x="9923413" y="2909408"/>
            <a:ext cx="0" cy="576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17F179-9F40-9BC3-CB92-F39A99ACB9DA}"/>
              </a:ext>
            </a:extLst>
          </p:cNvPr>
          <p:cNvSpPr txBox="1"/>
          <p:nvPr/>
        </p:nvSpPr>
        <p:spPr>
          <a:xfrm>
            <a:off x="8336720" y="3463791"/>
            <a:ext cx="533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- 8</a:t>
            </a:r>
            <a:r>
              <a:rPr lang="de-DE" dirty="0">
                <a:solidFill>
                  <a:schemeClr val="tx1"/>
                </a:solidFill>
              </a:rPr>
              <a:t>s</a:t>
            </a:r>
            <a:r>
              <a:rPr lang="de-DE" dirty="0"/>
              <a:t>	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C821C2-C5FC-6716-273F-4684716387D4}"/>
              </a:ext>
            </a:extLst>
          </p:cNvPr>
          <p:cNvSpPr txBox="1"/>
          <p:nvPr/>
        </p:nvSpPr>
        <p:spPr>
          <a:xfrm>
            <a:off x="9790000" y="3463790"/>
            <a:ext cx="266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</a:t>
            </a:r>
            <a:r>
              <a:rPr lang="de-DE" dirty="0"/>
              <a:t>	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BF2858D-9638-783D-EE0F-4F7A1CBB71B9}"/>
              </a:ext>
            </a:extLst>
          </p:cNvPr>
          <p:cNvCxnSpPr>
            <a:cxnSpLocks/>
          </p:cNvCxnSpPr>
          <p:nvPr/>
        </p:nvCxnSpPr>
        <p:spPr>
          <a:xfrm flipV="1">
            <a:off x="8870056" y="3155944"/>
            <a:ext cx="0" cy="19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B8DC3F0-792E-4C45-9EF8-35F5AEC8E41F}"/>
              </a:ext>
            </a:extLst>
          </p:cNvPr>
          <p:cNvCxnSpPr>
            <a:cxnSpLocks/>
          </p:cNvCxnSpPr>
          <p:nvPr/>
        </p:nvCxnSpPr>
        <p:spPr>
          <a:xfrm flipV="1">
            <a:off x="9136418" y="3155944"/>
            <a:ext cx="0" cy="19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15DC023-BF23-89C2-36C3-3EB243BDCCDE}"/>
              </a:ext>
            </a:extLst>
          </p:cNvPr>
          <p:cNvCxnSpPr>
            <a:cxnSpLocks/>
          </p:cNvCxnSpPr>
          <p:nvPr/>
        </p:nvCxnSpPr>
        <p:spPr>
          <a:xfrm flipV="1">
            <a:off x="9374905" y="3155944"/>
            <a:ext cx="0" cy="19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94DE8D3-053E-55C9-BD7D-3D7980FDA514}"/>
              </a:ext>
            </a:extLst>
          </p:cNvPr>
          <p:cNvCxnSpPr>
            <a:cxnSpLocks/>
          </p:cNvCxnSpPr>
          <p:nvPr/>
        </p:nvCxnSpPr>
        <p:spPr>
          <a:xfrm flipV="1">
            <a:off x="9649225" y="3155944"/>
            <a:ext cx="0" cy="19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2E3AFF51-75B3-D78B-AE7A-EE5FB3E3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26" y="4054840"/>
            <a:ext cx="3376357" cy="2595618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A5AA3B21-6894-0EB3-FD2E-EC7C7FF1D818}"/>
              </a:ext>
            </a:extLst>
          </p:cNvPr>
          <p:cNvSpPr txBox="1"/>
          <p:nvPr/>
        </p:nvSpPr>
        <p:spPr>
          <a:xfrm>
            <a:off x="7572421" y="6604084"/>
            <a:ext cx="3813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Quelle: https://www.baeldung.com/cs/svm-multiclass-classification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6633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539CB27C-BC9C-7448-352A-71615724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Dekodierungstechniken </a:t>
            </a:r>
            <a:r>
              <a:rPr lang="de-DE" b="1" dirty="0" err="1"/>
              <a:t>iI</a:t>
            </a:r>
            <a:r>
              <a:rPr lang="de-DE" b="1" dirty="0"/>
              <a:t>: Zeitpunkt der </a:t>
            </a:r>
            <a:r>
              <a:rPr lang="de-DE" b="1" dirty="0" err="1"/>
              <a:t>entscheidung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8" y="2009753"/>
            <a:ext cx="11029615" cy="64526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de-DE" sz="1800" b="1" dirty="0">
                <a:solidFill>
                  <a:schemeClr val="tx1"/>
                </a:solidFill>
              </a:rPr>
            </a:b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r>
              <a:rPr lang="de-DE" sz="8000" b="1" dirty="0" err="1">
                <a:solidFill>
                  <a:schemeClr val="tx1"/>
                </a:solidFill>
              </a:rPr>
              <a:t>Spatiotemporal</a:t>
            </a:r>
            <a:r>
              <a:rPr lang="de-DE" sz="8000" b="1" dirty="0">
                <a:solidFill>
                  <a:schemeClr val="tx1"/>
                </a:solidFill>
              </a:rPr>
              <a:t> </a:t>
            </a:r>
            <a:r>
              <a:rPr lang="de-DE" sz="8000" b="1" dirty="0" err="1">
                <a:solidFill>
                  <a:schemeClr val="tx1"/>
                </a:solidFill>
              </a:rPr>
              <a:t>classification</a:t>
            </a:r>
            <a:endParaRPr lang="de-DE" sz="80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de-DE" sz="8000" dirty="0">
              <a:solidFill>
                <a:schemeClr val="tx1"/>
              </a:solidFill>
            </a:endParaRPr>
          </a:p>
          <a:p>
            <a:pPr lvl="1"/>
            <a:r>
              <a:rPr lang="de-DE" sz="8000" u="sng" dirty="0">
                <a:solidFill>
                  <a:schemeClr val="tx1"/>
                </a:solidFill>
              </a:rPr>
              <a:t>Kombination räumlicher &amp; zeitlicher Infos</a:t>
            </a:r>
            <a:br>
              <a:rPr lang="de-DE" sz="8000" b="1" dirty="0">
                <a:solidFill>
                  <a:schemeClr val="tx1"/>
                </a:solidFill>
              </a:rPr>
            </a:br>
            <a:endParaRPr lang="de-DE" sz="8000" b="1" dirty="0">
              <a:solidFill>
                <a:schemeClr val="tx1"/>
              </a:solidFill>
            </a:endParaRPr>
          </a:p>
          <a:p>
            <a:pPr lvl="1"/>
            <a:r>
              <a:rPr lang="de-DE" sz="8000" u="sng" dirty="0">
                <a:solidFill>
                  <a:schemeClr val="tx1"/>
                </a:solidFill>
              </a:rPr>
              <a:t>„</a:t>
            </a:r>
            <a:r>
              <a:rPr lang="de-DE" sz="8000" u="sng" dirty="0" err="1">
                <a:solidFill>
                  <a:schemeClr val="tx1"/>
                </a:solidFill>
              </a:rPr>
              <a:t>Spatiotemporal</a:t>
            </a:r>
            <a:r>
              <a:rPr lang="de-DE" sz="8000" u="sng" dirty="0">
                <a:solidFill>
                  <a:schemeClr val="tx1"/>
                </a:solidFill>
              </a:rPr>
              <a:t> </a:t>
            </a:r>
            <a:r>
              <a:rPr lang="de-DE" sz="8000" u="sng" dirty="0" err="1">
                <a:solidFill>
                  <a:schemeClr val="tx1"/>
                </a:solidFill>
              </a:rPr>
              <a:t>vectors</a:t>
            </a:r>
            <a:r>
              <a:rPr lang="de-DE" sz="8000" u="sng" dirty="0">
                <a:solidFill>
                  <a:schemeClr val="tx1"/>
                </a:solidFill>
              </a:rPr>
              <a:t>“</a:t>
            </a:r>
            <a:endParaRPr lang="de-DE" sz="8000" b="1" u="sng" dirty="0">
              <a:solidFill>
                <a:schemeClr val="tx1"/>
              </a:solidFill>
            </a:endParaRPr>
          </a:p>
          <a:p>
            <a:pPr lvl="2"/>
            <a:r>
              <a:rPr lang="de-DE" sz="8000" dirty="0">
                <a:solidFill>
                  <a:schemeClr val="tx1"/>
                </a:solidFill>
              </a:rPr>
              <a:t>Vorverarbeitete EPI-Signale der relevanten Regionen</a:t>
            </a:r>
          </a:p>
          <a:p>
            <a:pPr marL="630000" lvl="2" indent="0">
              <a:buNone/>
            </a:pPr>
            <a:r>
              <a:rPr lang="de-DE" sz="8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de-DE" sz="8000" dirty="0">
                <a:solidFill>
                  <a:schemeClr val="tx1"/>
                </a:solidFill>
              </a:rPr>
              <a:t> innerhalb relevanten Zeitraums = Targets</a:t>
            </a:r>
            <a:br>
              <a:rPr lang="de-DE" sz="8000" dirty="0">
                <a:solidFill>
                  <a:schemeClr val="tx1"/>
                </a:solidFill>
              </a:rPr>
            </a:br>
            <a:r>
              <a:rPr lang="de-DE" sz="8000" dirty="0">
                <a:solidFill>
                  <a:schemeClr val="tx1"/>
                </a:solidFill>
                <a:sym typeface="Wingdings" panose="05000000000000000000" pitchFamily="2" charset="2"/>
              </a:rPr>
              <a:t> vs. </a:t>
            </a:r>
            <a:r>
              <a:rPr lang="de-DE" sz="8000" dirty="0">
                <a:solidFill>
                  <a:schemeClr val="tx1"/>
                </a:solidFill>
              </a:rPr>
              <a:t>andere Zeitabschnitte = Non-Targets </a:t>
            </a:r>
            <a:br>
              <a:rPr lang="de-DE" sz="8000" dirty="0">
                <a:solidFill>
                  <a:schemeClr val="tx1"/>
                </a:solidFill>
              </a:rPr>
            </a:br>
            <a:endParaRPr lang="de-DE" sz="8000" dirty="0">
              <a:solidFill>
                <a:schemeClr val="tx1"/>
              </a:solidFill>
            </a:endParaRPr>
          </a:p>
          <a:p>
            <a:pPr lvl="1"/>
            <a:r>
              <a:rPr lang="de-DE" sz="8000" u="sng" dirty="0">
                <a:solidFill>
                  <a:schemeClr val="tx1"/>
                </a:solidFill>
              </a:rPr>
              <a:t>Trial-</a:t>
            </a:r>
            <a:r>
              <a:rPr lang="de-DE" sz="8000" u="sng" dirty="0" err="1">
                <a:solidFill>
                  <a:schemeClr val="tx1"/>
                </a:solidFill>
              </a:rPr>
              <a:t>by</a:t>
            </a:r>
            <a:r>
              <a:rPr lang="de-DE" sz="8000" u="sng" dirty="0">
                <a:solidFill>
                  <a:schemeClr val="tx1"/>
                </a:solidFill>
              </a:rPr>
              <a:t>-trial Vorhersage des Zeitpunkts aller Entscheidungen mit SVM</a:t>
            </a:r>
          </a:p>
          <a:p>
            <a:pPr lvl="2"/>
            <a:r>
              <a:rPr lang="de-DE" sz="8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8000" dirty="0">
                <a:solidFill>
                  <a:schemeClr val="tx1"/>
                </a:solidFill>
              </a:rPr>
              <a:t>Targets vs. Non-Targets</a:t>
            </a:r>
          </a:p>
          <a:p>
            <a:pPr lvl="2"/>
            <a:r>
              <a:rPr lang="de-DE" sz="8000" dirty="0">
                <a:solidFill>
                  <a:schemeClr val="tx1"/>
                </a:solidFill>
              </a:rPr>
              <a:t>4-fold </a:t>
            </a:r>
            <a:r>
              <a:rPr lang="de-DE" sz="8000" dirty="0" err="1">
                <a:solidFill>
                  <a:schemeClr val="tx1"/>
                </a:solidFill>
              </a:rPr>
              <a:t>cross</a:t>
            </a:r>
            <a:r>
              <a:rPr lang="de-DE" sz="8000" dirty="0">
                <a:solidFill>
                  <a:schemeClr val="tx1"/>
                </a:solidFill>
              </a:rPr>
              <a:t>-validation</a:t>
            </a:r>
          </a:p>
          <a:p>
            <a:pPr lvl="1"/>
            <a:endParaRPr lang="de-DE" sz="42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r>
              <a:rPr lang="de-DE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de-DE" sz="18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b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e-DE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de-DE" sz="24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endParaRPr lang="de-DE" sz="2400" dirty="0">
              <a:solidFill>
                <a:srgbClr val="000000"/>
              </a:solidFill>
            </a:endParaRPr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4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539CB27C-BC9C-7448-352A-71615724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Default Mode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4849"/>
            <a:ext cx="6209901" cy="44013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de-DE" sz="1800" b="1" dirty="0">
                <a:solidFill>
                  <a:schemeClr val="tx1"/>
                </a:solidFill>
              </a:rPr>
            </a:b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de-DE" sz="8000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r>
              <a:rPr lang="de-DE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de-DE" sz="18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b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e-DE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de-DE" sz="24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endParaRPr lang="de-DE" sz="2400" dirty="0">
              <a:solidFill>
                <a:srgbClr val="000000"/>
              </a:solidFill>
            </a:endParaRPr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EFA626-BB0E-95A7-B210-453F49E14875}"/>
              </a:ext>
            </a:extLst>
          </p:cNvPr>
          <p:cNvSpPr txBox="1"/>
          <p:nvPr/>
        </p:nvSpPr>
        <p:spPr>
          <a:xfrm>
            <a:off x="581192" y="2129883"/>
            <a:ext cx="711314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de-DE" sz="2000" u="sng" dirty="0"/>
              <a:t>Identifikation der DMN-Strukturen über alle VPs hinweg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Independent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(ICA)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Clr>
                <a:schemeClr val="accent2"/>
              </a:buClr>
            </a:pP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BEBF57-AD70-FD5C-C166-5B3DB0067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3894" r="43110" b="5071"/>
          <a:stretch/>
        </p:blipFill>
        <p:spPr bwMode="auto">
          <a:xfrm>
            <a:off x="1135334" y="3195165"/>
            <a:ext cx="4351066" cy="34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536F86B-25EF-B617-CD3C-40CE33009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8" t="3894" b="5071"/>
          <a:stretch/>
        </p:blipFill>
        <p:spPr bwMode="auto">
          <a:xfrm>
            <a:off x="6005229" y="3195166"/>
            <a:ext cx="3495609" cy="34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8CA80E-84F9-E3AF-FF3B-D0B15286F664}"/>
              </a:ext>
            </a:extLst>
          </p:cNvPr>
          <p:cNvSpPr txBox="1"/>
          <p:nvPr/>
        </p:nvSpPr>
        <p:spPr>
          <a:xfrm>
            <a:off x="1135334" y="6631940"/>
            <a:ext cx="13916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Abb. aus Calhoun (2006)</a:t>
            </a:r>
          </a:p>
        </p:txBody>
      </p:sp>
    </p:spTree>
    <p:extLst>
      <p:ext uri="{BB962C8B-B14F-4D97-AF65-F5344CB8AC3E}">
        <p14:creationId xmlns:p14="http://schemas.microsoft.com/office/powerpoint/2010/main" val="168126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539CB27C-BC9C-7448-352A-71615724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Default Mode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4849"/>
            <a:ext cx="6209901" cy="44013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de-DE" sz="1800" b="1" dirty="0">
                <a:solidFill>
                  <a:schemeClr val="tx1"/>
                </a:solidFill>
              </a:rPr>
            </a:b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de-DE" sz="8000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r>
              <a:rPr lang="de-DE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de-DE" sz="18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b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e-DE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de-DE" sz="2400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endParaRPr lang="de-DE" sz="2400" dirty="0">
              <a:solidFill>
                <a:srgbClr val="000000"/>
              </a:solidFill>
            </a:endParaRPr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EFA626-BB0E-95A7-B210-453F49E14875}"/>
              </a:ext>
            </a:extLst>
          </p:cNvPr>
          <p:cNvSpPr txBox="1"/>
          <p:nvPr/>
        </p:nvSpPr>
        <p:spPr>
          <a:xfrm>
            <a:off x="480796" y="1846972"/>
            <a:ext cx="56152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endParaRPr lang="de-DE" dirty="0"/>
          </a:p>
          <a:p>
            <a:pPr lvl="1">
              <a:buClr>
                <a:schemeClr val="accent2"/>
              </a:buClr>
            </a:pPr>
            <a:endParaRPr lang="de-DE" dirty="0"/>
          </a:p>
          <a:p>
            <a:pPr marL="457200" indent="-457200">
              <a:buClr>
                <a:schemeClr val="accent2"/>
              </a:buClr>
              <a:buFont typeface="+mj-lt"/>
              <a:buAutoNum type="arabicParenR" startAt="2"/>
            </a:pPr>
            <a:r>
              <a:rPr lang="de-DE" sz="2000" u="sng" dirty="0"/>
              <a:t>Extraktion zeitlicher Aktivitätsmuster für jede VP</a:t>
            </a:r>
            <a:br>
              <a:rPr lang="de-DE" sz="2000" dirty="0"/>
            </a:br>
            <a:br>
              <a:rPr lang="de-DE" sz="2000" dirty="0"/>
            </a:br>
            <a:endParaRPr lang="de-DE" sz="2000" dirty="0"/>
          </a:p>
          <a:p>
            <a:pPr marL="342900" indent="-342900">
              <a:buClr>
                <a:schemeClr val="accent2"/>
              </a:buClr>
              <a:buFont typeface="+mj-lt"/>
              <a:buAutoNum type="arabicParenR" startAt="2"/>
            </a:pPr>
            <a:r>
              <a:rPr lang="de-DE" sz="2000" u="sng" dirty="0" err="1"/>
              <a:t>Konjunktionsanalyse</a:t>
            </a:r>
            <a:endParaRPr lang="de-DE" sz="2000" u="sng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Detektion räumlicher Überschneidungen DMN mit relevanten Arealen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2"/>
              </a:buClr>
            </a:pPr>
            <a:endParaRPr lang="de-DE" sz="2000" dirty="0"/>
          </a:p>
          <a:p>
            <a:pPr>
              <a:buClr>
                <a:schemeClr val="accent2"/>
              </a:buClr>
            </a:pPr>
            <a:endParaRPr lang="de-DE" sz="2000" dirty="0"/>
          </a:p>
          <a:p>
            <a:pPr>
              <a:buClr>
                <a:schemeClr val="accent2"/>
              </a:buClr>
            </a:pPr>
            <a:r>
              <a:rPr lang="de-DE" sz="2000" dirty="0">
                <a:sym typeface="Wingdings" panose="05000000000000000000" pitchFamily="2" charset="2"/>
              </a:rPr>
              <a:t> Vergleich mit Daten von motorischem Paradigma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    (Soon et al., 2008)</a:t>
            </a:r>
            <a:endParaRPr lang="de-DE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85794B1-0F66-B763-19EA-48635EC9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71" y="4049327"/>
            <a:ext cx="5831457" cy="249303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8B4FDCC-6745-0180-7E97-42B52F7DCBC1}"/>
              </a:ext>
            </a:extLst>
          </p:cNvPr>
          <p:cNvSpPr txBox="1"/>
          <p:nvPr/>
        </p:nvSpPr>
        <p:spPr>
          <a:xfrm>
            <a:off x="8279779" y="6569375"/>
            <a:ext cx="172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Abb. aus Soon et al. (2013)</a:t>
            </a:r>
          </a:p>
        </p:txBody>
      </p:sp>
    </p:spTree>
    <p:extLst>
      <p:ext uri="{BB962C8B-B14F-4D97-AF65-F5344CB8AC3E}">
        <p14:creationId xmlns:p14="http://schemas.microsoft.com/office/powerpoint/2010/main" val="272366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 der </a:t>
            </a:r>
            <a:r>
              <a:rPr lang="de-DE" dirty="0" err="1"/>
              <a:t>ENtscheidung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108C90-4CCF-F1C8-D5EC-31DD44FE1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" b="2348"/>
          <a:stretch/>
        </p:blipFill>
        <p:spPr>
          <a:xfrm>
            <a:off x="1015756" y="1926337"/>
            <a:ext cx="10160488" cy="3401568"/>
          </a:xfr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9CBE2EB3-467E-F964-E02B-803B20198FA2}"/>
              </a:ext>
            </a:extLst>
          </p:cNvPr>
          <p:cNvSpPr/>
          <p:nvPr/>
        </p:nvSpPr>
        <p:spPr>
          <a:xfrm rot="20935803">
            <a:off x="2051825" y="3124951"/>
            <a:ext cx="260492" cy="2956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4BE592EA-BFDC-7DAF-6BDF-DD88B80079CA}"/>
              </a:ext>
            </a:extLst>
          </p:cNvPr>
          <p:cNvSpPr/>
          <p:nvPr/>
        </p:nvSpPr>
        <p:spPr>
          <a:xfrm rot="20935803">
            <a:off x="5203903" y="3111086"/>
            <a:ext cx="260492" cy="2956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321B4B6-63E5-4A2A-7189-65598F535B1C}"/>
              </a:ext>
            </a:extLst>
          </p:cNvPr>
          <p:cNvSpPr/>
          <p:nvPr/>
        </p:nvSpPr>
        <p:spPr>
          <a:xfrm rot="18785539">
            <a:off x="8950712" y="2881380"/>
            <a:ext cx="260492" cy="2956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18840B-B574-73B8-A7AE-7FB0454E8C62}"/>
              </a:ext>
            </a:extLst>
          </p:cNvPr>
          <p:cNvSpPr txBox="1"/>
          <p:nvPr/>
        </p:nvSpPr>
        <p:spPr>
          <a:xfrm>
            <a:off x="2025864" y="5353620"/>
            <a:ext cx="76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59 %                                                                         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DA72A4-38DA-7CE1-150C-B96E8242C5B3}"/>
              </a:ext>
            </a:extLst>
          </p:cNvPr>
          <p:cNvSpPr txBox="1"/>
          <p:nvPr/>
        </p:nvSpPr>
        <p:spPr>
          <a:xfrm>
            <a:off x="5207857" y="5353620"/>
            <a:ext cx="88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59.5 %                                                                 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544428-9A81-00E7-3455-84F13F12FFA6}"/>
              </a:ext>
            </a:extLst>
          </p:cNvPr>
          <p:cNvSpPr txBox="1"/>
          <p:nvPr/>
        </p:nvSpPr>
        <p:spPr>
          <a:xfrm>
            <a:off x="9080958" y="5353620"/>
            <a:ext cx="11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64.2 %                                                                         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A671AE-2FB6-5CD4-0217-81ABB4C75B2B}"/>
              </a:ext>
            </a:extLst>
          </p:cNvPr>
          <p:cNvSpPr txBox="1"/>
          <p:nvPr/>
        </p:nvSpPr>
        <p:spPr>
          <a:xfrm>
            <a:off x="1088068" y="6504261"/>
            <a:ext cx="4402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Abb. aus Soon et al. (2013) </a:t>
            </a:r>
          </a:p>
        </p:txBody>
      </p:sp>
    </p:spTree>
    <p:extLst>
      <p:ext uri="{BB962C8B-B14F-4D97-AF65-F5344CB8AC3E}">
        <p14:creationId xmlns:p14="http://schemas.microsoft.com/office/powerpoint/2010/main" val="17417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Outcome der Entscheidung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85746E-DF95-0ACE-15A4-280A4D24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8" cy="3989917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mFPC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/>
              <a:t>Precuneus/ PC </a:t>
            </a:r>
            <a:r>
              <a:rPr lang="en-US" sz="2000" b="1" dirty="0">
                <a:sym typeface="Wingdings" panose="05000000000000000000" pitchFamily="2" charset="2"/>
              </a:rPr>
              <a:t> ~ 7s </a:t>
            </a:r>
            <a:r>
              <a:rPr lang="en-US" sz="2000" b="1" dirty="0" err="1">
                <a:sym typeface="Wingdings" panose="05000000000000000000" pitchFamily="2" charset="2"/>
              </a:rPr>
              <a:t>vor</a:t>
            </a:r>
            <a:r>
              <a:rPr lang="en-US" sz="2000" b="1" dirty="0">
                <a:sym typeface="Wingdings" panose="05000000000000000000" pitchFamily="2" charset="2"/>
              </a:rPr>
              <a:t> E 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inkl</a:t>
            </a:r>
            <a:r>
              <a:rPr lang="en-US" sz="2000" dirty="0">
                <a:sym typeface="Wingdings" panose="05000000000000000000" pitchFamily="2" charset="2"/>
              </a:rPr>
              <a:t>. hemodynamic delay)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Gyrus angularis 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~ </a:t>
            </a:r>
            <a:r>
              <a:rPr lang="en-US" sz="2000" b="1" dirty="0" err="1">
                <a:sym typeface="Wingdings" panose="05000000000000000000" pitchFamily="2" charset="2"/>
              </a:rPr>
              <a:t>während</a:t>
            </a:r>
            <a:r>
              <a:rPr lang="en-US" sz="2000" b="1" dirty="0">
                <a:sym typeface="Wingdings" panose="05000000000000000000" pitchFamily="2" charset="2"/>
              </a:rPr>
              <a:t> E 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inkl</a:t>
            </a:r>
            <a:r>
              <a:rPr lang="en-US" sz="2000" dirty="0">
                <a:sym typeface="Wingdings" panose="05000000000000000000" pitchFamily="2" charset="2"/>
              </a:rPr>
              <a:t>. hem. delay)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KEINE </a:t>
            </a:r>
            <a:r>
              <a:rPr lang="en-US" sz="2000" dirty="0" err="1">
                <a:sym typeface="Wingdings" panose="05000000000000000000" pitchFamily="2" charset="2"/>
              </a:rPr>
              <a:t>Enkodierung</a:t>
            </a:r>
            <a:r>
              <a:rPr lang="en-US" sz="2000" dirty="0">
                <a:sym typeface="Wingdings" panose="05000000000000000000" pitchFamily="2" charset="2"/>
              </a:rPr>
              <a:t> in </a:t>
            </a:r>
            <a:r>
              <a:rPr lang="en-US" sz="2000" dirty="0" err="1">
                <a:sym typeface="Wingdings" panose="05000000000000000000" pitchFamily="2" charset="2"/>
              </a:rPr>
              <a:t>motorischen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Arealen</a:t>
            </a:r>
            <a:endParaRPr lang="en-US" sz="20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AC2798-A0D7-CC64-6B4D-6387682488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2837" y="2228003"/>
            <a:ext cx="4422091" cy="3794845"/>
          </a:xfrm>
          <a:noFill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61A7528-282C-FC0B-A1EE-3B5F767EDDE1}"/>
              </a:ext>
            </a:extLst>
          </p:cNvPr>
          <p:cNvSpPr txBox="1"/>
          <p:nvPr/>
        </p:nvSpPr>
        <p:spPr>
          <a:xfrm>
            <a:off x="9448304" y="6012926"/>
            <a:ext cx="1756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Abb. aus Soon et al. (2013) </a:t>
            </a:r>
          </a:p>
        </p:txBody>
      </p:sp>
    </p:spTree>
    <p:extLst>
      <p:ext uri="{BB962C8B-B14F-4D97-AF65-F5344CB8AC3E}">
        <p14:creationId xmlns:p14="http://schemas.microsoft.com/office/powerpoint/2010/main" val="234810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3DBEF-3CFB-CE57-3AEC-61A017B4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Zeitpunkt der Entscheidung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78B6E1-D3BC-4EE1-87F7-A0CF0FF0B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62509"/>
            <a:ext cx="5312113" cy="375234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3782D18-D04F-88C9-DE36-ADD76DBDB51F}"/>
              </a:ext>
            </a:extLst>
          </p:cNvPr>
          <p:cNvSpPr txBox="1"/>
          <p:nvPr/>
        </p:nvSpPr>
        <p:spPr>
          <a:xfrm>
            <a:off x="5615412" y="2888649"/>
            <a:ext cx="9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31.4 %                                                                         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74BED4-7EDE-8BBF-AEFB-B48F69E97FFC}"/>
              </a:ext>
            </a:extLst>
          </p:cNvPr>
          <p:cNvSpPr txBox="1"/>
          <p:nvPr/>
        </p:nvSpPr>
        <p:spPr>
          <a:xfrm>
            <a:off x="6576588" y="3600019"/>
            <a:ext cx="6964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de-DE" b="1" dirty="0"/>
              <a:t>Prä-SMA</a:t>
            </a:r>
            <a:r>
              <a:rPr lang="de-DE" dirty="0"/>
              <a:t>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/>
              <a:t>~ 4 - 0 s vor 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de-DE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/>
              <a:t>Trial-</a:t>
            </a:r>
            <a:r>
              <a:rPr lang="de-DE" dirty="0" err="1"/>
              <a:t>by</a:t>
            </a:r>
            <a:r>
              <a:rPr lang="de-DE" dirty="0"/>
              <a:t>-trial Vorhersagegenauigkeit: </a:t>
            </a:r>
            <a:r>
              <a:rPr lang="de-DE" b="1" dirty="0"/>
              <a:t>71.8 %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/>
              <a:t>KEINE Enkodierung in FPC, </a:t>
            </a:r>
            <a:r>
              <a:rPr lang="de-DE" dirty="0" err="1"/>
              <a:t>Precuneus</a:t>
            </a:r>
            <a:r>
              <a:rPr lang="de-DE" dirty="0"/>
              <a:t>/ PC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E70B39-989A-5099-F628-EFC7E21CBC83}"/>
              </a:ext>
            </a:extLst>
          </p:cNvPr>
          <p:cNvSpPr txBox="1"/>
          <p:nvPr/>
        </p:nvSpPr>
        <p:spPr>
          <a:xfrm>
            <a:off x="4136681" y="6410166"/>
            <a:ext cx="1756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Abb. aus Soon et al. (2013) </a:t>
            </a:r>
          </a:p>
        </p:txBody>
      </p:sp>
    </p:spTree>
    <p:extLst>
      <p:ext uri="{BB962C8B-B14F-4D97-AF65-F5344CB8AC3E}">
        <p14:creationId xmlns:p14="http://schemas.microsoft.com/office/powerpoint/2010/main" val="136872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15B7-8618-C870-992A-1CA8468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Default </a:t>
            </a:r>
            <a:r>
              <a:rPr lang="de-DE" dirty="0" err="1"/>
              <a:t>mode</a:t>
            </a:r>
            <a:r>
              <a:rPr lang="de-DE" dirty="0"/>
              <a:t> Network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85846-8EE8-A4FC-61CA-333F6CF23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77606"/>
            <a:ext cx="5567063" cy="36782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3A0BB2C-5D86-96A9-AE1D-D6D684E421A5}"/>
              </a:ext>
            </a:extLst>
          </p:cNvPr>
          <p:cNvSpPr txBox="1"/>
          <p:nvPr/>
        </p:nvSpPr>
        <p:spPr>
          <a:xfrm>
            <a:off x="8362993" y="6298653"/>
            <a:ext cx="1756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Abb. aus Soon et al. (2013) 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8E836E38-4D3D-0B39-36AD-3C2CE1BD32B1}"/>
              </a:ext>
            </a:extLst>
          </p:cNvPr>
          <p:cNvSpPr/>
          <p:nvPr/>
        </p:nvSpPr>
        <p:spPr>
          <a:xfrm rot="17122456">
            <a:off x="6627578" y="3256212"/>
            <a:ext cx="261111" cy="3455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186928F9-5112-2ED7-9A99-60BA8B7F5AA8}"/>
              </a:ext>
            </a:extLst>
          </p:cNvPr>
          <p:cNvSpPr/>
          <p:nvPr/>
        </p:nvSpPr>
        <p:spPr>
          <a:xfrm rot="4178067">
            <a:off x="11080595" y="3279314"/>
            <a:ext cx="260492" cy="2956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833A94-3F5C-12B3-F857-2AE71D205941}"/>
              </a:ext>
            </a:extLst>
          </p:cNvPr>
          <p:cNvSpPr txBox="1"/>
          <p:nvPr/>
        </p:nvSpPr>
        <p:spPr>
          <a:xfrm>
            <a:off x="528937" y="2577787"/>
            <a:ext cx="5246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Motorisch: Parietale Regionen</a:t>
            </a:r>
            <a:br>
              <a:rPr lang="de-DE" sz="2000" dirty="0"/>
            </a:br>
            <a:endParaRPr lang="de-DE" sz="20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Abstrakt: Anteriorer </a:t>
            </a:r>
            <a:r>
              <a:rPr lang="de-DE" sz="2000" b="1" dirty="0" err="1"/>
              <a:t>mPFC</a:t>
            </a:r>
            <a:endParaRPr lang="de-DE" sz="2000" b="1" dirty="0"/>
          </a:p>
          <a:p>
            <a:pPr>
              <a:buClr>
                <a:schemeClr val="accent2"/>
              </a:buClr>
            </a:pPr>
            <a:endParaRPr lang="de-DE" sz="20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Zeitverläufe DMN &amp; prädiktive Signale in </a:t>
            </a:r>
            <a:r>
              <a:rPr lang="de-DE" sz="2000" dirty="0" err="1"/>
              <a:t>Precuneus</a:t>
            </a:r>
            <a:r>
              <a:rPr lang="de-DE" sz="2000" dirty="0"/>
              <a:t>/ PC &amp; FPC: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Peak Aktivität ~ zur selben Zeit</a:t>
            </a:r>
          </a:p>
          <a:p>
            <a:pPr lvl="1">
              <a:buClr>
                <a:schemeClr val="accent2"/>
              </a:buClr>
            </a:pP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 Anstieg in DMN länger anhaltend &amp;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    früherer Beginn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2714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FC8F2-4D0C-445B-A0A2-D362A7FD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Schlussfolgerungen/ Kritik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98FE8-44C5-A4CD-3D26-D9D7B67D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41756"/>
            <a:ext cx="11029616" cy="4371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200" u="sng" dirty="0"/>
              <a:t>VOR bewusster Entscheidung</a:t>
            </a:r>
          </a:p>
          <a:p>
            <a:pPr lvl="1"/>
            <a:r>
              <a:rPr lang="de-DE" sz="2000" dirty="0"/>
              <a:t>Ergebnis </a:t>
            </a:r>
            <a:r>
              <a:rPr lang="de-DE" sz="2000" dirty="0" err="1"/>
              <a:t>abtsrakter</a:t>
            </a:r>
            <a:r>
              <a:rPr lang="de-DE" sz="2000" dirty="0"/>
              <a:t> Intentionen aus Gehirnaktivität </a:t>
            </a:r>
            <a:r>
              <a:rPr lang="de-DE" sz="2000" dirty="0" err="1"/>
              <a:t>dekodierbar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 err="1"/>
              <a:t>fronto</a:t>
            </a:r>
            <a:r>
              <a:rPr lang="de-DE" sz="2000" b="1" dirty="0"/>
              <a:t>-parietales Netzwerk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Timing abstrakter Intentionen aus Gehirnaktivität </a:t>
            </a:r>
            <a:r>
              <a:rPr lang="de-DE" sz="2000" dirty="0" err="1"/>
              <a:t>dekodierbar</a:t>
            </a:r>
            <a:r>
              <a:rPr lang="de-DE" sz="2000" dirty="0"/>
              <a:t> 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>
                <a:sym typeface="Wingdings" panose="05000000000000000000" pitchFamily="2" charset="2"/>
              </a:rPr>
              <a:t>prä-SMA</a:t>
            </a:r>
            <a:r>
              <a:rPr lang="de-DE" sz="2000" dirty="0"/>
              <a:t>		</a:t>
            </a:r>
          </a:p>
          <a:p>
            <a:pPr lvl="1"/>
            <a:r>
              <a:rPr lang="de-DE" sz="2000" dirty="0"/>
              <a:t>Was-Wann-Dissoziation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u="sng" dirty="0"/>
              <a:t>WÄHREND bzw. NACH bewusster Entscheidung</a:t>
            </a:r>
          </a:p>
          <a:p>
            <a:pPr lvl="1"/>
            <a:r>
              <a:rPr lang="de-DE" sz="2000" dirty="0"/>
              <a:t>„Weitergabe“ der Infos an ausführende Areale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u="sng" dirty="0"/>
              <a:t>Default Mode Peak </a:t>
            </a:r>
            <a:r>
              <a:rPr lang="de-DE" sz="2200" u="sng" dirty="0">
                <a:sym typeface="Wingdings" panose="05000000000000000000" pitchFamily="2" charset="2"/>
              </a:rPr>
              <a:t> off-task Zustand, obwohl Intention bereits enkodiert wird</a:t>
            </a:r>
          </a:p>
          <a:p>
            <a:pPr lvl="1"/>
            <a:r>
              <a:rPr lang="de-DE" sz="2200" dirty="0">
                <a:sym typeface="Wingdings" panose="05000000000000000000" pitchFamily="2" charset="2"/>
              </a:rPr>
              <a:t>VPs nicht bewusst involviert (?)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Gedanken mit einfarbiger Füllung">
            <a:extLst>
              <a:ext uri="{FF2B5EF4-FFF2-40B4-BE49-F238E27FC236}">
                <a16:creationId xmlns:a16="http://schemas.microsoft.com/office/drawing/2014/main" id="{DB09EC3C-7EDC-5080-0AB3-77E6067A5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7024" y="3016405"/>
            <a:ext cx="2148470" cy="2148470"/>
          </a:xfrm>
          <a:prstGeom prst="rect">
            <a:avLst/>
          </a:prstGeom>
        </p:spPr>
      </p:pic>
      <p:pic>
        <p:nvPicPr>
          <p:cNvPr id="7" name="Grafik 6" descr="Linke Gehirnhälfte Silhouette">
            <a:extLst>
              <a:ext uri="{FF2B5EF4-FFF2-40B4-BE49-F238E27FC236}">
                <a16:creationId xmlns:a16="http://schemas.microsoft.com/office/drawing/2014/main" id="{EDF60A90-67B6-5250-5A2D-52D667618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1847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04E83-EEBD-0270-3685-6F117BE4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Erinnerung: </a:t>
            </a:r>
            <a:r>
              <a:rPr lang="de-DE" dirty="0" err="1"/>
              <a:t>Libet</a:t>
            </a:r>
            <a:r>
              <a:rPr lang="de-DE" dirty="0"/>
              <a:t>-Experiment (</a:t>
            </a:r>
            <a:r>
              <a:rPr lang="de-DE" dirty="0" err="1"/>
              <a:t>Libet</a:t>
            </a:r>
            <a:r>
              <a:rPr lang="de-DE" dirty="0"/>
              <a:t> et al., 1983)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664658-1548-12AE-7086-3CD5CA199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851"/>
          <a:stretch/>
        </p:blipFill>
        <p:spPr>
          <a:xfrm>
            <a:off x="5392479" y="2308303"/>
            <a:ext cx="6218330" cy="2437800"/>
          </a:xfrm>
          <a:noFill/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B6AC3F-DD07-AEC2-ED40-2658179AF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3649" y="2308303"/>
            <a:ext cx="4545302" cy="3679902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49E9316-4E4E-F3A8-1633-4DD4EED9C5A7}"/>
              </a:ext>
            </a:extLst>
          </p:cNvPr>
          <p:cNvSpPr txBox="1"/>
          <p:nvPr/>
        </p:nvSpPr>
        <p:spPr>
          <a:xfrm>
            <a:off x="200426" y="5988205"/>
            <a:ext cx="5285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Quelle: https://www.researchgate.net/figure/a-The-Libet-Paradigm-The-participant-makes-a-voluntary-action-and-reports-the-time_fig1_329136588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5B1BE-BFD3-CF8A-95BB-9F8A7BF1D002}"/>
              </a:ext>
            </a:extLst>
          </p:cNvPr>
          <p:cNvSpPr txBox="1"/>
          <p:nvPr/>
        </p:nvSpPr>
        <p:spPr>
          <a:xfrm>
            <a:off x="5802351" y="511288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BP bereits 350-500ms vor W</a:t>
            </a:r>
          </a:p>
          <a:p>
            <a:endParaRPr lang="de-DE" dirty="0"/>
          </a:p>
          <a:p>
            <a:pPr>
              <a:buClr>
                <a:schemeClr val="accent2"/>
              </a:buClr>
            </a:pPr>
            <a:r>
              <a:rPr lang="de-DE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de-DE" b="0" i="0" dirty="0">
                <a:solidFill>
                  <a:srgbClr val="000000"/>
                </a:solidFill>
                <a:effectLst/>
              </a:rPr>
              <a:t>Konsequenz: Nicht W Ursache der Handlung, sondern  </a:t>
            </a:r>
            <a:br>
              <a:rPr lang="de-DE" b="0" i="0" dirty="0">
                <a:solidFill>
                  <a:srgbClr val="000000"/>
                </a:solidFill>
                <a:effectLst/>
              </a:rPr>
            </a:br>
            <a:r>
              <a:rPr lang="de-DE" b="0" i="0" dirty="0">
                <a:solidFill>
                  <a:srgbClr val="000000"/>
                </a:solidFill>
                <a:effectLst/>
              </a:rPr>
              <a:t>     unbewusste Prozesse im Gehirn (?)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6E9E1-333D-A936-979C-F82A0C94F62B}"/>
              </a:ext>
            </a:extLst>
          </p:cNvPr>
          <p:cNvSpPr txBox="1"/>
          <p:nvPr/>
        </p:nvSpPr>
        <p:spPr>
          <a:xfrm>
            <a:off x="10225669" y="4499882"/>
            <a:ext cx="2943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Abb. aus Haynes (2011)</a:t>
            </a:r>
          </a:p>
        </p:txBody>
      </p:sp>
    </p:spTree>
    <p:extLst>
      <p:ext uri="{BB962C8B-B14F-4D97-AF65-F5344CB8AC3E}">
        <p14:creationId xmlns:p14="http://schemas.microsoft.com/office/powerpoint/2010/main" val="20747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B9016-EC6A-FD53-C3BA-E4628468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Schlussfolgerungen/ Kritik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3F043-22BE-C010-4855-2F641E29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93452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200" b="1" dirty="0"/>
              <a:t>ABER…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2900" dirty="0"/>
              <a:t>Carry-</a:t>
            </a:r>
            <a:r>
              <a:rPr lang="de-DE" sz="2900" dirty="0" err="1"/>
              <a:t>over</a:t>
            </a:r>
            <a:r>
              <a:rPr lang="de-DE" sz="2900" dirty="0"/>
              <a:t> Effekte?</a:t>
            </a:r>
          </a:p>
          <a:p>
            <a:pPr marL="0" indent="0">
              <a:buNone/>
            </a:pPr>
            <a:r>
              <a:rPr lang="de-DE" sz="2900" dirty="0"/>
              <a:t>	</a:t>
            </a:r>
            <a:r>
              <a:rPr lang="de-DE" sz="2900" dirty="0">
                <a:sym typeface="Wingdings" panose="05000000000000000000" pitchFamily="2" charset="2"/>
              </a:rPr>
              <a:t> hier eher unwahrscheinlich</a:t>
            </a:r>
            <a:br>
              <a:rPr lang="de-DE" sz="2900" dirty="0">
                <a:sym typeface="Wingdings" panose="05000000000000000000" pitchFamily="2" charset="2"/>
              </a:rPr>
            </a:br>
            <a:endParaRPr lang="de-DE" sz="2900" dirty="0"/>
          </a:p>
          <a:p>
            <a:r>
              <a:rPr lang="de-DE" sz="2900" dirty="0"/>
              <a:t>Nur geringe – mäßige </a:t>
            </a:r>
            <a:r>
              <a:rPr lang="de-DE" sz="2900" dirty="0" err="1"/>
              <a:t>Dekodiergenauigkeiten</a:t>
            </a:r>
            <a:br>
              <a:rPr lang="de-DE" sz="2900" dirty="0"/>
            </a:br>
            <a:endParaRPr lang="de-DE" sz="2900" dirty="0"/>
          </a:p>
          <a:p>
            <a:r>
              <a:rPr lang="de-DE" sz="2900" dirty="0"/>
              <a:t>Simple Rechenaufgabe = repräsentative „abstrakte Intention“?</a:t>
            </a:r>
            <a:br>
              <a:rPr lang="de-DE" sz="2900" dirty="0"/>
            </a:br>
            <a:endParaRPr lang="de-DE" sz="2900" dirty="0"/>
          </a:p>
          <a:p>
            <a:r>
              <a:rPr lang="de-DE" sz="2900" dirty="0"/>
              <a:t>Genaue Bedeutung des DMN unklar</a:t>
            </a:r>
          </a:p>
          <a:p>
            <a:pPr marL="0" indent="0">
              <a:buNone/>
            </a:pPr>
            <a:r>
              <a:rPr lang="de-DE" sz="2900" dirty="0"/>
              <a:t>	</a:t>
            </a:r>
            <a:r>
              <a:rPr lang="de-DE" sz="2900" dirty="0">
                <a:sym typeface="Wingdings" panose="05000000000000000000" pitchFamily="2" charset="2"/>
              </a:rPr>
              <a:t> Nur Korrelat?</a:t>
            </a:r>
            <a:br>
              <a:rPr lang="de-DE" sz="2900" dirty="0">
                <a:sym typeface="Wingdings" panose="05000000000000000000" pitchFamily="2" charset="2"/>
              </a:rPr>
            </a:br>
            <a:r>
              <a:rPr lang="de-DE" sz="2900" dirty="0">
                <a:sym typeface="Wingdings" panose="05000000000000000000" pitchFamily="2" charset="2"/>
              </a:rPr>
              <a:t>	 Rückschluss auf Bewusstseinslevel = voreilig?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Fragezeichen mit einfarbiger Füllung">
            <a:extLst>
              <a:ext uri="{FF2B5EF4-FFF2-40B4-BE49-F238E27FC236}">
                <a16:creationId xmlns:a16="http://schemas.microsoft.com/office/drawing/2014/main" id="{F10D0E03-D89A-AF77-C517-5EF973DEC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03247">
            <a:off x="9735015" y="3510238"/>
            <a:ext cx="883334" cy="883334"/>
          </a:xfrm>
          <a:prstGeom prst="rect">
            <a:avLst/>
          </a:prstGeom>
        </p:spPr>
      </p:pic>
      <p:pic>
        <p:nvPicPr>
          <p:cNvPr id="9" name="Grafik 8" descr="Gedanken mit einfarbiger Füllung">
            <a:extLst>
              <a:ext uri="{FF2B5EF4-FFF2-40B4-BE49-F238E27FC236}">
                <a16:creationId xmlns:a16="http://schemas.microsoft.com/office/drawing/2014/main" id="{5CDB85CD-38AE-A8F2-413F-8ED697EB0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9959" y="2424222"/>
            <a:ext cx="3316672" cy="3316672"/>
          </a:xfrm>
          <a:prstGeom prst="rect">
            <a:avLst/>
          </a:prstGeom>
        </p:spPr>
      </p:pic>
      <p:sp>
        <p:nvSpPr>
          <p:cNvPr id="6" name="Additionszeichen 5">
            <a:extLst>
              <a:ext uri="{FF2B5EF4-FFF2-40B4-BE49-F238E27FC236}">
                <a16:creationId xmlns:a16="http://schemas.microsoft.com/office/drawing/2014/main" id="{C60F47D3-3081-2D6F-F73B-B19E4DD8ACF9}"/>
              </a:ext>
            </a:extLst>
          </p:cNvPr>
          <p:cNvSpPr/>
          <p:nvPr/>
        </p:nvSpPr>
        <p:spPr>
          <a:xfrm>
            <a:off x="7850364" y="3189248"/>
            <a:ext cx="524108" cy="4795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inuszeichen 6">
            <a:extLst>
              <a:ext uri="{FF2B5EF4-FFF2-40B4-BE49-F238E27FC236}">
                <a16:creationId xmlns:a16="http://schemas.microsoft.com/office/drawing/2014/main" id="{98F85944-A593-8B23-88C1-EB29FD9128E4}"/>
              </a:ext>
            </a:extLst>
          </p:cNvPr>
          <p:cNvSpPr/>
          <p:nvPr/>
        </p:nvSpPr>
        <p:spPr>
          <a:xfrm>
            <a:off x="8569617" y="3122340"/>
            <a:ext cx="624469" cy="6133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85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4" descr="Digitale Zahlen">
            <a:extLst>
              <a:ext uri="{FF2B5EF4-FFF2-40B4-BE49-F238E27FC236}">
                <a16:creationId xmlns:a16="http://schemas.microsoft.com/office/drawing/2014/main" id="{3CC839C5-2EC6-2D0D-0F4E-4CCD982F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9B9016-EC6A-FD53-C3BA-E4628468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3F043-22BE-C010-4855-2F641E299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002487" cy="436786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b="1" dirty="0"/>
              <a:t>Zusammenhang freier Wille (was ist das überhaupt) &amp; Bewusstsein (was ist das überhaupt)?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Werden wir von unserem Gehirn „gesteuert“?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Fragezeichen mit einfarbiger Füllung">
            <a:extLst>
              <a:ext uri="{FF2B5EF4-FFF2-40B4-BE49-F238E27FC236}">
                <a16:creationId xmlns:a16="http://schemas.microsoft.com/office/drawing/2014/main" id="{F0D9E42C-829D-B47A-C7FC-93FAD122E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222703"/>
            <a:ext cx="10993549" cy="895244"/>
          </a:xfrm>
          <a:solidFill>
            <a:schemeClr val="accent1"/>
          </a:solidFill>
        </p:spPr>
        <p:txBody>
          <a:bodyPr rtlCol="0">
            <a:noAutofit/>
          </a:bodyPr>
          <a:lstStyle/>
          <a:p>
            <a:pPr algn="ctr" rtl="0"/>
            <a:r>
              <a:rPr lang="de-DE" dirty="0">
                <a:solidFill>
                  <a:schemeClr val="bg1"/>
                </a:solidFill>
              </a:rPr>
              <a:t>DANKE Fürs Zuhören!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80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47811-992E-4C2E-3C29-BC5B749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DD23C-9263-4D12-C017-FEF43CEE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9" y="2007219"/>
            <a:ext cx="11175909" cy="46946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de-DE" sz="4000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pPr marL="0" indent="0" algn="l">
              <a:buNone/>
            </a:pPr>
            <a:endParaRPr lang="en-US" sz="4800" b="0" i="0" dirty="0">
              <a:solidFill>
                <a:srgbClr val="212121"/>
              </a:solidFill>
              <a:effectLst/>
            </a:endParaRPr>
          </a:p>
          <a:p>
            <a:pPr marL="0" indent="-457200" algn="l">
              <a:lnSpc>
                <a:spcPct val="120000"/>
              </a:lnSpc>
              <a:buNone/>
            </a:pPr>
            <a:r>
              <a:rPr lang="en-US" sz="4000" b="0" i="0" dirty="0">
                <a:solidFill>
                  <a:schemeClr val="tx1"/>
                </a:solidFill>
                <a:effectLst/>
              </a:rPr>
              <a:t>Buckner, R. L., Andrews-Hanna, J. R. &amp; Schacter, D. L. (2008). The brain's default network: Anatomy, function, and relevance to disease.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Annals of the New York Academy of Sciences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1124</a:t>
            </a:r>
            <a:r>
              <a:rPr lang="en-US" sz="4000" b="0" dirty="0">
                <a:solidFill>
                  <a:schemeClr val="tx1"/>
                </a:solidFill>
                <a:effectLst/>
              </a:rPr>
              <a:t>(1)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 1–38. </a:t>
            </a:r>
            <a:r>
              <a:rPr lang="en-US" sz="4000" dirty="0" err="1">
                <a:solidFill>
                  <a:schemeClr val="tx1"/>
                </a:solidFill>
              </a:rPr>
              <a:t>doi</a:t>
            </a:r>
            <a:r>
              <a:rPr lang="en-US" sz="4000" dirty="0">
                <a:solidFill>
                  <a:schemeClr val="tx1"/>
                </a:solidFill>
              </a:rPr>
              <a:t>: 	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10.1196/annals.1440.011 </a:t>
            </a:r>
          </a:p>
          <a:p>
            <a:pPr marL="0" indent="-457200" algn="l">
              <a:lnSpc>
                <a:spcPct val="120000"/>
              </a:lnSpc>
              <a:buNone/>
            </a:pPr>
            <a:r>
              <a:rPr lang="de-DE" sz="4000" b="0" i="0" dirty="0">
                <a:solidFill>
                  <a:schemeClr val="tx1"/>
                </a:solidFill>
                <a:effectLst/>
              </a:rPr>
              <a:t>Calhoun, V. D.,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Adali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 T.,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Pearlson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 G. D., van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Zijl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 P. C. &amp;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Pekar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 J. J. (2002). Independent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component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analysis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of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fMRI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data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in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the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complex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domain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. </a:t>
            </a:r>
            <a:r>
              <a:rPr lang="de-DE" sz="4000" b="0" i="1" dirty="0" err="1">
                <a:solidFill>
                  <a:schemeClr val="tx1"/>
                </a:solidFill>
                <a:effectLst/>
              </a:rPr>
              <a:t>Magnetic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 </a:t>
            </a:r>
            <a:r>
              <a:rPr lang="de-DE" sz="4000" i="1" dirty="0" err="1">
                <a:solidFill>
                  <a:schemeClr val="tx1"/>
                </a:solidFill>
              </a:rPr>
              <a:t>R</a:t>
            </a:r>
            <a:r>
              <a:rPr lang="de-DE" sz="4000" b="0" i="1" dirty="0" err="1">
                <a:solidFill>
                  <a:schemeClr val="tx1"/>
                </a:solidFill>
                <a:effectLst/>
              </a:rPr>
              <a:t>esonance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 in </a:t>
            </a:r>
            <a:r>
              <a:rPr lang="de-DE" sz="4000" i="1" dirty="0">
                <a:solidFill>
                  <a:schemeClr val="tx1"/>
                </a:solidFill>
              </a:rPr>
              <a:t>M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edicine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48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(1), 180–192. 	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: </a:t>
            </a:r>
            <a:br>
              <a:rPr lang="de-DE" sz="4000" b="0" i="0" dirty="0">
                <a:solidFill>
                  <a:schemeClr val="tx1"/>
                </a:solidFill>
                <a:effectLst/>
              </a:rPr>
            </a:br>
            <a:r>
              <a:rPr lang="de-DE" sz="4000" b="0" i="0" dirty="0">
                <a:solidFill>
                  <a:schemeClr val="tx1"/>
                </a:solidFill>
                <a:effectLst/>
              </a:rPr>
              <a:t>	10.1002/mrm.10202</a:t>
            </a:r>
            <a:endParaRPr lang="de-DE" sz="4000" dirty="0">
              <a:solidFill>
                <a:schemeClr val="tx1"/>
              </a:solidFill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 err="1">
                <a:solidFill>
                  <a:schemeClr val="tx1"/>
                </a:solidFill>
                <a:effectLst/>
              </a:rPr>
              <a:t>Cavanna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 A. E. &amp; Trimble, M. R. (2006). The precuneus: </a:t>
            </a:r>
            <a:r>
              <a:rPr lang="en-US" sz="4000" dirty="0">
                <a:solidFill>
                  <a:schemeClr val="tx1"/>
                </a:solidFill>
              </a:rPr>
              <a:t>A 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review of its functional anatomy and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behavioural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 correlates.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Brain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129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(3), 564–583.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: 10.1093/brain/awl004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b="0" i="0" dirty="0">
                <a:solidFill>
                  <a:schemeClr val="tx1"/>
                </a:solidFill>
                <a:effectLst/>
              </a:rPr>
              <a:t>Grabner, R. H., Ansari, D.,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Koschutnig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 K.,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Reishofer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 G., Ebner, F. &amp; Neuper, C. (2009).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To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retrieve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or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to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calculate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?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Left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angular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gyrus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mediates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the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retrieval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of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arithmetic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facts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during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problem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	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solving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. </a:t>
            </a:r>
            <a:r>
              <a:rPr lang="de-DE" sz="4000" b="0" i="1" dirty="0" err="1">
                <a:solidFill>
                  <a:schemeClr val="tx1"/>
                </a:solidFill>
                <a:effectLst/>
              </a:rPr>
              <a:t>Neuropsychologia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47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(2), 604–608.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: 10.1016/j.neuropsychologia.2008.10.013</a:t>
            </a:r>
            <a:endParaRPr lang="en-US" sz="4000" b="0" i="0" u="none" strike="noStrike" baseline="0" dirty="0">
              <a:solidFill>
                <a:schemeClr val="tx1"/>
              </a:solidFill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tx1"/>
                </a:solidFill>
              </a:rPr>
              <a:t>Haynes, J.-D. (2011). Decoding and predicting intentions.  </a:t>
            </a:r>
            <a:r>
              <a:rPr lang="en-US" sz="4000" i="1" dirty="0">
                <a:solidFill>
                  <a:schemeClr val="tx1"/>
                </a:solidFill>
              </a:rPr>
              <a:t>Annals of the New York Academy of Sciences, 1224</a:t>
            </a:r>
            <a:r>
              <a:rPr lang="en-US" sz="4000" dirty="0">
                <a:solidFill>
                  <a:schemeClr val="tx1"/>
                </a:solidFill>
              </a:rPr>
              <a:t>(1), 9–21. </a:t>
            </a:r>
            <a:r>
              <a:rPr lang="en-US" sz="4000" dirty="0" err="1">
                <a:solidFill>
                  <a:schemeClr val="tx1"/>
                </a:solidFill>
              </a:rPr>
              <a:t>doi</a:t>
            </a:r>
            <a:r>
              <a:rPr lang="en-US" sz="4000" dirty="0">
                <a:solidFill>
                  <a:schemeClr val="tx1"/>
                </a:solidFill>
              </a:rPr>
              <a:t>: 10.1111/j.1749-6632.2011.05994.x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dirty="0">
                <a:solidFill>
                  <a:schemeClr val="tx1"/>
                </a:solidFill>
              </a:rPr>
              <a:t>Haynes, J.-D. &amp; Rees, G. (2006). Decoding mental states from brain activity in humans. </a:t>
            </a:r>
            <a:r>
              <a:rPr lang="en-US" sz="4000" i="1" dirty="0">
                <a:solidFill>
                  <a:schemeClr val="tx1"/>
                </a:solidFill>
              </a:rPr>
              <a:t>Nature Reviews Neuroscience, 7</a:t>
            </a:r>
            <a:r>
              <a:rPr lang="en-US" sz="4000" dirty="0">
                <a:solidFill>
                  <a:schemeClr val="tx1"/>
                </a:solidFill>
              </a:rPr>
              <a:t>(7), 523</a:t>
            </a:r>
            <a:r>
              <a:rPr lang="de-DE" sz="4000" b="0" i="0" u="none" strike="noStrike" baseline="0" dirty="0">
                <a:solidFill>
                  <a:schemeClr val="tx1"/>
                </a:solidFill>
              </a:rPr>
              <a:t>–534.</a:t>
            </a:r>
            <a:r>
              <a:rPr lang="de-DE" sz="4000" b="0" i="0" strike="noStrike" baseline="0" dirty="0">
                <a:solidFill>
                  <a:schemeClr val="tx1"/>
                </a:solidFill>
              </a:rPr>
              <a:t> </a:t>
            </a:r>
            <a:r>
              <a:rPr lang="de-DE" sz="4000" b="0" i="0" strike="noStrike" baseline="0" dirty="0" err="1">
                <a:solidFill>
                  <a:schemeClr val="tx1"/>
                </a:solidFill>
              </a:rPr>
              <a:t>doi</a:t>
            </a:r>
            <a:r>
              <a:rPr lang="de-DE" sz="4000" b="0" i="0" strike="noStrike" baseline="0" dirty="0">
                <a:solidFill>
                  <a:schemeClr val="tx1"/>
                </a:solidFill>
              </a:rPr>
              <a:t>: 10.1038/nrn1931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dirty="0">
                <a:solidFill>
                  <a:schemeClr val="tx1"/>
                </a:solidFill>
                <a:effectLst/>
              </a:rPr>
              <a:t>Henson, R.</a:t>
            </a:r>
            <a:r>
              <a:rPr lang="de-DE" sz="4000" dirty="0">
                <a:solidFill>
                  <a:schemeClr val="tx1"/>
                </a:solidFill>
              </a:rPr>
              <a:t>, Rugg, M. &amp; </a:t>
            </a:r>
            <a:r>
              <a:rPr lang="de-DE" sz="4000" dirty="0" err="1">
                <a:solidFill>
                  <a:schemeClr val="tx1"/>
                </a:solidFill>
              </a:rPr>
              <a:t>Friston</a:t>
            </a:r>
            <a:r>
              <a:rPr lang="de-DE" sz="4000" dirty="0">
                <a:solidFill>
                  <a:schemeClr val="tx1"/>
                </a:solidFill>
              </a:rPr>
              <a:t>, K. (2001). The </a:t>
            </a:r>
            <a:r>
              <a:rPr lang="de-DE" sz="4000" dirty="0" err="1">
                <a:solidFill>
                  <a:schemeClr val="tx1"/>
                </a:solidFill>
              </a:rPr>
              <a:t>choice</a:t>
            </a:r>
            <a:r>
              <a:rPr lang="de-DE" sz="4000" dirty="0">
                <a:solidFill>
                  <a:schemeClr val="tx1"/>
                </a:solidFill>
              </a:rPr>
              <a:t> </a:t>
            </a:r>
            <a:r>
              <a:rPr lang="de-DE" sz="4000" dirty="0" err="1">
                <a:solidFill>
                  <a:schemeClr val="tx1"/>
                </a:solidFill>
              </a:rPr>
              <a:t>of</a:t>
            </a:r>
            <a:r>
              <a:rPr lang="de-DE" sz="4000" dirty="0">
                <a:solidFill>
                  <a:schemeClr val="tx1"/>
                </a:solidFill>
              </a:rPr>
              <a:t> </a:t>
            </a:r>
            <a:r>
              <a:rPr lang="de-DE" sz="4000" dirty="0" err="1">
                <a:solidFill>
                  <a:schemeClr val="tx1"/>
                </a:solidFill>
              </a:rPr>
              <a:t>basis</a:t>
            </a:r>
            <a:r>
              <a:rPr lang="de-DE" sz="4000" dirty="0">
                <a:solidFill>
                  <a:schemeClr val="tx1"/>
                </a:solidFill>
              </a:rPr>
              <a:t> </a:t>
            </a:r>
            <a:r>
              <a:rPr lang="de-DE" sz="4000" dirty="0" err="1">
                <a:solidFill>
                  <a:schemeClr val="tx1"/>
                </a:solidFill>
              </a:rPr>
              <a:t>functions</a:t>
            </a:r>
            <a:r>
              <a:rPr lang="de-DE" sz="4000" dirty="0">
                <a:solidFill>
                  <a:schemeClr val="tx1"/>
                </a:solidFill>
              </a:rPr>
              <a:t> in event-</a:t>
            </a:r>
            <a:r>
              <a:rPr lang="de-DE" sz="4000" dirty="0" err="1">
                <a:solidFill>
                  <a:schemeClr val="tx1"/>
                </a:solidFill>
              </a:rPr>
              <a:t>related</a:t>
            </a:r>
            <a:r>
              <a:rPr lang="de-DE" sz="4000" dirty="0">
                <a:solidFill>
                  <a:schemeClr val="tx1"/>
                </a:solidFill>
              </a:rPr>
              <a:t> fMRI. </a:t>
            </a:r>
            <a:r>
              <a:rPr lang="de-DE" sz="4000" i="1" dirty="0">
                <a:solidFill>
                  <a:schemeClr val="tx1"/>
                </a:solidFill>
              </a:rPr>
              <a:t>Neuroimage, 13</a:t>
            </a:r>
            <a:r>
              <a:rPr lang="de-DE" sz="4000" dirty="0">
                <a:solidFill>
                  <a:schemeClr val="tx1"/>
                </a:solidFill>
              </a:rPr>
              <a:t>(6), 149. </a:t>
            </a:r>
            <a:r>
              <a:rPr lang="de-DE" sz="4000" dirty="0" err="1">
                <a:solidFill>
                  <a:schemeClr val="tx1"/>
                </a:solidFill>
              </a:rPr>
              <a:t>doi</a:t>
            </a:r>
            <a:r>
              <a:rPr lang="de-DE" sz="4000" dirty="0">
                <a:solidFill>
                  <a:schemeClr val="tx1"/>
                </a:solidFill>
              </a:rPr>
              <a:t>: 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10.1016/S1053-8119(01)91492-2</a:t>
            </a:r>
            <a:endParaRPr lang="en-US" sz="4000" b="0" i="0" dirty="0">
              <a:solidFill>
                <a:schemeClr val="tx1"/>
              </a:solidFill>
              <a:effectLst/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b="0" i="0" dirty="0">
                <a:solidFill>
                  <a:schemeClr val="tx1"/>
                </a:solidFill>
                <a:effectLst/>
              </a:rPr>
              <a:t>Hsu, C.-W. </a:t>
            </a:r>
            <a:r>
              <a:rPr lang="de-DE" sz="4000" dirty="0">
                <a:solidFill>
                  <a:schemeClr val="tx1"/>
                </a:solidFill>
              </a:rPr>
              <a:t>&amp;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Lin, C.-J. (2002). A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comparison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of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methods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for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multiclass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support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vector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machines</a:t>
            </a:r>
            <a:r>
              <a:rPr lang="de-DE" sz="4000" dirty="0">
                <a:solidFill>
                  <a:schemeClr val="tx1"/>
                </a:solidFill>
              </a:rPr>
              <a:t>. 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IEEE Transactions on </a:t>
            </a:r>
            <a:r>
              <a:rPr lang="de-DE" sz="4000" b="0" i="1" dirty="0" err="1">
                <a:solidFill>
                  <a:schemeClr val="tx1"/>
                </a:solidFill>
                <a:effectLst/>
              </a:rPr>
              <a:t>Neural</a:t>
            </a:r>
            <a:r>
              <a:rPr lang="de-DE" sz="4000" b="0" i="1" dirty="0">
                <a:solidFill>
                  <a:schemeClr val="tx1"/>
                </a:solidFill>
                <a:effectLst/>
              </a:rPr>
              <a:t> Networks, 13</a:t>
            </a:r>
            <a:r>
              <a:rPr lang="de-DE" sz="4000" b="0" dirty="0">
                <a:solidFill>
                  <a:schemeClr val="tx1"/>
                </a:solidFill>
                <a:effectLst/>
              </a:rPr>
              <a:t>(2), 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415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–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425. </a:t>
            </a:r>
            <a:r>
              <a:rPr lang="de-DE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de-DE" sz="4000" b="0" i="0" dirty="0">
                <a:solidFill>
                  <a:schemeClr val="tx1"/>
                </a:solidFill>
                <a:effectLst/>
              </a:rPr>
              <a:t>: 10.1109/72.991427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>
                <a:solidFill>
                  <a:schemeClr val="tx1"/>
                </a:solidFill>
                <a:effectLst/>
              </a:rPr>
              <a:t>Leech,  R. &amp; </a:t>
            </a:r>
            <a:r>
              <a:rPr lang="en-US" sz="4000" dirty="0">
                <a:solidFill>
                  <a:schemeClr val="tx1"/>
                </a:solidFill>
              </a:rPr>
              <a:t>Sharp, D. J. (2014). 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The role of the posterior cingulate cortex in cognition and disease. 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Brain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137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(1), 12–32.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10.1093/brain/awt162</a:t>
            </a:r>
            <a:endParaRPr lang="en-US" sz="4000" b="0" i="0" dirty="0">
              <a:solidFill>
                <a:schemeClr val="tx1"/>
              </a:solidFill>
              <a:effectLst/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 err="1">
                <a:solidFill>
                  <a:schemeClr val="tx1"/>
                </a:solidFill>
                <a:effectLst/>
              </a:rPr>
              <a:t>Libet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 B., Gleason, C. A., Wright, E. W. &amp; Pearl, D. K. (1983). Time of conscious intention to act in relation to onset of cerebral activity (readiness-potential). The unconscious initiation of a freely voluntary </a:t>
            </a: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act.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Brain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4000" b="0" dirty="0">
                <a:solidFill>
                  <a:schemeClr val="tx1"/>
                </a:solidFill>
                <a:effectLst/>
              </a:rPr>
              <a:t>106(3), 623–642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: 10.1093/brain/106.3.623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 err="1">
                <a:solidFill>
                  <a:schemeClr val="tx1"/>
                </a:solidFill>
                <a:effectLst/>
              </a:rPr>
              <a:t>Raccah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 O., Block, N. &amp; Fox, K. C. R. (2021). Does the Prefrontal Cortex Play an Essential Role in Consciousness? Insights from Intracranial Electrical Stimulation of the Human Brain.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 Journal of 	Neuroscience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41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(10), 2076–2087.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: 10.1523/JNEUROSCI.1141-20.2020 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 err="1">
                <a:solidFill>
                  <a:schemeClr val="tx1"/>
                </a:solidFill>
                <a:effectLst/>
              </a:rPr>
              <a:t>Ramnani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 N. &amp; Owen, A. M. (2004). Anterior prefrontal cortex: Insights into function from anatomy and neuroimaging.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Nature Reviews Neuroscience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5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(3), 184–194.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10.1038/nrn1343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dirty="0" err="1">
                <a:solidFill>
                  <a:schemeClr val="tx1"/>
                </a:solidFill>
              </a:rPr>
              <a:t>Schandry</a:t>
            </a:r>
            <a:r>
              <a:rPr lang="de-DE" sz="4000" dirty="0">
                <a:solidFill>
                  <a:schemeClr val="tx1"/>
                </a:solidFill>
              </a:rPr>
              <a:t>, R. (2016). </a:t>
            </a:r>
            <a:r>
              <a:rPr lang="de-DE" sz="4000" i="1" dirty="0">
                <a:solidFill>
                  <a:schemeClr val="tx1"/>
                </a:solidFill>
              </a:rPr>
              <a:t>Biologische Psychologie </a:t>
            </a:r>
            <a:r>
              <a:rPr lang="de-DE" sz="4000" dirty="0">
                <a:solidFill>
                  <a:schemeClr val="tx1"/>
                </a:solidFill>
              </a:rPr>
              <a:t>(4. Aufl.). Weinheim: Beltz.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>
                <a:solidFill>
                  <a:schemeClr val="tx1"/>
                </a:solidFill>
                <a:effectLst/>
              </a:rPr>
              <a:t>Soon, C. S., Brass, M., Heinze, H. J. &amp; Haynes, J.-D. (2008). Unconscious determinants of free decisions in the human brain.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Nature Neuroscience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11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(5), 543–545.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: 10.1038/nn.2112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en-US" sz="4000" b="0" i="0" dirty="0">
                <a:solidFill>
                  <a:schemeClr val="tx1"/>
                </a:solidFill>
                <a:effectLst/>
              </a:rPr>
              <a:t>Soon, C. S., He, A. H., Bode, S. &amp; Haynes, J.-D. (2013). Predicting free choices for abstract intentions.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Proceedings of the National Academy of Sciences of the United States of America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4000" b="0" i="1" dirty="0">
                <a:solidFill>
                  <a:schemeClr val="tx1"/>
                </a:solidFill>
                <a:effectLst/>
              </a:rPr>
              <a:t>110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(15), 6217–6222. </a:t>
            </a:r>
            <a:r>
              <a:rPr lang="en-US" sz="4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: 	10.1073/pnas.1212218110</a:t>
            </a:r>
          </a:p>
          <a:p>
            <a:pPr marL="0" indent="0">
              <a:buNone/>
            </a:pPr>
            <a:endParaRPr lang="de-DE" sz="4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017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9CD92-3204-3310-C655-564E0E2B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B18F-9003-F65F-11C8-8CA259C3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80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Buckner, R. L., Andrews-Hanna, J. R. &amp; Schacter, D. L. (2008). The brain's default network: Anatomy, function, and relevance to disease.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Annals of the New York Academy of Sciences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1124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(1)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1–	38. </a:t>
            </a:r>
            <a:r>
              <a:rPr lang="en-US" sz="2000" dirty="0" err="1">
                <a:solidFill>
                  <a:schemeClr val="tx1"/>
                </a:solidFill>
              </a:rPr>
              <a:t>doi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10.1196/annals.1440.011</a:t>
            </a:r>
          </a:p>
          <a:p>
            <a:pPr marL="0" indent="0">
              <a:buNone/>
            </a:pPr>
            <a:r>
              <a:rPr lang="de-DE" sz="2000" b="0" i="0" dirty="0">
                <a:solidFill>
                  <a:schemeClr val="tx1"/>
                </a:solidFill>
                <a:effectLst/>
              </a:rPr>
              <a:t>Calhoun, V. D.,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Adali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, T.,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Pearlson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, G. D., van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Zijl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, P. C. &amp;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Pekar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, J. J. (2002). Independent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component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analysis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of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 fMRI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data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the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complex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domain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. </a:t>
            </a:r>
            <a:r>
              <a:rPr lang="de-DE" sz="2000" b="0" i="1" dirty="0" err="1">
                <a:solidFill>
                  <a:schemeClr val="tx1"/>
                </a:solidFill>
                <a:effectLst/>
              </a:rPr>
              <a:t>Magnetic</a:t>
            </a:r>
            <a:r>
              <a:rPr lang="de-DE" sz="2000" b="0" i="1" dirty="0">
                <a:solidFill>
                  <a:schemeClr val="tx1"/>
                </a:solidFill>
                <a:effectLst/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R</a:t>
            </a:r>
            <a:r>
              <a:rPr lang="de-DE" sz="2000" b="0" i="1" dirty="0" err="1">
                <a:solidFill>
                  <a:schemeClr val="tx1"/>
                </a:solidFill>
                <a:effectLst/>
              </a:rPr>
              <a:t>esonance</a:t>
            </a:r>
            <a:r>
              <a:rPr lang="de-DE" sz="2000" b="0" i="1" dirty="0">
                <a:solidFill>
                  <a:schemeClr val="tx1"/>
                </a:solidFill>
                <a:effectLst/>
              </a:rPr>
              <a:t> in </a:t>
            </a:r>
            <a:r>
              <a:rPr lang="de-DE" sz="2000" i="1" dirty="0">
                <a:solidFill>
                  <a:schemeClr val="tx1"/>
                </a:solidFill>
              </a:rPr>
              <a:t>M</a:t>
            </a:r>
            <a:r>
              <a:rPr lang="de-DE" sz="2000" b="0" i="1" dirty="0">
                <a:solidFill>
                  <a:schemeClr val="tx1"/>
                </a:solidFill>
                <a:effectLst/>
              </a:rPr>
              <a:t>edicine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de-DE" sz="2000" b="0" i="1" dirty="0">
                <a:solidFill>
                  <a:schemeClr val="tx1"/>
                </a:solidFill>
                <a:effectLst/>
              </a:rPr>
              <a:t>48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(1), 180–	192. </a:t>
            </a:r>
            <a:r>
              <a:rPr lang="de-DE" sz="2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de-DE" sz="2000" b="0" i="0" dirty="0">
                <a:solidFill>
                  <a:schemeClr val="tx1"/>
                </a:solidFill>
                <a:effectLst/>
              </a:rPr>
              <a:t>: 10.1002/mrm.10202</a:t>
            </a:r>
            <a:endParaRPr lang="de-DE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Haynes, J.-D. (2011). Decoding and predicting intentions.  </a:t>
            </a:r>
            <a:r>
              <a:rPr lang="en-US" sz="2000" i="1" dirty="0">
                <a:solidFill>
                  <a:schemeClr val="tx1"/>
                </a:solidFill>
              </a:rPr>
              <a:t>Annals of the New York Academy of Sciences, 1224</a:t>
            </a:r>
            <a:r>
              <a:rPr lang="en-US" sz="2000" dirty="0">
                <a:solidFill>
                  <a:schemeClr val="tx1"/>
                </a:solidFill>
              </a:rPr>
              <a:t>(1), 9–21. </a:t>
            </a:r>
            <a:r>
              <a:rPr lang="en-US" sz="2000" dirty="0" err="1">
                <a:solidFill>
                  <a:schemeClr val="tx1"/>
                </a:solidFill>
              </a:rPr>
              <a:t>doi</a:t>
            </a:r>
            <a:r>
              <a:rPr lang="en-US" sz="2000" dirty="0">
                <a:solidFill>
                  <a:schemeClr val="tx1"/>
                </a:solidFill>
              </a:rPr>
              <a:t>: 10.1111/j.1749-6632.2011.05994.x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Haynes, J.-D. &amp; Rees, G. (2006). Decoding mental states from brain activity in humans. </a:t>
            </a:r>
            <a:r>
              <a:rPr lang="en-US" sz="2000" i="1" dirty="0">
                <a:solidFill>
                  <a:schemeClr val="tx1"/>
                </a:solidFill>
              </a:rPr>
              <a:t>Nature Reviews Neuroscience, 7</a:t>
            </a:r>
            <a:r>
              <a:rPr lang="en-US" sz="2000" dirty="0">
                <a:solidFill>
                  <a:schemeClr val="tx1"/>
                </a:solidFill>
              </a:rPr>
              <a:t>(7), 523</a:t>
            </a:r>
            <a:r>
              <a:rPr lang="de-DE" sz="2000" dirty="0">
                <a:solidFill>
                  <a:schemeClr val="tx1"/>
                </a:solidFill>
              </a:rPr>
              <a:t>–534. </a:t>
            </a:r>
            <a:r>
              <a:rPr lang="de-DE" sz="2000" dirty="0" err="1">
                <a:solidFill>
                  <a:schemeClr val="tx1"/>
                </a:solidFill>
              </a:rPr>
              <a:t>doi</a:t>
            </a:r>
            <a:r>
              <a:rPr lang="de-DE" sz="2000" dirty="0">
                <a:solidFill>
                  <a:schemeClr val="tx1"/>
                </a:solidFill>
              </a:rPr>
              <a:t>: 10.1038/nrn1931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Raccah</a:t>
            </a:r>
            <a:r>
              <a:rPr lang="en-US" sz="2000" dirty="0">
                <a:solidFill>
                  <a:schemeClr val="tx1"/>
                </a:solidFill>
              </a:rPr>
              <a:t>, O., Block, N. &amp; Fox, K. C. R. (2021). Does the Prefrontal Cortex Play an Essential Role in Consciousness? Insights from Intracranial Electrical Stimulation of the Human Brain.</a:t>
            </a:r>
            <a:r>
              <a:rPr lang="en-US" sz="2000" i="1" dirty="0">
                <a:solidFill>
                  <a:schemeClr val="tx1"/>
                </a:solidFill>
              </a:rPr>
              <a:t> Journal of 	Neuroscience</a:t>
            </a:r>
            <a:r>
              <a:rPr lang="en-US" sz="2000" dirty="0">
                <a:solidFill>
                  <a:schemeClr val="tx1"/>
                </a:solidFill>
              </a:rPr>
              <a:t>, </a:t>
            </a:r>
            <a:r>
              <a:rPr lang="en-US" sz="2000" i="1" dirty="0">
                <a:solidFill>
                  <a:schemeClr val="tx1"/>
                </a:solidFill>
              </a:rPr>
              <a:t>41</a:t>
            </a:r>
            <a:r>
              <a:rPr lang="en-US" sz="2000" dirty="0">
                <a:solidFill>
                  <a:schemeClr val="tx1"/>
                </a:solidFill>
              </a:rPr>
              <a:t>(10), 2076–2087. </a:t>
            </a:r>
            <a:r>
              <a:rPr lang="en-US" sz="2000" dirty="0" err="1">
                <a:solidFill>
                  <a:schemeClr val="tx1"/>
                </a:solidFill>
              </a:rPr>
              <a:t>doi</a:t>
            </a:r>
            <a:r>
              <a:rPr lang="en-US" sz="2000" dirty="0">
                <a:solidFill>
                  <a:schemeClr val="tx1"/>
                </a:solidFill>
              </a:rPr>
              <a:t>: 10.1523/JNEUROSCI.1141-20.2020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/>
                </a:solidFill>
              </a:rPr>
              <a:t>Schandry</a:t>
            </a:r>
            <a:r>
              <a:rPr lang="de-DE" sz="2000" dirty="0">
                <a:solidFill>
                  <a:schemeClr val="tx1"/>
                </a:solidFill>
              </a:rPr>
              <a:t>, R. (2016). </a:t>
            </a:r>
            <a:r>
              <a:rPr lang="de-DE" sz="2000" i="1" dirty="0">
                <a:solidFill>
                  <a:schemeClr val="tx1"/>
                </a:solidFill>
              </a:rPr>
              <a:t>Biologische Psychologie </a:t>
            </a:r>
            <a:r>
              <a:rPr lang="de-DE" sz="2000" dirty="0">
                <a:solidFill>
                  <a:schemeClr val="tx1"/>
                </a:solidFill>
              </a:rPr>
              <a:t>(4. Aufl.). Weinheim: Beltz. (S. 214)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Soon, C. S., Brass, M., Heinze, H. J. &amp; Haynes, J.-D. (2008). Unconscious determinants of free decisions in the human brain.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Nature Neuroscience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11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(5), 543–545.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doi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10.1038/nn</a:t>
            </a:r>
            <a:r>
              <a:rPr lang="en-US" sz="2000" dirty="0">
                <a:solidFill>
                  <a:schemeClr val="tx1"/>
                </a:solidFill>
              </a:rPr>
              <a:t>.2112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Soon, C.S., He, A. H., Bode, S. &amp; Haynes, J.-D. (2013). Predicting free choices for abstract intentions. </a:t>
            </a:r>
            <a:r>
              <a:rPr lang="en-US" sz="2000" i="1" dirty="0">
                <a:solidFill>
                  <a:schemeClr val="tx1"/>
                </a:solidFill>
              </a:rPr>
              <a:t>Proceedings of the National Academy of Sciences of the United States of America</a:t>
            </a:r>
            <a:r>
              <a:rPr lang="en-US" sz="2000" dirty="0">
                <a:solidFill>
                  <a:schemeClr val="tx1"/>
                </a:solidFill>
              </a:rPr>
              <a:t>, </a:t>
            </a:r>
            <a:r>
              <a:rPr lang="en-US" sz="2000" i="1" dirty="0">
                <a:solidFill>
                  <a:schemeClr val="tx1"/>
                </a:solidFill>
              </a:rPr>
              <a:t>110</a:t>
            </a:r>
            <a:r>
              <a:rPr lang="en-US" sz="2000" dirty="0">
                <a:solidFill>
                  <a:schemeClr val="tx1"/>
                </a:solidFill>
              </a:rPr>
              <a:t>(15), 	6217–6222. </a:t>
            </a:r>
            <a:r>
              <a:rPr lang="en-US" sz="2000" dirty="0" err="1">
                <a:solidFill>
                  <a:schemeClr val="tx1"/>
                </a:solidFill>
              </a:rPr>
              <a:t>doi</a:t>
            </a:r>
            <a:r>
              <a:rPr lang="en-US" sz="2000" dirty="0">
                <a:solidFill>
                  <a:schemeClr val="tx1"/>
                </a:solidFill>
              </a:rPr>
              <a:t>: 10.1073/pnas.1212218110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https://www.researchgate.net/figure/a-The-Libet-Paradigm-The-participant-makes-a-voluntary-action-and-reports-the-time_fig1_329136588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https://thebrain.mcgill.ca/flash/i/i_12/i_12_cr/i_12_cr_con/i_12_cr_con.html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https://www.cassling.com/mri</a:t>
            </a:r>
            <a:endParaRPr lang="de-DE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https://www.baeldung.com/cs/svm-multiclass-classification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4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6289637-001C-6479-7A68-60DBA39DDABA}"/>
              </a:ext>
            </a:extLst>
          </p:cNvPr>
          <p:cNvGrpSpPr/>
          <p:nvPr/>
        </p:nvGrpSpPr>
        <p:grpSpPr>
          <a:xfrm>
            <a:off x="4667812" y="1983246"/>
            <a:ext cx="2856374" cy="1115661"/>
            <a:chOff x="2710518" y="3338956"/>
            <a:chExt cx="2454684" cy="1227342"/>
          </a:xfrm>
          <a:solidFill>
            <a:schemeClr val="accent2"/>
          </a:solidFill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A5217EE3-FC68-922A-57D9-D1D86D65B060}"/>
                </a:ext>
              </a:extLst>
            </p:cNvPr>
            <p:cNvSpPr/>
            <p:nvPr/>
          </p:nvSpPr>
          <p:spPr>
            <a:xfrm>
              <a:off x="2710518" y="3338956"/>
              <a:ext cx="2454684" cy="12273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hteck: abgerundete Ecken 4">
              <a:extLst>
                <a:ext uri="{FF2B5EF4-FFF2-40B4-BE49-F238E27FC236}">
                  <a16:creationId xmlns:a16="http://schemas.microsoft.com/office/drawing/2014/main" id="{0CE9E7DB-C5F1-4B2A-EB98-996264C98B5C}"/>
                </a:ext>
              </a:extLst>
            </p:cNvPr>
            <p:cNvSpPr txBox="1"/>
            <p:nvPr/>
          </p:nvSpPr>
          <p:spPr>
            <a:xfrm>
              <a:off x="2746465" y="3338956"/>
              <a:ext cx="2382788" cy="11554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b="1" kern="1200" dirty="0">
                  <a:solidFill>
                    <a:schemeClr val="bg1"/>
                  </a:solidFill>
                </a:rPr>
                <a:t>FREIER WILLE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C86539-A563-4EE4-9A72-70C39324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Erinnerung: </a:t>
            </a:r>
            <a:r>
              <a:rPr lang="de-DE" dirty="0" err="1"/>
              <a:t>Libet</a:t>
            </a:r>
            <a:r>
              <a:rPr lang="de-DE" dirty="0"/>
              <a:t>-Experiment (</a:t>
            </a:r>
            <a:r>
              <a:rPr lang="de-DE" dirty="0" err="1"/>
              <a:t>Libet</a:t>
            </a:r>
            <a:r>
              <a:rPr lang="de-DE" dirty="0"/>
              <a:t> et al., 1983)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33AD92-D657-969B-3703-22C7300C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Teilweise heftige Kritik:</a:t>
            </a:r>
          </a:p>
          <a:p>
            <a:pPr lvl="1"/>
            <a:r>
              <a:rPr lang="de-DE" sz="2000" dirty="0"/>
              <a:t>keine “echte” Entscheidung, nur Wahl des Zeitpunkts</a:t>
            </a:r>
          </a:p>
          <a:p>
            <a:pPr lvl="1"/>
            <a:r>
              <a:rPr lang="de-DE" sz="2000" dirty="0"/>
              <a:t>Gleichzeitiges Monitoring Uhr &amp; W</a:t>
            </a:r>
          </a:p>
          <a:p>
            <a:pPr lvl="1"/>
            <a:r>
              <a:rPr lang="de-DE" sz="2000" dirty="0"/>
              <a:t>Konstanz des Zusammenhangs</a:t>
            </a:r>
          </a:p>
          <a:p>
            <a:pPr lvl="1"/>
            <a:r>
              <a:rPr lang="de-DE" sz="2000" dirty="0"/>
              <a:t>…..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Verbotsymbol 8">
            <a:extLst>
              <a:ext uri="{FF2B5EF4-FFF2-40B4-BE49-F238E27FC236}">
                <a16:creationId xmlns:a16="http://schemas.microsoft.com/office/drawing/2014/main" id="{9B593BAD-EBFE-BDAB-A84C-D952EB689EF6}"/>
              </a:ext>
            </a:extLst>
          </p:cNvPr>
          <p:cNvSpPr/>
          <p:nvPr/>
        </p:nvSpPr>
        <p:spPr>
          <a:xfrm>
            <a:off x="5160486" y="2115929"/>
            <a:ext cx="755904" cy="784939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Interaktive Schaltfläche: Hilf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A5D8968-7D3A-E549-40F5-C1C2946767C7}"/>
              </a:ext>
            </a:extLst>
          </p:cNvPr>
          <p:cNvSpPr/>
          <p:nvPr/>
        </p:nvSpPr>
        <p:spPr>
          <a:xfrm>
            <a:off x="8149521" y="2180496"/>
            <a:ext cx="925551" cy="720372"/>
          </a:xfrm>
          <a:prstGeom prst="actionButtonHelp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teraktive Schaltfläche: Hilf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8FAD2C-0321-C221-DCA5-1D95D0162ECF}"/>
              </a:ext>
            </a:extLst>
          </p:cNvPr>
          <p:cNvSpPr/>
          <p:nvPr/>
        </p:nvSpPr>
        <p:spPr>
          <a:xfrm>
            <a:off x="3116926" y="2148212"/>
            <a:ext cx="925551" cy="720372"/>
          </a:xfrm>
          <a:prstGeom prst="actionButtonHelp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DF64B80-A606-2767-A418-A83C9A3E531E}"/>
              </a:ext>
            </a:extLst>
          </p:cNvPr>
          <p:cNvGrpSpPr/>
          <p:nvPr/>
        </p:nvGrpSpPr>
        <p:grpSpPr>
          <a:xfrm>
            <a:off x="8149523" y="4325123"/>
            <a:ext cx="3421925" cy="2273284"/>
            <a:chOff x="7273668" y="6221501"/>
            <a:chExt cx="2454684" cy="1835122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5589FB67-5784-C523-18FF-456DAB6880F4}"/>
                </a:ext>
              </a:extLst>
            </p:cNvPr>
            <p:cNvSpPr/>
            <p:nvPr/>
          </p:nvSpPr>
          <p:spPr>
            <a:xfrm>
              <a:off x="7273668" y="6221501"/>
              <a:ext cx="2454684" cy="1835122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3191FB5A-F1C4-7D9A-15D4-518F8D016747}"/>
                </a:ext>
              </a:extLst>
            </p:cNvPr>
            <p:cNvSpPr txBox="1"/>
            <p:nvPr/>
          </p:nvSpPr>
          <p:spPr>
            <a:xfrm>
              <a:off x="7309615" y="6705369"/>
              <a:ext cx="2382788" cy="1155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bg1"/>
                  </a:solidFill>
                </a:rPr>
                <a:t>Seitdem viel weitere Forschung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b="1" dirty="0">
                <a:solidFill>
                  <a:schemeClr val="bg1"/>
                </a:solidFill>
              </a:endParaRP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>
                  <a:solidFill>
                    <a:schemeClr val="bg1"/>
                  </a:solidFill>
                </a:rPr>
                <a:t>Willensdebatte weiterhin</a:t>
              </a:r>
              <a:br>
                <a:rPr lang="de-DE" b="1" dirty="0">
                  <a:solidFill>
                    <a:schemeClr val="bg1"/>
                  </a:solidFill>
                </a:rPr>
              </a:br>
              <a:r>
                <a:rPr lang="de-DE" b="1" dirty="0">
                  <a:solidFill>
                    <a:schemeClr val="bg1"/>
                  </a:solidFill>
                </a:rPr>
                <a:t>aktuell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9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E806EBB4-91A4-9ECD-9D05-7A20BDA8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0" y="2167428"/>
            <a:ext cx="5696944" cy="44370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6D14B2-6028-5115-30D9-352A58C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 II: Anatomie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2D3E105B-AF21-843E-1234-763109C8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9538" y="2167428"/>
            <a:ext cx="6096000" cy="4437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Motorkortex (MC)</a:t>
            </a:r>
          </a:p>
          <a:p>
            <a:pPr lvl="1"/>
            <a:r>
              <a:rPr lang="de-DE" sz="1800" dirty="0"/>
              <a:t>Willkürbewegung</a:t>
            </a:r>
          </a:p>
          <a:p>
            <a:pPr lvl="1"/>
            <a:r>
              <a:rPr lang="de-DE" sz="1800" dirty="0" err="1"/>
              <a:t>Somatotopie</a:t>
            </a:r>
            <a:r>
              <a:rPr lang="de-DE" sz="1800" dirty="0"/>
              <a:t> </a:t>
            </a:r>
          </a:p>
          <a:p>
            <a:pPr marL="324000" lvl="1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b="1" dirty="0"/>
              <a:t>Prämotorischer Kortex (PMA)</a:t>
            </a:r>
          </a:p>
          <a:p>
            <a:pPr lvl="1"/>
            <a:r>
              <a:rPr lang="de-DE" sz="1800" dirty="0"/>
              <a:t>Bewegungsgenerierung, v. a. proximale Strukturen</a:t>
            </a:r>
            <a:br>
              <a:rPr lang="de-DE" sz="1800" dirty="0"/>
            </a:br>
            <a:endParaRPr lang="de-DE" sz="1800" dirty="0"/>
          </a:p>
          <a:p>
            <a:pPr marL="0" indent="0">
              <a:buNone/>
            </a:pPr>
            <a:r>
              <a:rPr lang="de-DE" b="1" dirty="0" err="1"/>
              <a:t>Supplementärmotorischer</a:t>
            </a:r>
            <a:r>
              <a:rPr lang="de-DE" b="1" dirty="0"/>
              <a:t> &amp; </a:t>
            </a:r>
            <a:br>
              <a:rPr lang="de-DE" b="1" dirty="0"/>
            </a:br>
            <a:r>
              <a:rPr lang="de-DE" b="1" dirty="0"/>
              <a:t>Prä-</a:t>
            </a:r>
            <a:r>
              <a:rPr lang="de-DE" b="1" dirty="0" err="1"/>
              <a:t>supplementärmotorischer</a:t>
            </a:r>
            <a:r>
              <a:rPr lang="de-DE" b="1" dirty="0"/>
              <a:t> Kortex (SMA)</a:t>
            </a:r>
          </a:p>
          <a:p>
            <a:pPr lvl="1"/>
            <a:r>
              <a:rPr lang="de-DE" sz="1800" dirty="0"/>
              <a:t>Bewegungsgenerierung, v. a. distale Strukturen</a:t>
            </a:r>
          </a:p>
          <a:p>
            <a:pPr lvl="1"/>
            <a:r>
              <a:rPr lang="de-DE" sz="1800" dirty="0"/>
              <a:t>Bewegungslernen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294074F-5499-341B-B331-6904414B7E61}"/>
              </a:ext>
            </a:extLst>
          </p:cNvPr>
          <p:cNvCxnSpPr>
            <a:cxnSpLocks/>
          </p:cNvCxnSpPr>
          <p:nvPr/>
        </p:nvCxnSpPr>
        <p:spPr>
          <a:xfrm>
            <a:off x="2744453" y="3053204"/>
            <a:ext cx="19948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502BF4-1D55-6CE6-A6EB-C1AB1387BF0C}"/>
              </a:ext>
            </a:extLst>
          </p:cNvPr>
          <p:cNvCxnSpPr>
            <a:cxnSpLocks/>
          </p:cNvCxnSpPr>
          <p:nvPr/>
        </p:nvCxnSpPr>
        <p:spPr>
          <a:xfrm>
            <a:off x="1241229" y="2752121"/>
            <a:ext cx="27679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F50A6A-3C41-30AE-70AC-FC8BEC9E0895}"/>
              </a:ext>
            </a:extLst>
          </p:cNvPr>
          <p:cNvCxnSpPr>
            <a:cxnSpLocks/>
          </p:cNvCxnSpPr>
          <p:nvPr/>
        </p:nvCxnSpPr>
        <p:spPr>
          <a:xfrm>
            <a:off x="581193" y="3650314"/>
            <a:ext cx="16602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B19E723-3F0B-E961-8DCF-DFF3D4979840}"/>
              </a:ext>
            </a:extLst>
          </p:cNvPr>
          <p:cNvSpPr txBox="1"/>
          <p:nvPr/>
        </p:nvSpPr>
        <p:spPr>
          <a:xfrm>
            <a:off x="2096430" y="6548715"/>
            <a:ext cx="2943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Abb. aus </a:t>
            </a:r>
            <a:r>
              <a:rPr lang="de-DE" sz="1000" dirty="0" err="1"/>
              <a:t>Schandry</a:t>
            </a:r>
            <a:r>
              <a:rPr lang="de-DE" sz="1000" dirty="0"/>
              <a:t> (2016, S. 214)</a:t>
            </a:r>
          </a:p>
        </p:txBody>
      </p:sp>
    </p:spTree>
    <p:extLst>
      <p:ext uri="{BB962C8B-B14F-4D97-AF65-F5344CB8AC3E}">
        <p14:creationId xmlns:p14="http://schemas.microsoft.com/office/powerpoint/2010/main" val="26267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A520D833-0A83-79CA-4E88-A79AF4EDE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21" r="60525" b="24207"/>
          <a:stretch/>
        </p:blipFill>
        <p:spPr>
          <a:xfrm>
            <a:off x="5221594" y="2144784"/>
            <a:ext cx="6774238" cy="413030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8ABBF894-627E-8D4D-2106-AA7D01A7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 II: Anatomie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81C2FDE-8AD3-3CBC-18DB-9D351A345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9948" y="6155811"/>
            <a:ext cx="5422392" cy="378466"/>
          </a:xfrm>
        </p:spPr>
        <p:txBody>
          <a:bodyPr>
            <a:normAutofit fontScale="250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4000" dirty="0"/>
          </a:p>
          <a:p>
            <a:endParaRPr lang="de-DE" sz="4000" dirty="0"/>
          </a:p>
          <a:p>
            <a:pPr marL="0" indent="0">
              <a:buNone/>
            </a:pPr>
            <a:r>
              <a:rPr lang="de-DE" sz="4000" dirty="0"/>
              <a:t>Abb. aus </a:t>
            </a:r>
            <a:r>
              <a:rPr lang="de-DE" sz="4000" dirty="0" err="1"/>
              <a:t>Raccah</a:t>
            </a:r>
            <a:r>
              <a:rPr lang="de-DE" sz="4000" dirty="0"/>
              <a:t>, Block &amp; Fox (2021)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107D5-098D-18AE-BD70-CAABCD61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696" y="1851105"/>
            <a:ext cx="4927509" cy="50068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7200" b="1" dirty="0" err="1"/>
              <a:t>Frontopolarer</a:t>
            </a:r>
            <a:r>
              <a:rPr lang="de-DE" sz="7200" b="1" dirty="0"/>
              <a:t> Kortex / BA 10 (FPC)</a:t>
            </a:r>
            <a:br>
              <a:rPr lang="de-DE" sz="7200" b="1" dirty="0"/>
            </a:br>
            <a:endParaRPr lang="de-DE" sz="7200" b="1" dirty="0"/>
          </a:p>
          <a:p>
            <a:pPr lvl="1"/>
            <a:r>
              <a:rPr lang="de-DE" sz="7000" dirty="0"/>
              <a:t>Kognition „höherer Ordnung“</a:t>
            </a:r>
            <a:br>
              <a:rPr lang="de-DE" sz="7000" dirty="0"/>
            </a:br>
            <a:endParaRPr lang="de-DE" sz="7000" dirty="0"/>
          </a:p>
          <a:p>
            <a:pPr lvl="1"/>
            <a:r>
              <a:rPr lang="de-DE" sz="7000" dirty="0"/>
              <a:t>Enkodierung, Speicherung von Intentionen</a:t>
            </a:r>
            <a:br>
              <a:rPr lang="de-DE" sz="7000" dirty="0"/>
            </a:br>
            <a:endParaRPr lang="de-DE" sz="7000" dirty="0"/>
          </a:p>
          <a:p>
            <a:pPr lvl="1"/>
            <a:r>
              <a:rPr lang="de-DE" sz="7000" dirty="0"/>
              <a:t>Prospektives Gedächtnis</a:t>
            </a:r>
            <a:br>
              <a:rPr lang="de-DE" sz="7000" dirty="0"/>
            </a:br>
            <a:endParaRPr lang="de-DE" sz="7000" dirty="0"/>
          </a:p>
          <a:p>
            <a:pPr lvl="1"/>
            <a:r>
              <a:rPr lang="de-DE" sz="7000" dirty="0"/>
              <a:t>Koordination, Informationsaustausch, Integration multipler kognitiver Operationen </a:t>
            </a:r>
            <a:r>
              <a:rPr lang="de-DE" sz="7200" dirty="0">
                <a:sym typeface="Wingdings" panose="05000000000000000000" pitchFamily="2" charset="2"/>
              </a:rPr>
              <a:t>(</a:t>
            </a:r>
            <a:r>
              <a:rPr lang="de-DE" sz="7200" dirty="0" err="1">
                <a:sym typeface="Wingdings" panose="05000000000000000000" pitchFamily="2" charset="2"/>
              </a:rPr>
              <a:t>Ramnani</a:t>
            </a:r>
            <a:r>
              <a:rPr lang="de-DE" sz="7200" dirty="0">
                <a:sym typeface="Wingdings" panose="05000000000000000000" pitchFamily="2" charset="2"/>
              </a:rPr>
              <a:t> &amp; Owen, 2004)</a:t>
            </a:r>
            <a:endParaRPr lang="de-DE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0C51460F-172B-DA6F-7DB5-7B0CAACEBA5A}"/>
              </a:ext>
            </a:extLst>
          </p:cNvPr>
          <p:cNvSpPr/>
          <p:nvPr/>
        </p:nvSpPr>
        <p:spPr>
          <a:xfrm>
            <a:off x="5687122" y="4215161"/>
            <a:ext cx="200722" cy="44732"/>
          </a:xfrm>
          <a:custGeom>
            <a:avLst/>
            <a:gdLst>
              <a:gd name="connsiteX0" fmla="*/ 0 w 200722"/>
              <a:gd name="connsiteY0" fmla="*/ 44605 h 44732"/>
              <a:gd name="connsiteX1" fmla="*/ 55756 w 200722"/>
              <a:gd name="connsiteY1" fmla="*/ 33454 h 44732"/>
              <a:gd name="connsiteX2" fmla="*/ 100361 w 200722"/>
              <a:gd name="connsiteY2" fmla="*/ 44605 h 44732"/>
              <a:gd name="connsiteX3" fmla="*/ 200722 w 200722"/>
              <a:gd name="connsiteY3" fmla="*/ 0 h 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722" h="44732">
                <a:moveTo>
                  <a:pt x="0" y="44605"/>
                </a:moveTo>
                <a:cubicBezTo>
                  <a:pt x="18585" y="40888"/>
                  <a:pt x="36803" y="33454"/>
                  <a:pt x="55756" y="33454"/>
                </a:cubicBezTo>
                <a:cubicBezTo>
                  <a:pt x="71082" y="33454"/>
                  <a:pt x="85111" y="46130"/>
                  <a:pt x="100361" y="44605"/>
                </a:cubicBezTo>
                <a:cubicBezTo>
                  <a:pt x="147195" y="39921"/>
                  <a:pt x="166399" y="22881"/>
                  <a:pt x="200722" y="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01CFD31-1CBC-775B-9A80-CEEAA8D1F106}"/>
              </a:ext>
            </a:extLst>
          </p:cNvPr>
          <p:cNvSpPr/>
          <p:nvPr/>
        </p:nvSpPr>
        <p:spPr>
          <a:xfrm flipH="1">
            <a:off x="5885428" y="2787805"/>
            <a:ext cx="45719" cy="87224"/>
          </a:xfrm>
          <a:custGeom>
            <a:avLst/>
            <a:gdLst>
              <a:gd name="connsiteX0" fmla="*/ 7776 w 27664"/>
              <a:gd name="connsiteY0" fmla="*/ 0 h 142980"/>
              <a:gd name="connsiteX1" fmla="*/ 18928 w 27664"/>
              <a:gd name="connsiteY1" fmla="*/ 133814 h 142980"/>
              <a:gd name="connsiteX2" fmla="*/ 7776 w 27664"/>
              <a:gd name="connsiteY2" fmla="*/ 0 h 14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64" h="142980">
                <a:moveTo>
                  <a:pt x="7776" y="0"/>
                </a:moveTo>
                <a:cubicBezTo>
                  <a:pt x="7776" y="0"/>
                  <a:pt x="43756" y="96572"/>
                  <a:pt x="18928" y="133814"/>
                </a:cubicBezTo>
                <a:cubicBezTo>
                  <a:pt x="-15701" y="185758"/>
                  <a:pt x="7776" y="0"/>
                  <a:pt x="777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7E8E11A-0E37-CE3D-B6FB-3826E5654EDA}"/>
              </a:ext>
            </a:extLst>
          </p:cNvPr>
          <p:cNvCxnSpPr>
            <a:cxnSpLocks/>
          </p:cNvCxnSpPr>
          <p:nvPr/>
        </p:nvCxnSpPr>
        <p:spPr>
          <a:xfrm>
            <a:off x="5528882" y="4516244"/>
            <a:ext cx="49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5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676D71E-71C5-4BF5-A4E7-10C563B2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 II: Anatomie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B76D86-2F1D-A6C5-E7D0-67916B166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3067" y="1717990"/>
            <a:ext cx="5054527" cy="5359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700" b="1" dirty="0"/>
              <a:t>Gyrus angularis </a:t>
            </a:r>
          </a:p>
          <a:p>
            <a:pPr lvl="1"/>
            <a:r>
              <a:rPr lang="de-DE" sz="1700" dirty="0"/>
              <a:t>Abruf arithmetischer Fakten (Grabner et al., 2008)</a:t>
            </a:r>
          </a:p>
          <a:p>
            <a:pPr marL="324000" lvl="1" indent="0">
              <a:buNone/>
            </a:pPr>
            <a:endParaRPr lang="de-DE" sz="1700" dirty="0"/>
          </a:p>
          <a:p>
            <a:pPr marL="0" indent="0">
              <a:buNone/>
            </a:pPr>
            <a:r>
              <a:rPr lang="de-DE" sz="1700" b="1" dirty="0" err="1"/>
              <a:t>Posteriorer</a:t>
            </a:r>
            <a:r>
              <a:rPr lang="de-DE" sz="1700" b="1" dirty="0"/>
              <a:t> </a:t>
            </a:r>
            <a:r>
              <a:rPr lang="de-DE" sz="1700" b="1" dirty="0" err="1"/>
              <a:t>zingulärer</a:t>
            </a:r>
            <a:r>
              <a:rPr lang="de-DE" sz="1700" b="1" dirty="0"/>
              <a:t> Kortex (PCC)</a:t>
            </a:r>
          </a:p>
          <a:p>
            <a:pPr lvl="1"/>
            <a:r>
              <a:rPr lang="de-DE" sz="1700" dirty="0"/>
              <a:t>Funktionen nicht einheitlich (Leech &amp; Sharp, 2014)</a:t>
            </a:r>
          </a:p>
          <a:p>
            <a:pPr lvl="1"/>
            <a:r>
              <a:rPr lang="de-DE" sz="1700" dirty="0"/>
              <a:t>u. a. :  Aufmerksamkeitsregulation, Arousal,</a:t>
            </a:r>
            <a:br>
              <a:rPr lang="de-DE" sz="1700" dirty="0"/>
            </a:br>
            <a:r>
              <a:rPr lang="de-DE" sz="1700" dirty="0"/>
              <a:t>Bewusstsein …</a:t>
            </a:r>
          </a:p>
          <a:p>
            <a:pPr lvl="1"/>
            <a:r>
              <a:rPr lang="de-DE" sz="1700" dirty="0"/>
              <a:t>Default Mode Network</a:t>
            </a:r>
            <a:br>
              <a:rPr lang="de-DE" sz="1700" dirty="0"/>
            </a:br>
            <a:endParaRPr lang="de-DE" sz="1700" dirty="0"/>
          </a:p>
          <a:p>
            <a:pPr marL="0" indent="0">
              <a:buNone/>
            </a:pPr>
            <a:r>
              <a:rPr lang="de-DE" sz="1700" b="1" dirty="0" err="1"/>
              <a:t>Precuneus</a:t>
            </a:r>
            <a:r>
              <a:rPr lang="de-DE" sz="1700" b="1" dirty="0"/>
              <a:t> </a:t>
            </a:r>
          </a:p>
          <a:p>
            <a:pPr lvl="1"/>
            <a:r>
              <a:rPr lang="de-DE" sz="1700" dirty="0"/>
              <a:t>u. a.:  Visuell-räumliche Aufmerksamkeit, episodisches Gedächtnis</a:t>
            </a:r>
          </a:p>
          <a:p>
            <a:pPr lvl="1"/>
            <a:r>
              <a:rPr lang="de-DE" sz="1700" dirty="0"/>
              <a:t>Default Mode Network (Cavanna &amp; Trimble, 2006)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F5006AA-4215-551B-C42A-639C915E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14" y="1931290"/>
            <a:ext cx="4593007" cy="30866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BE2A6F7-F915-09D6-B0BD-D0E40B692F1E}"/>
              </a:ext>
            </a:extLst>
          </p:cNvPr>
          <p:cNvSpPr txBox="1"/>
          <p:nvPr/>
        </p:nvSpPr>
        <p:spPr>
          <a:xfrm>
            <a:off x="2621669" y="5001666"/>
            <a:ext cx="4699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Quelle: https://thebrain.mcgill.ca/flash/i/i_12/i_12_cr/i_12_cr_con/i_12_cr_con.html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F40555-C6F2-09D9-B186-0F7EFBB40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8" y="1931290"/>
            <a:ext cx="2875663" cy="24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678BD-14F5-36F0-7DEA-6B64E770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Default Mode Network (DMN)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1C8FD4-E883-9AA8-79DF-196F66548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1"/>
          <a:stretch/>
        </p:blipFill>
        <p:spPr>
          <a:xfrm>
            <a:off x="781912" y="1900191"/>
            <a:ext cx="3756633" cy="4655459"/>
          </a:xfrm>
          <a:prstGeom prst="rect">
            <a:avLst/>
          </a:prstGeom>
        </p:spPr>
      </p:pic>
      <p:sp>
        <p:nvSpPr>
          <p:cNvPr id="2055" name="Content Placeholder 3">
            <a:extLst>
              <a:ext uri="{FF2B5EF4-FFF2-40B4-BE49-F238E27FC236}">
                <a16:creationId xmlns:a16="http://schemas.microsoft.com/office/drawing/2014/main" id="{E6552D45-C1E3-897B-BE56-1BE14CA3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105" y="2064097"/>
            <a:ext cx="6495671" cy="4491553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interagierende</a:t>
            </a:r>
            <a:r>
              <a:rPr lang="en-US" dirty="0"/>
              <a:t> </a:t>
            </a:r>
            <a:r>
              <a:rPr lang="en-US" dirty="0" err="1"/>
              <a:t>Subsysteme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Kernregionen</a:t>
            </a:r>
            <a:r>
              <a:rPr lang="en-US" dirty="0"/>
              <a:t>: </a:t>
            </a:r>
            <a:r>
              <a:rPr lang="en-US" b="1" dirty="0" err="1"/>
              <a:t>medialer</a:t>
            </a:r>
            <a:r>
              <a:rPr lang="en-US" b="1" dirty="0"/>
              <a:t> PFC</a:t>
            </a:r>
            <a:r>
              <a:rPr lang="en-US" dirty="0"/>
              <a:t>, </a:t>
            </a:r>
            <a:r>
              <a:rPr lang="en-US" b="1" dirty="0"/>
              <a:t>PCC</a:t>
            </a:r>
            <a:r>
              <a:rPr lang="en-US" dirty="0"/>
              <a:t>, </a:t>
            </a:r>
            <a:r>
              <a:rPr lang="en-US" dirty="0" err="1"/>
              <a:t>inferiorer</a:t>
            </a:r>
            <a:r>
              <a:rPr lang="en-US" dirty="0"/>
              <a:t> </a:t>
            </a:r>
            <a:r>
              <a:rPr lang="en-US" dirty="0" err="1"/>
              <a:t>Parietallapen</a:t>
            </a:r>
            <a:r>
              <a:rPr lang="en-US" dirty="0"/>
              <a:t>, </a:t>
            </a:r>
            <a:r>
              <a:rPr lang="en-US" dirty="0" err="1"/>
              <a:t>lateraler</a:t>
            </a:r>
            <a:r>
              <a:rPr lang="en-US" dirty="0"/>
              <a:t> </a:t>
            </a:r>
            <a:r>
              <a:rPr lang="en-US" dirty="0" err="1"/>
              <a:t>Temporalkortex</a:t>
            </a:r>
            <a:r>
              <a:rPr lang="en-US" dirty="0"/>
              <a:t>, </a:t>
            </a:r>
            <a:r>
              <a:rPr lang="en-US" dirty="0" err="1"/>
              <a:t>hippocampale</a:t>
            </a:r>
            <a:r>
              <a:rPr lang="en-US" dirty="0"/>
              <a:t> </a:t>
            </a:r>
            <a:r>
              <a:rPr lang="en-US" dirty="0" err="1"/>
              <a:t>Areale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Systematische</a:t>
            </a:r>
            <a:r>
              <a:rPr lang="en-US" dirty="0"/>
              <a:t> </a:t>
            </a:r>
            <a:r>
              <a:rPr lang="en-US" dirty="0" err="1"/>
              <a:t>Deaktivierung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aktiver</a:t>
            </a:r>
            <a:r>
              <a:rPr lang="en-US" dirty="0"/>
              <a:t> </a:t>
            </a:r>
            <a:r>
              <a:rPr lang="en-US" dirty="0" err="1"/>
              <a:t>Aufgabenbearbeitung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“</a:t>
            </a:r>
            <a:r>
              <a:rPr lang="en-US" dirty="0" err="1"/>
              <a:t>passiven</a:t>
            </a:r>
            <a:r>
              <a:rPr lang="en-US" dirty="0"/>
              <a:t>” </a:t>
            </a:r>
            <a:r>
              <a:rPr lang="en-US" dirty="0" err="1"/>
              <a:t>Zuständen</a:t>
            </a:r>
            <a:r>
              <a:rPr lang="en-US" dirty="0"/>
              <a:t> (</a:t>
            </a:r>
            <a:r>
              <a:rPr lang="en-US" i="1" dirty="0"/>
              <a:t>off-task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Relative </a:t>
            </a:r>
            <a:r>
              <a:rPr lang="en-US" dirty="0" err="1"/>
              <a:t>Aktivierung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internalem</a:t>
            </a:r>
            <a:r>
              <a:rPr lang="en-US" dirty="0"/>
              <a:t> </a:t>
            </a:r>
            <a:r>
              <a:rPr lang="en-US" dirty="0" err="1"/>
              <a:t>Fokus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34AE06-E9F2-4648-325C-4835FD2EABEC}"/>
              </a:ext>
            </a:extLst>
          </p:cNvPr>
          <p:cNvSpPr txBox="1"/>
          <p:nvPr/>
        </p:nvSpPr>
        <p:spPr>
          <a:xfrm>
            <a:off x="1416204" y="6638320"/>
            <a:ext cx="3756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Abb. aus Buckner, Andrews-Hanna &amp; </a:t>
            </a:r>
            <a:r>
              <a:rPr lang="de-DE" sz="900" dirty="0" err="1"/>
              <a:t>Schacter</a:t>
            </a:r>
            <a:r>
              <a:rPr lang="de-DE" sz="900" dirty="0"/>
              <a:t> (2008)</a:t>
            </a:r>
          </a:p>
        </p:txBody>
      </p:sp>
    </p:spTree>
    <p:extLst>
      <p:ext uri="{BB962C8B-B14F-4D97-AF65-F5344CB8AC3E}">
        <p14:creationId xmlns:p14="http://schemas.microsoft.com/office/powerpoint/2010/main" val="392986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1C25F-EF79-3B99-B9DB-5BA8084E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29510"/>
            <a:ext cx="11029615" cy="1497507"/>
          </a:xfrm>
        </p:spPr>
        <p:txBody>
          <a:bodyPr>
            <a:normAutofit/>
          </a:bodyPr>
          <a:lstStyle/>
          <a:p>
            <a:r>
              <a:rPr lang="de-DE" b="1" dirty="0">
                <a:highlight>
                  <a:srgbClr val="C0C0C0"/>
                </a:highlight>
              </a:rPr>
              <a:t>Vorstellung der Studie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5757A-FF08-FF8C-04C1-938DBD60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3745149"/>
            <a:ext cx="11029615" cy="13618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de-DE" sz="2900" dirty="0"/>
              <a:t>Soon, C. S., He, A. H., Bode, S. &amp; Haynes, J.-D. (2013). </a:t>
            </a:r>
            <a:br>
              <a:rPr lang="de-DE" sz="2900" dirty="0"/>
            </a:br>
            <a:r>
              <a:rPr lang="en-US" sz="4500" dirty="0"/>
              <a:t>Predicting free choices for abstract intentions. </a:t>
            </a:r>
            <a:br>
              <a:rPr lang="en-US" sz="4500" dirty="0"/>
            </a:br>
            <a:r>
              <a:rPr lang="en-US" sz="2900" i="1" dirty="0"/>
              <a:t>Proceedings of the National Academy of Sciences of the United States of America, 110</a:t>
            </a:r>
            <a:r>
              <a:rPr lang="en-US" sz="2900" dirty="0"/>
              <a:t>(15), 6217-6222. </a:t>
            </a:r>
            <a:br>
              <a:rPr lang="en-US" sz="2900" dirty="0"/>
            </a:br>
            <a:r>
              <a:rPr lang="en-US" sz="2900" dirty="0" err="1"/>
              <a:t>doi</a:t>
            </a:r>
            <a:r>
              <a:rPr lang="en-US" sz="2900" dirty="0"/>
              <a:t>: 10.1073/pnas.1212218110</a:t>
            </a:r>
            <a:endParaRPr lang="de-DE" sz="29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021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2632</Words>
  <Application>Microsoft Office PowerPoint</Application>
  <PresentationFormat>Breitbild</PresentationFormat>
  <Paragraphs>395</Paragraphs>
  <Slides>34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Arial</vt:lpstr>
      <vt:lpstr>Calibri</vt:lpstr>
      <vt:lpstr>Fira Sans</vt:lpstr>
      <vt:lpstr>Gill Sans MT</vt:lpstr>
      <vt:lpstr>Lato</vt:lpstr>
      <vt:lpstr>Wingdings</vt:lpstr>
      <vt:lpstr>Wingdings 2</vt:lpstr>
      <vt:lpstr>WordVisiCarriageReturn_MSFontService</vt:lpstr>
      <vt:lpstr>Dividende</vt:lpstr>
      <vt:lpstr>Predicting free choices for abstract intentions</vt:lpstr>
      <vt:lpstr>Gliederung</vt:lpstr>
      <vt:lpstr>Erinnerung: Libet-Experiment (Libet et al., 1983) </vt:lpstr>
      <vt:lpstr>Erinnerung: Libet-Experiment (Libet et al., 1983)</vt:lpstr>
      <vt:lpstr>Erinnerung II: Anatomie</vt:lpstr>
      <vt:lpstr>Erinnerung II: Anatomie </vt:lpstr>
      <vt:lpstr>Erinnerung II: Anatomie </vt:lpstr>
      <vt:lpstr>Default Mode Network (DMN)</vt:lpstr>
      <vt:lpstr>Vorstellung der Studie</vt:lpstr>
      <vt:lpstr>Fragestellungen: </vt:lpstr>
      <vt:lpstr>PowerPoint-Präsentation</vt:lpstr>
      <vt:lpstr>Fragestellungen der Studie</vt:lpstr>
      <vt:lpstr>Ziele der Studie</vt:lpstr>
      <vt:lpstr>Methodik</vt:lpstr>
      <vt:lpstr>Versuchspersonen</vt:lpstr>
      <vt:lpstr>Paradigma</vt:lpstr>
      <vt:lpstr>Dekodierungstechniken I: Outcome Der Entscheidung </vt:lpstr>
      <vt:lpstr>Dekodierungstechniken I: Outcome der entscheidung </vt:lpstr>
      <vt:lpstr>Dekodierungstechniken I: Outcome der entscheidung </vt:lpstr>
      <vt:lpstr>Dekodierungstechniken iI: Zeitpunkt der entscheidung </vt:lpstr>
      <vt:lpstr>Dekodierungstechniken iI: Zeitpunkt der entscheidung </vt:lpstr>
      <vt:lpstr>Default Mode Network</vt:lpstr>
      <vt:lpstr>Default Mode Network</vt:lpstr>
      <vt:lpstr>Ergebnisse</vt:lpstr>
      <vt:lpstr>Outcome der ENtscheidung</vt:lpstr>
      <vt:lpstr>Outcome der Entscheidung</vt:lpstr>
      <vt:lpstr>Zeitpunkt der Entscheidung </vt:lpstr>
      <vt:lpstr>Default mode Network </vt:lpstr>
      <vt:lpstr>Schlussfolgerungen/ Kritik</vt:lpstr>
      <vt:lpstr>Schlussfolgerungen/ Kritik</vt:lpstr>
      <vt:lpstr>Diskussion</vt:lpstr>
      <vt:lpstr>DANKE Fürs Zuhören! </vt:lpstr>
      <vt:lpstr>Literatur</vt:lpstr>
      <vt:lpstr>Abbildungen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free choices for abstract intentions</dc:title>
  <dc:creator>Brok Koli</dc:creator>
  <cp:lastModifiedBy>Brok Koli</cp:lastModifiedBy>
  <cp:revision>56</cp:revision>
  <dcterms:created xsi:type="dcterms:W3CDTF">2022-12-27T11:47:19Z</dcterms:created>
  <dcterms:modified xsi:type="dcterms:W3CDTF">2023-01-23T12:19:58Z</dcterms:modified>
</cp:coreProperties>
</file>