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56" r:id="rId7"/>
    <p:sldId id="264" r:id="rId8"/>
    <p:sldId id="265" r:id="rId9"/>
    <p:sldId id="266" r:id="rId10"/>
    <p:sldId id="267" r:id="rId11"/>
    <p:sldId id="263" r:id="rId12"/>
    <p:sldId id="262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11" autoAdjust="0"/>
    <p:restoredTop sz="94660"/>
  </p:normalViewPr>
  <p:slideViewPr>
    <p:cSldViewPr snapToGrid="0">
      <p:cViewPr>
        <p:scale>
          <a:sx n="120" d="100"/>
          <a:sy n="120" d="100"/>
        </p:scale>
        <p:origin x="370" y="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FC38BA-3F03-66C9-ACFD-231D1B570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9E42666-7FC2-4BD2-FD3E-0A088907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198D8C-AE5D-D81D-7030-188AD6683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7CAE-F1E0-4FD3-B2C7-C614BE9865E3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66F32BF-A579-6175-A1C6-BAE54E1E0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E7C9BE8-9617-CB40-2B50-F199A3682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43FD-0834-479A-955E-91BBB0C73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928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92E7CF-C4DE-460A-B792-EDD6A6F95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F4F161-3856-9DB6-1DBA-D5CCC65C0F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A81C7FE-69C2-A047-CA41-BC535B571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7CAE-F1E0-4FD3-B2C7-C614BE9865E3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E546E68-87BD-989C-132B-233C5D474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1F9087-54EC-B10E-C935-5DA26086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43FD-0834-479A-955E-91BBB0C73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5865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8AC6BB5-0B1E-17FA-222C-77D4B0A37A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BD7FF91-2E22-741F-A90B-2B910AC06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5B82A7-CB0A-56EB-44DA-50617B940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7CAE-F1E0-4FD3-B2C7-C614BE9865E3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EF345A-2329-90AC-CA9D-24F1FC61E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2A0A94-CFFC-D61A-EFFE-CC43828A8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43FD-0834-479A-955E-91BBB0C73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63443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E01CCF-C8AC-4B53-CC07-0458678D5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691707-5326-F966-1832-B1BCF47D0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654FFAA-BCC2-48CC-4C6B-384D4C5B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7CAE-F1E0-4FD3-B2C7-C614BE9865E3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FD66D9-9F71-67B1-1A94-D4DCE85E2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A32EA0D-9B94-779A-0106-8A01436079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43FD-0834-479A-955E-91BBB0C73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6843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90051-066F-AB5C-11CE-1F0EC07B4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71A8CF-2FBF-DE8D-4025-25D42B1A8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E25547-9935-3B04-923F-1AF408748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7CAE-F1E0-4FD3-B2C7-C614BE9865E3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A479AC9-F91C-1790-5B14-DDC17CCD6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EC9132-77D6-D36F-1244-8B29E973F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43FD-0834-479A-955E-91BBB0C73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4923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4F6FF2-FA32-06ED-2648-99ADF6A41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E48E8C-A997-84EE-990D-F45D27CF7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8DED5B5-D399-DF01-38B3-F24B926014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83AFC85-73B6-0B30-139B-2D7DA6D2D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7CAE-F1E0-4FD3-B2C7-C614BE9865E3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E65668-7FA2-EE81-763A-5A6FB01BC1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171C2B-A5FC-FD07-2474-B488B68C5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43FD-0834-479A-955E-91BBB0C73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7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B3ED7B-8E71-7D49-A253-75DE23813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3AFDDA-C8AA-DAB0-46C0-917429A10B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5E15EF-9E31-B4D5-5692-0E5B8E7384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F04DC1B-6EF3-1AC2-0409-E586869B52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EDA8A8F-89CB-3685-2129-BCD91C9BBE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C821C7-E432-B8F2-563A-68208F572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7CAE-F1E0-4FD3-B2C7-C614BE9865E3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84DB952-3D32-645F-FD71-7AB7EAC75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B139530-7B26-0031-51B3-AA88458E4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43FD-0834-479A-955E-91BBB0C73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925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E0F236-3707-B93D-BBE9-A409E2033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7C1C98B-F3E2-7FA9-6283-C2C87D2B2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7CAE-F1E0-4FD3-B2C7-C614BE9865E3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F1A40FC-88B8-F31F-18DF-E02C42636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CF0017-28E0-A22E-F49B-7C3D9ED5A7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43FD-0834-479A-955E-91BBB0C73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179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9AD01C-8D08-6983-9F4C-6EAB343F3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7CAE-F1E0-4FD3-B2C7-C614BE9865E3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BB3A82B-F84B-BD63-A23D-C83C01B8EA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718D74-E660-1C4B-DCF7-AD5A21E06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43FD-0834-479A-955E-91BBB0C73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1802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EB4B1D-EC7C-810D-D8AF-77DEFADE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63871FD-427B-6CE8-3E20-DBC6882018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37FB226-A097-9C9B-7DFD-D7F235805C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51B8F5E-7919-39E7-2D8C-E181BA15A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7CAE-F1E0-4FD3-B2C7-C614BE9865E3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B9F786A-1D1F-0409-53C1-E38B6BFB0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4B4BAB5-5CE2-58A6-45EE-F5504C08C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43FD-0834-479A-955E-91BBB0C73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300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CB917-0184-6169-CA6C-583586BFA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74C6969-6F8B-B9AB-974E-8B88186975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8BBB86-BB5D-8F5A-40A3-406C88DE43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9D8829F-790A-F922-1732-A4D2C5BE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897CAE-F1E0-4FD3-B2C7-C614BE9865E3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8387917-2F7C-CD22-3776-8A7F376AE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478F71-5489-DBA1-F5AE-BD34067C1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AB43FD-0834-479A-955E-91BBB0C73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8283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63FA8E-8F75-3946-1798-9031F5F4F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8390C6-B11F-B218-9B25-A396633F82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15BD07-F867-A56A-8176-54BFC52997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897CAE-F1E0-4FD3-B2C7-C614BE9865E3}" type="datetimeFigureOut">
              <a:rPr lang="ko-KR" altLang="en-US" smtClean="0"/>
              <a:t>2024-12-04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2B251D-372B-8170-5C4A-716F5B9FB2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09444E-2921-FA24-B8B7-2E7C95983A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AB43FD-0834-479A-955E-91BBB0C732C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03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10.png"/><Relationship Id="rId7" Type="http://schemas.openxmlformats.org/officeDocument/2006/relationships/image" Target="../media/image7.png"/><Relationship Id="rId12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4.png"/><Relationship Id="rId5" Type="http://schemas.openxmlformats.org/officeDocument/2006/relationships/image" Target="../media/image4.png"/><Relationship Id="rId10" Type="http://schemas.openxmlformats.org/officeDocument/2006/relationships/image" Target="../media/image13.png"/><Relationship Id="rId4" Type="http://schemas.openxmlformats.org/officeDocument/2006/relationships/image" Target="../media/image11.sv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DF9B1-44DD-88E4-EB68-DBD354C4F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7825A9-1E14-D980-FEC8-6678E37002C9}"/>
              </a:ext>
            </a:extLst>
          </p:cNvPr>
          <p:cNvSpPr/>
          <p:nvPr/>
        </p:nvSpPr>
        <p:spPr>
          <a:xfrm>
            <a:off x="6373209" y="3498269"/>
            <a:ext cx="5513991" cy="2639291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81DCF86-EB36-452E-D149-AED9E57ADC56}"/>
              </a:ext>
            </a:extLst>
          </p:cNvPr>
          <p:cNvSpPr/>
          <p:nvPr/>
        </p:nvSpPr>
        <p:spPr>
          <a:xfrm>
            <a:off x="464127" y="3498270"/>
            <a:ext cx="5626401" cy="2639291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8125B7A2-E7D6-E936-59C6-92BBFFE9243E}"/>
              </a:ext>
            </a:extLst>
          </p:cNvPr>
          <p:cNvSpPr txBox="1"/>
          <p:nvPr/>
        </p:nvSpPr>
        <p:spPr>
          <a:xfrm>
            <a:off x="573853" y="914151"/>
            <a:ext cx="11044294" cy="1921039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spcBef>
                <a:spcPts val="1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kern="0" spc="-25" dirty="0">
                <a:latin typeface="Malgun Gothic"/>
                <a:cs typeface="Malgun Gothic"/>
              </a:rPr>
              <a:t>RAG </a:t>
            </a:r>
            <a:r>
              <a:rPr lang="ko-KR" altLang="en-US" sz="2000" b="1" kern="0" spc="-25" dirty="0">
                <a:latin typeface="Malgun Gothic"/>
                <a:cs typeface="Malgun Gothic"/>
              </a:rPr>
              <a:t>기본 아키텍처</a:t>
            </a:r>
            <a:endParaRPr kumimoji="0" lang="en-US" sz="2000" b="0" i="0" u="none" strike="noStrike" kern="0" cap="none" spc="-25" normalizeH="0" baseline="0" noProof="0" dirty="0">
              <a:ln>
                <a:noFill/>
              </a:ln>
              <a:effectLst/>
              <a:uLnTx/>
              <a:uFillTx/>
              <a:latin typeface="Malgun Gothic"/>
              <a:ea typeface="+mn-ea"/>
              <a:cs typeface="Malgun Gothic"/>
            </a:endParaRPr>
          </a:p>
          <a:p>
            <a:pPr marL="469265" marR="0" lvl="0" indent="-456565" algn="l" defTabSz="914400" rtl="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Pct val="89285"/>
              <a:buFont typeface="Arial"/>
              <a:buChar char="•"/>
              <a:tabLst>
                <a:tab pos="469265" algn="l"/>
              </a:tabLst>
              <a:defRPr/>
            </a:pPr>
            <a:r>
              <a:rPr lang="ko-KR" altLang="en-US" sz="1600" b="1" kern="0" dirty="0">
                <a:latin typeface="Malgun Gothic"/>
                <a:cs typeface="Malgun Gothic"/>
              </a:rPr>
              <a:t>인덱싱</a:t>
            </a:r>
            <a:r>
              <a:rPr lang="en-US" altLang="ko-KR" sz="1600" b="1" kern="0" dirty="0">
                <a:latin typeface="Malgun Gothic"/>
                <a:cs typeface="Malgun Gothic"/>
              </a:rPr>
              <a:t>(Indexing): </a:t>
            </a:r>
            <a:r>
              <a:rPr lang="ko-KR" altLang="en-US" sz="1600" dirty="0"/>
              <a:t>문서를 수집하여 텍스트로 변환하고</a:t>
            </a:r>
            <a:r>
              <a:rPr lang="en-US" altLang="ko-KR" sz="1600" dirty="0"/>
              <a:t>, </a:t>
            </a:r>
            <a:r>
              <a:rPr lang="ko-KR" altLang="en-US" sz="1600" dirty="0"/>
              <a:t>이를 작은 </a:t>
            </a:r>
            <a:r>
              <a:rPr lang="ko-KR" altLang="en-US" sz="1600" dirty="0" err="1"/>
              <a:t>청크로</a:t>
            </a:r>
            <a:r>
              <a:rPr lang="ko-KR" altLang="en-US" sz="1600" dirty="0"/>
              <a:t> 분할한 후 </a:t>
            </a:r>
            <a:r>
              <a:rPr lang="ko-KR" altLang="en-US" sz="1600" dirty="0" err="1"/>
              <a:t>임베딩</a:t>
            </a:r>
            <a:r>
              <a:rPr lang="ko-KR" altLang="en-US" sz="1600" dirty="0"/>
              <a:t> 모델을 통해 </a:t>
            </a:r>
            <a:r>
              <a:rPr lang="ko-KR" altLang="en-US" sz="1600" dirty="0" err="1"/>
              <a:t>벡터화하여</a:t>
            </a:r>
            <a:r>
              <a:rPr lang="ko-KR" altLang="en-US" sz="1600" dirty="0"/>
              <a:t> 벡터 </a:t>
            </a:r>
            <a:r>
              <a:rPr lang="en-US" altLang="ko-KR" sz="1600" dirty="0"/>
              <a:t>DB</a:t>
            </a:r>
            <a:r>
              <a:rPr lang="ko-KR" altLang="en-US" sz="1600" dirty="0"/>
              <a:t>에 저장</a:t>
            </a:r>
            <a:endParaRPr lang="en-US" altLang="ko-KR" sz="1600" dirty="0"/>
          </a:p>
          <a:p>
            <a:pPr marL="469265" marR="0" lvl="0" indent="-456565" algn="l" defTabSz="914400" rtl="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Pct val="89285"/>
              <a:buFont typeface="Arial"/>
              <a:buChar char="•"/>
              <a:tabLst>
                <a:tab pos="469265" algn="l"/>
              </a:tabLst>
              <a:defRPr/>
            </a:pPr>
            <a:r>
              <a:rPr lang="ko-KR" altLang="en-US" sz="1600" b="1" kern="0" dirty="0">
                <a:latin typeface="Malgun Gothic"/>
                <a:cs typeface="Malgun Gothic"/>
              </a:rPr>
              <a:t>검색</a:t>
            </a:r>
            <a:r>
              <a:rPr lang="en-US" altLang="ko-KR" sz="1600" b="1" kern="0" dirty="0">
                <a:latin typeface="Malgun Gothic"/>
                <a:cs typeface="Malgun Gothic"/>
              </a:rPr>
              <a:t>(Retrieval):</a:t>
            </a:r>
            <a:r>
              <a:rPr lang="en-US" altLang="ko-KR" sz="1600" kern="0" dirty="0">
                <a:latin typeface="Malgun Gothic"/>
                <a:cs typeface="Malgun Gothic"/>
              </a:rPr>
              <a:t> </a:t>
            </a:r>
            <a:r>
              <a:rPr lang="ko-KR" altLang="en-US" sz="1600" kern="0" dirty="0">
                <a:latin typeface="Malgun Gothic"/>
                <a:cs typeface="Malgun Gothic"/>
              </a:rPr>
              <a:t>사용자 쿼리를 </a:t>
            </a:r>
            <a:r>
              <a:rPr lang="ko-KR" altLang="en-US" sz="1600" kern="0" dirty="0" err="1">
                <a:latin typeface="Malgun Gothic"/>
                <a:cs typeface="Malgun Gothic"/>
              </a:rPr>
              <a:t>벡터화하여</a:t>
            </a:r>
            <a:r>
              <a:rPr lang="ko-KR" altLang="en-US" sz="1600" kern="0" dirty="0">
                <a:latin typeface="Malgun Gothic"/>
                <a:cs typeface="Malgun Gothic"/>
              </a:rPr>
              <a:t> 벡터 </a:t>
            </a:r>
            <a:r>
              <a:rPr lang="en-US" altLang="ko-KR" sz="1600" kern="0" dirty="0">
                <a:latin typeface="Malgun Gothic"/>
                <a:cs typeface="Malgun Gothic"/>
              </a:rPr>
              <a:t>DB</a:t>
            </a:r>
            <a:r>
              <a:rPr lang="ko-KR" altLang="en-US" sz="1600" kern="0" dirty="0">
                <a:latin typeface="Malgun Gothic"/>
                <a:cs typeface="Malgun Gothic"/>
              </a:rPr>
              <a:t>에서 유사한 정보 검색</a:t>
            </a:r>
            <a:endParaRPr lang="en-US" altLang="ko-KR" sz="1600" kern="0" dirty="0">
              <a:latin typeface="Malgun Gothic"/>
              <a:cs typeface="Malgun Gothic"/>
            </a:endParaRPr>
          </a:p>
          <a:p>
            <a:pPr marL="469265" marR="0" lvl="0" indent="-456565" algn="l" defTabSz="914400" rtl="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Pct val="89285"/>
              <a:buFont typeface="Arial"/>
              <a:buChar char="•"/>
              <a:tabLst>
                <a:tab pos="469265" algn="l"/>
              </a:tabLst>
              <a:defRPr/>
            </a:pPr>
            <a:r>
              <a:rPr lang="ko-KR" altLang="en-US" sz="1600" b="1" kern="0" dirty="0">
                <a:latin typeface="Malgun Gothic"/>
                <a:cs typeface="Malgun Gothic"/>
              </a:rPr>
              <a:t>생성</a:t>
            </a:r>
            <a:r>
              <a:rPr lang="en-US" altLang="ko-KR" sz="1600" b="1" kern="0" dirty="0">
                <a:latin typeface="Malgun Gothic"/>
                <a:cs typeface="Malgun Gothic"/>
              </a:rPr>
              <a:t>(Generation): </a:t>
            </a:r>
            <a:r>
              <a:rPr lang="ko-KR" altLang="en-US" sz="1600" kern="0" dirty="0">
                <a:latin typeface="Malgun Gothic"/>
                <a:cs typeface="Malgun Gothic"/>
              </a:rPr>
              <a:t>검색된 정보를 </a:t>
            </a:r>
            <a:r>
              <a:rPr lang="en-US" altLang="ko-KR" sz="1600" kern="0" dirty="0">
                <a:latin typeface="Malgun Gothic"/>
                <a:cs typeface="Malgun Gothic"/>
              </a:rPr>
              <a:t>LLM</a:t>
            </a:r>
            <a:r>
              <a:rPr lang="ko-KR" altLang="en-US" sz="1600" kern="0" dirty="0">
                <a:latin typeface="Malgun Gothic"/>
                <a:cs typeface="Malgun Gothic"/>
              </a:rPr>
              <a:t>에 입력하여 사용자 질문에 대한 답변 생성</a:t>
            </a:r>
            <a:endParaRPr kumimoji="0" sz="1600" b="1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Malgun Gothic"/>
              <a:ea typeface="+mn-ea"/>
              <a:cs typeface="Malgun Gothic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532409DE-00AA-C0DE-030A-322E03E38F05}"/>
              </a:ext>
            </a:extLst>
          </p:cNvPr>
          <p:cNvGrpSpPr/>
          <p:nvPr/>
        </p:nvGrpSpPr>
        <p:grpSpPr>
          <a:xfrm>
            <a:off x="601530" y="3641607"/>
            <a:ext cx="1110654" cy="2338705"/>
            <a:chOff x="601530" y="3426864"/>
            <a:chExt cx="1110654" cy="2338705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F62F52DD-9E92-739B-F7C3-3A2FAF95B978}"/>
                </a:ext>
              </a:extLst>
            </p:cNvPr>
            <p:cNvSpPr/>
            <p:nvPr/>
          </p:nvSpPr>
          <p:spPr>
            <a:xfrm>
              <a:off x="601530" y="3713264"/>
              <a:ext cx="1110654" cy="205230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" name="Picture 2" descr="48,400+ Word Document Icon Stock Illustrations, Royalty-Free Vector  Graphics &amp; Clip Art - iStock">
              <a:extLst>
                <a:ext uri="{FF2B5EF4-FFF2-40B4-BE49-F238E27FC236}">
                  <a16:creationId xmlns:a16="http://schemas.microsoft.com/office/drawing/2014/main" id="{BBB2B169-1F07-9203-9B8F-4779038512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9145" y="4323509"/>
              <a:ext cx="787715" cy="7877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DD1333FF-8938-2701-B136-36EFE05B258D}"/>
                </a:ext>
              </a:extLst>
            </p:cNvPr>
            <p:cNvSpPr/>
            <p:nvPr/>
          </p:nvSpPr>
          <p:spPr>
            <a:xfrm>
              <a:off x="769095" y="3426864"/>
              <a:ext cx="747814" cy="2451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LOAD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714D76E-622D-6AEC-4446-A678589BD0C0}"/>
              </a:ext>
            </a:extLst>
          </p:cNvPr>
          <p:cNvGrpSpPr/>
          <p:nvPr/>
        </p:nvGrpSpPr>
        <p:grpSpPr>
          <a:xfrm>
            <a:off x="2008734" y="3641607"/>
            <a:ext cx="1110654" cy="2338705"/>
            <a:chOff x="2078007" y="3426864"/>
            <a:chExt cx="1110654" cy="2338705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6BE753D0-5D31-2FF2-9407-6CA65A19796B}"/>
                </a:ext>
              </a:extLst>
            </p:cNvPr>
            <p:cNvSpPr/>
            <p:nvPr/>
          </p:nvSpPr>
          <p:spPr>
            <a:xfrm>
              <a:off x="2078007" y="3713264"/>
              <a:ext cx="1110654" cy="205230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Picture 4" descr="Split Icons &amp; Symbols">
              <a:extLst>
                <a:ext uri="{FF2B5EF4-FFF2-40B4-BE49-F238E27FC236}">
                  <a16:creationId xmlns:a16="http://schemas.microsoft.com/office/drawing/2014/main" id="{B971674E-505C-4889-49C6-7A5749D0DB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52668" y="4338852"/>
              <a:ext cx="757028" cy="75702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D65A5E90-C9D7-CBC9-7595-AC74639610F8}"/>
                </a:ext>
              </a:extLst>
            </p:cNvPr>
            <p:cNvSpPr/>
            <p:nvPr/>
          </p:nvSpPr>
          <p:spPr>
            <a:xfrm>
              <a:off x="2261882" y="3426864"/>
              <a:ext cx="747814" cy="2451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SPLIT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23DD8E2F-4C9F-6C9D-4085-DE601211B573}"/>
              </a:ext>
            </a:extLst>
          </p:cNvPr>
          <p:cNvGrpSpPr/>
          <p:nvPr/>
        </p:nvGrpSpPr>
        <p:grpSpPr>
          <a:xfrm>
            <a:off x="3415938" y="3641607"/>
            <a:ext cx="1110654" cy="2338705"/>
            <a:chOff x="3554484" y="3426864"/>
            <a:chExt cx="1110654" cy="2338705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8C47AA0F-ADB3-A234-6B0D-945ADA45BFE4}"/>
                </a:ext>
              </a:extLst>
            </p:cNvPr>
            <p:cNvSpPr/>
            <p:nvPr/>
          </p:nvSpPr>
          <p:spPr>
            <a:xfrm>
              <a:off x="3554484" y="3713264"/>
              <a:ext cx="1110654" cy="205230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7185F0B3-1FDD-0BB0-63E1-521E4DA3E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716058" y="4033882"/>
              <a:ext cx="807679" cy="331695"/>
            </a:xfrm>
            <a:prstGeom prst="rect">
              <a:avLst/>
            </a:prstGeom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D0D82F57-4DE3-6044-C62E-BB07B8B4BB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651137" y="4848967"/>
              <a:ext cx="937520" cy="592962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6615EAF3-C652-162B-8F5D-2BC3B394C931}"/>
                </a:ext>
              </a:extLst>
            </p:cNvPr>
            <p:cNvSpPr/>
            <p:nvPr/>
          </p:nvSpPr>
          <p:spPr>
            <a:xfrm>
              <a:off x="3708599" y="3426864"/>
              <a:ext cx="822595" cy="2451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EMBED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FB539F6-067C-7DC3-664D-75FFBEF75F52}"/>
              </a:ext>
            </a:extLst>
          </p:cNvPr>
          <p:cNvGrpSpPr/>
          <p:nvPr/>
        </p:nvGrpSpPr>
        <p:grpSpPr>
          <a:xfrm>
            <a:off x="4823143" y="3641607"/>
            <a:ext cx="1110654" cy="2338705"/>
            <a:chOff x="5030961" y="3426864"/>
            <a:chExt cx="1110654" cy="2338705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D3D8BCC7-F9E7-146D-0559-E5B4BB896DFD}"/>
                </a:ext>
              </a:extLst>
            </p:cNvPr>
            <p:cNvSpPr/>
            <p:nvPr/>
          </p:nvSpPr>
          <p:spPr>
            <a:xfrm>
              <a:off x="5030961" y="3713264"/>
              <a:ext cx="1110654" cy="205230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54DF843E-0162-770E-100B-8419276F6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118248" y="3903248"/>
              <a:ext cx="937520" cy="592962"/>
            </a:xfrm>
            <a:prstGeom prst="rect">
              <a:avLst/>
            </a:prstGeom>
          </p:spPr>
        </p:pic>
        <p:pic>
          <p:nvPicPr>
            <p:cNvPr id="22" name="Picture 8" descr="database Icon - Free PNG &amp; SVG 5079138 - Noun Project">
              <a:extLst>
                <a:ext uri="{FF2B5EF4-FFF2-40B4-BE49-F238E27FC236}">
                  <a16:creationId xmlns:a16="http://schemas.microsoft.com/office/drawing/2014/main" id="{349686F3-4703-CAEE-5C39-8DB904BF5A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5465" y="4894626"/>
              <a:ext cx="501645" cy="501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7A33EE88-6833-370E-FDE6-1C0A96BAC520}"/>
                </a:ext>
              </a:extLst>
            </p:cNvPr>
            <p:cNvSpPr/>
            <p:nvPr/>
          </p:nvSpPr>
          <p:spPr>
            <a:xfrm>
              <a:off x="5179449" y="3426864"/>
              <a:ext cx="822595" cy="2451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bg1"/>
                  </a:solidFill>
                </a:rPr>
                <a:t>STORE</a:t>
              </a:r>
              <a:endParaRPr lang="ko-KR" altLang="en-US" sz="1200" b="1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0173624D-8E7D-E5EF-F306-149AAEBDF7DE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1712184" y="4954160"/>
            <a:ext cx="29655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9F24E34-AAAF-4CFF-CC8D-5BB42316D928}"/>
              </a:ext>
            </a:extLst>
          </p:cNvPr>
          <p:cNvCxnSpPr>
            <a:cxnSpLocks/>
            <a:stCxn id="11" idx="3"/>
            <a:endCxn id="15" idx="1"/>
          </p:cNvCxnSpPr>
          <p:nvPr/>
        </p:nvCxnSpPr>
        <p:spPr>
          <a:xfrm>
            <a:off x="3119388" y="4954160"/>
            <a:ext cx="296550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DA3FD92-5CBC-6D49-086C-C92FECD51406}"/>
              </a:ext>
            </a:extLst>
          </p:cNvPr>
          <p:cNvCxnSpPr>
            <a:cxnSpLocks/>
            <a:stCxn id="15" idx="3"/>
            <a:endCxn id="20" idx="1"/>
          </p:cNvCxnSpPr>
          <p:nvPr/>
        </p:nvCxnSpPr>
        <p:spPr>
          <a:xfrm>
            <a:off x="4526592" y="4954160"/>
            <a:ext cx="296551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46452DB1-C220-CA8D-922D-5348443D20C4}"/>
              </a:ext>
            </a:extLst>
          </p:cNvPr>
          <p:cNvSpPr/>
          <p:nvPr/>
        </p:nvSpPr>
        <p:spPr>
          <a:xfrm>
            <a:off x="3870643" y="4763914"/>
            <a:ext cx="218975" cy="13728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718E868D-E76D-54CB-9B75-8BD623F6068E}"/>
              </a:ext>
            </a:extLst>
          </p:cNvPr>
          <p:cNvSpPr/>
          <p:nvPr/>
        </p:nvSpPr>
        <p:spPr>
          <a:xfrm>
            <a:off x="5268981" y="4856163"/>
            <a:ext cx="218975" cy="137284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말풍선: 모서리가 둥근 사각형 28">
            <a:extLst>
              <a:ext uri="{FF2B5EF4-FFF2-40B4-BE49-F238E27FC236}">
                <a16:creationId xmlns:a16="http://schemas.microsoft.com/office/drawing/2014/main" id="{02FFF26A-E4CE-4F1D-5840-2B2F9C413356}"/>
              </a:ext>
            </a:extLst>
          </p:cNvPr>
          <p:cNvSpPr/>
          <p:nvPr/>
        </p:nvSpPr>
        <p:spPr>
          <a:xfrm>
            <a:off x="6511635" y="4634295"/>
            <a:ext cx="1059873" cy="398416"/>
          </a:xfrm>
          <a:prstGeom prst="wedgeRoundRectCallout">
            <a:avLst>
              <a:gd name="adj1" fmla="val -33905"/>
              <a:gd name="adj2" fmla="val 8336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Question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말풍선: 모서리가 둥근 사각형 29">
            <a:extLst>
              <a:ext uri="{FF2B5EF4-FFF2-40B4-BE49-F238E27FC236}">
                <a16:creationId xmlns:a16="http://schemas.microsoft.com/office/drawing/2014/main" id="{B89B787F-5FDA-C010-9C3D-45D07D45FBCA}"/>
              </a:ext>
            </a:extLst>
          </p:cNvPr>
          <p:cNvSpPr/>
          <p:nvPr/>
        </p:nvSpPr>
        <p:spPr>
          <a:xfrm>
            <a:off x="10668131" y="4634295"/>
            <a:ext cx="1059873" cy="398416"/>
          </a:xfrm>
          <a:prstGeom prst="wedgeRoundRectCallout">
            <a:avLst>
              <a:gd name="adj1" fmla="val 33415"/>
              <a:gd name="adj2" fmla="val 7467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Answer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EE9B72E6-C5E3-21A0-2512-BBF70C674D6C}"/>
              </a:ext>
            </a:extLst>
          </p:cNvPr>
          <p:cNvCxnSpPr>
            <a:cxnSpLocks/>
            <a:stCxn id="29" idx="0"/>
            <a:endCxn id="32" idx="0"/>
          </p:cNvCxnSpPr>
          <p:nvPr/>
        </p:nvCxnSpPr>
        <p:spPr>
          <a:xfrm rot="16200000" flipH="1">
            <a:off x="8275311" y="3400555"/>
            <a:ext cx="6479" cy="2473959"/>
          </a:xfrm>
          <a:prstGeom prst="bentConnector3">
            <a:avLst>
              <a:gd name="adj1" fmla="val -1464787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Picture 14" descr="Build Applications with AI and LLM Chaining">
            <a:extLst>
              <a:ext uri="{FF2B5EF4-FFF2-40B4-BE49-F238E27FC236}">
                <a16:creationId xmlns:a16="http://schemas.microsoft.com/office/drawing/2014/main" id="{0F188495-D4B4-6706-A2AB-CA4F433E14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22801" y="4640774"/>
            <a:ext cx="385459" cy="38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F65A2309-9629-1D2D-1466-781AA6F9E368}"/>
              </a:ext>
            </a:extLst>
          </p:cNvPr>
          <p:cNvSpPr/>
          <p:nvPr/>
        </p:nvSpPr>
        <p:spPr>
          <a:xfrm>
            <a:off x="9063103" y="5014851"/>
            <a:ext cx="904855" cy="245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PROMPT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34" name="Graphic 95">
            <a:extLst>
              <a:ext uri="{FF2B5EF4-FFF2-40B4-BE49-F238E27FC236}">
                <a16:creationId xmlns:a16="http://schemas.microsoft.com/office/drawing/2014/main" id="{BDBB08E5-E663-EC63-BBB8-D4113D274F6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076986" y="4673888"/>
            <a:ext cx="319231" cy="319231"/>
          </a:xfrm>
          <a:prstGeom prst="rect">
            <a:avLst/>
          </a:prstGeom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113DBE42-7A54-9220-672D-3B7F7128A9D5}"/>
              </a:ext>
            </a:extLst>
          </p:cNvPr>
          <p:cNvSpPr/>
          <p:nvPr/>
        </p:nvSpPr>
        <p:spPr>
          <a:xfrm>
            <a:off x="9981218" y="5014851"/>
            <a:ext cx="510767" cy="245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LLM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41F31769-7A6A-CDF4-AB0A-26D9A5339EF6}"/>
              </a:ext>
            </a:extLst>
          </p:cNvPr>
          <p:cNvGrpSpPr/>
          <p:nvPr/>
        </p:nvGrpSpPr>
        <p:grpSpPr>
          <a:xfrm>
            <a:off x="7859931" y="3850310"/>
            <a:ext cx="1110654" cy="2130001"/>
            <a:chOff x="7859931" y="3635567"/>
            <a:chExt cx="1110654" cy="2130001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B79D7346-E2E5-8638-A989-95C30EC8116D}"/>
                </a:ext>
              </a:extLst>
            </p:cNvPr>
            <p:cNvSpPr/>
            <p:nvPr/>
          </p:nvSpPr>
          <p:spPr>
            <a:xfrm>
              <a:off x="7859931" y="3903248"/>
              <a:ext cx="1110654" cy="18623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8" name="그림 37">
              <a:extLst>
                <a:ext uri="{FF2B5EF4-FFF2-40B4-BE49-F238E27FC236}">
                  <a16:creationId xmlns:a16="http://schemas.microsoft.com/office/drawing/2014/main" id="{E298176E-E26E-8B85-7E20-781F6375A25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11419" y="4369604"/>
              <a:ext cx="807679" cy="331695"/>
            </a:xfrm>
            <a:prstGeom prst="rect">
              <a:avLst/>
            </a:prstGeom>
          </p:spPr>
        </p:pic>
        <p:pic>
          <p:nvPicPr>
            <p:cNvPr id="39" name="Picture 8" descr="database Icon - Free PNG &amp; SVG 5079138 - Noun Project">
              <a:extLst>
                <a:ext uri="{FF2B5EF4-FFF2-40B4-BE49-F238E27FC236}">
                  <a16:creationId xmlns:a16="http://schemas.microsoft.com/office/drawing/2014/main" id="{8895D9F2-AD3C-95F6-EBCB-2AD8E87869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64436" y="5158275"/>
              <a:ext cx="501645" cy="501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화살표: 위쪽 39">
              <a:extLst>
                <a:ext uri="{FF2B5EF4-FFF2-40B4-BE49-F238E27FC236}">
                  <a16:creationId xmlns:a16="http://schemas.microsoft.com/office/drawing/2014/main" id="{C331025B-81FA-C942-8243-BC702477BF84}"/>
                </a:ext>
              </a:extLst>
            </p:cNvPr>
            <p:cNvSpPr/>
            <p:nvPr/>
          </p:nvSpPr>
          <p:spPr>
            <a:xfrm>
              <a:off x="8329383" y="4909964"/>
              <a:ext cx="171750" cy="141757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1" name="그림 40" descr="원이(가) 표시된 사진&#10;&#10;자동 생성된 설명">
              <a:extLst>
                <a:ext uri="{FF2B5EF4-FFF2-40B4-BE49-F238E27FC236}">
                  <a16:creationId xmlns:a16="http://schemas.microsoft.com/office/drawing/2014/main" id="{51405B17-587B-0727-EEA6-BFEA59358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281038" y="4024171"/>
              <a:ext cx="268440" cy="268440"/>
            </a:xfrm>
            <a:prstGeom prst="rect">
              <a:avLst/>
            </a:prstGeom>
          </p:spPr>
        </p:pic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C1499579-23C0-5E07-D69A-6C3EC91ADDDE}"/>
                </a:ext>
              </a:extLst>
            </p:cNvPr>
            <p:cNvSpPr/>
            <p:nvPr/>
          </p:nvSpPr>
          <p:spPr>
            <a:xfrm>
              <a:off x="7948878" y="3635567"/>
              <a:ext cx="904855" cy="245173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b="1" dirty="0">
                  <a:solidFill>
                    <a:schemeClr val="tx1"/>
                  </a:solidFill>
                </a:rPr>
                <a:t>RETRIEVE</a:t>
              </a:r>
              <a:endParaRPr lang="ko-KR" altLang="en-US" sz="1400" b="1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00EB1DF3-A615-E0A7-83FD-F2B1113A2669}"/>
              </a:ext>
            </a:extLst>
          </p:cNvPr>
          <p:cNvCxnSpPr>
            <a:cxnSpLocks/>
            <a:stCxn id="29" idx="3"/>
          </p:cNvCxnSpPr>
          <p:nvPr/>
        </p:nvCxnSpPr>
        <p:spPr>
          <a:xfrm flipV="1">
            <a:off x="7571508" y="4832556"/>
            <a:ext cx="288422" cy="9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B57125B-6666-7E6F-ED47-5F94E61FF27E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8995244" y="4833504"/>
            <a:ext cx="32755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FC30CA0D-7C78-A700-B5C5-120A84F8CDD1}"/>
              </a:ext>
            </a:extLst>
          </p:cNvPr>
          <p:cNvCxnSpPr>
            <a:cxnSpLocks/>
            <a:stCxn id="32" idx="3"/>
            <a:endCxn id="34" idx="1"/>
          </p:cNvCxnSpPr>
          <p:nvPr/>
        </p:nvCxnSpPr>
        <p:spPr>
          <a:xfrm>
            <a:off x="9708260" y="4833504"/>
            <a:ext cx="36872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E1355B15-2F72-B5E5-16C4-FEE6BEF2E235}"/>
              </a:ext>
            </a:extLst>
          </p:cNvPr>
          <p:cNvCxnSpPr>
            <a:cxnSpLocks/>
            <a:stCxn id="34" idx="3"/>
            <a:endCxn id="30" idx="1"/>
          </p:cNvCxnSpPr>
          <p:nvPr/>
        </p:nvCxnSpPr>
        <p:spPr>
          <a:xfrm flipV="1">
            <a:off x="10396217" y="4833503"/>
            <a:ext cx="27191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37921C4-742D-39F5-5A96-AC5D742478C8}"/>
              </a:ext>
            </a:extLst>
          </p:cNvPr>
          <p:cNvSpPr/>
          <p:nvPr/>
        </p:nvSpPr>
        <p:spPr>
          <a:xfrm>
            <a:off x="464127" y="3218434"/>
            <a:ext cx="2133599" cy="245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사전 단계 </a:t>
            </a:r>
            <a:r>
              <a:rPr lang="en-US" altLang="ko-KR" sz="1200" b="1" dirty="0">
                <a:solidFill>
                  <a:schemeClr val="tx1"/>
                </a:solidFill>
              </a:rPr>
              <a:t>(Pre-Processing)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D6784DD-33B6-C9B9-D367-A67DE219A008}"/>
              </a:ext>
            </a:extLst>
          </p:cNvPr>
          <p:cNvSpPr/>
          <p:nvPr/>
        </p:nvSpPr>
        <p:spPr>
          <a:xfrm>
            <a:off x="6373209" y="3218434"/>
            <a:ext cx="2133599" cy="245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200" b="1" dirty="0">
                <a:solidFill>
                  <a:schemeClr val="tx1"/>
                </a:solidFill>
              </a:rPr>
              <a:t>실행 단계 </a:t>
            </a:r>
            <a:r>
              <a:rPr lang="en-US" altLang="ko-KR" sz="1200" b="1" dirty="0">
                <a:solidFill>
                  <a:schemeClr val="tx1"/>
                </a:solidFill>
              </a:rPr>
              <a:t>(Runtime)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4592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CE457-9016-EECD-5186-3AB86D002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3E7F5CC-F2DF-63C7-8FFF-1C361BF2DBC9}"/>
              </a:ext>
            </a:extLst>
          </p:cNvPr>
          <p:cNvSpPr txBox="1"/>
          <p:nvPr/>
        </p:nvSpPr>
        <p:spPr>
          <a:xfrm>
            <a:off x="567264" y="298957"/>
            <a:ext cx="11059360" cy="37938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b="1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각 요소별</a:t>
            </a:r>
            <a:r>
              <a:rPr lang="en-US" altLang="ko-KR" b="1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</a:t>
            </a:r>
            <a:r>
              <a:rPr lang="ko-KR" altLang="en-US" b="1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구조</a:t>
            </a:r>
            <a:endParaRPr lang="en-US" altLang="ko-KR" b="1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b="1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type: “</a:t>
            </a:r>
            <a:r>
              <a:rPr lang="en-US" altLang="ko-KR" sz="14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hypothetical_question</a:t>
            </a:r>
            <a:r>
              <a:rPr lang="en-US" altLang="ko-KR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”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4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page_content</a:t>
            </a:r>
            <a:r>
              <a:rPr lang="en-US" altLang="ko-KR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: </a:t>
            </a:r>
            <a:r>
              <a:rPr lang="ko-KR" altLang="en-US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이미지</a:t>
            </a:r>
            <a:r>
              <a:rPr lang="en-US" altLang="ko-KR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, </a:t>
            </a:r>
            <a:r>
              <a:rPr lang="ko-KR" altLang="en-US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테이블에 대한 </a:t>
            </a:r>
            <a:r>
              <a:rPr lang="en-US" altLang="ko-KR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5</a:t>
            </a:r>
            <a:r>
              <a:rPr lang="ko-KR" altLang="en-US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가지 예상 질문</a:t>
            </a:r>
            <a:endParaRPr lang="en-US" altLang="ko-KR" sz="14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metadata</a:t>
            </a:r>
            <a:endParaRPr lang="en-US" altLang="ko-KR" sz="14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image: </a:t>
            </a:r>
            <a:r>
              <a:rPr lang="ko-KR" altLang="en-US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이미지 파일 경로</a:t>
            </a:r>
            <a:endParaRPr lang="en-US" altLang="ko-KR" sz="14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summary: </a:t>
            </a:r>
            <a:r>
              <a:rPr lang="ko-KR" altLang="en-US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이미지</a:t>
            </a:r>
            <a:r>
              <a:rPr lang="en-US" altLang="ko-KR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, </a:t>
            </a:r>
            <a:r>
              <a:rPr lang="ko-KR" altLang="en-US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테이블의 요약 정보</a:t>
            </a:r>
            <a:endParaRPr lang="en-US" altLang="ko-KR" sz="14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markdown:</a:t>
            </a:r>
            <a:r>
              <a:rPr lang="ko-KR" altLang="en-US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 테이블의 </a:t>
            </a:r>
            <a:r>
              <a:rPr lang="en-US" altLang="ko-KR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markdown </a:t>
            </a:r>
            <a:r>
              <a:rPr lang="ko-KR" altLang="en-US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코드</a:t>
            </a:r>
            <a:endParaRPr lang="en-US" altLang="ko-KR" sz="14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page: </a:t>
            </a:r>
            <a:r>
              <a:rPr lang="ko-KR" altLang="en-US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페이지 번호</a:t>
            </a:r>
            <a:endParaRPr lang="en-US" altLang="ko-KR" sz="14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source: </a:t>
            </a:r>
            <a:r>
              <a:rPr lang="ko-KR" altLang="en-US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파일명</a:t>
            </a:r>
            <a:endParaRPr lang="en-US" altLang="ko-KR" sz="14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id: </a:t>
            </a:r>
            <a:r>
              <a:rPr lang="ko-KR" altLang="en-US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추출 </a:t>
            </a:r>
            <a:r>
              <a:rPr lang="en-US" altLang="ko-KR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element id</a:t>
            </a:r>
          </a:p>
        </p:txBody>
      </p:sp>
    </p:spTree>
    <p:extLst>
      <p:ext uri="{BB962C8B-B14F-4D97-AF65-F5344CB8AC3E}">
        <p14:creationId xmlns:p14="http://schemas.microsoft.com/office/powerpoint/2010/main" val="1677886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02D6E-3048-FD57-F3D8-E23BA1EBA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8F1E59B-6B49-F285-943B-18CAEBC3B5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07" y="311728"/>
            <a:ext cx="10328785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85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9BCD7-017C-CA35-FEAF-22F184C595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C789D309-A870-0D33-4365-3570D3AD3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402" y="403903"/>
            <a:ext cx="11941194" cy="6012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66435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DFD809-A0A8-18BE-A3DF-DF7D275BB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3">
            <a:extLst>
              <a:ext uri="{FF2B5EF4-FFF2-40B4-BE49-F238E27FC236}">
                <a16:creationId xmlns:a16="http://schemas.microsoft.com/office/drawing/2014/main" id="{85C8A020-9D9E-8919-45F7-B1B1628F2B37}"/>
              </a:ext>
            </a:extLst>
          </p:cNvPr>
          <p:cNvSpPr txBox="1"/>
          <p:nvPr/>
        </p:nvSpPr>
        <p:spPr>
          <a:xfrm>
            <a:off x="573853" y="914151"/>
            <a:ext cx="11044294" cy="1274708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kern="0" spc="-25" dirty="0">
                <a:latin typeface="Malgun Gothic"/>
                <a:cs typeface="Malgun Gothic"/>
              </a:rPr>
              <a:t>Multi-Modal RAG - </a:t>
            </a:r>
            <a:r>
              <a:rPr lang="ko-KR" altLang="en-US" sz="2000" b="1" kern="0" spc="-25" dirty="0">
                <a:latin typeface="Malgun Gothic"/>
                <a:cs typeface="Malgun Gothic"/>
              </a:rPr>
              <a:t>사전단계</a:t>
            </a:r>
            <a:endParaRPr kumimoji="0" lang="en-US" sz="2000" b="0" i="0" u="none" strike="noStrike" kern="0" cap="none" spc="-25" normalizeH="0" baseline="0" noProof="0" dirty="0">
              <a:ln>
                <a:noFill/>
              </a:ln>
              <a:effectLst/>
              <a:uLnTx/>
              <a:uFillTx/>
              <a:latin typeface="Malgun Gothic"/>
              <a:ea typeface="+mn-ea"/>
              <a:cs typeface="Malgun Gothic"/>
            </a:endParaRPr>
          </a:p>
          <a:p>
            <a:pPr marL="469265" marR="0" lvl="0" indent="-456565" algn="l" defTabSz="914400" rtl="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Pct val="89285"/>
              <a:buFont typeface="Arial"/>
              <a:buChar char="•"/>
              <a:tabLst>
                <a:tab pos="469265" algn="l"/>
              </a:tabLst>
              <a:defRPr/>
            </a:pPr>
            <a:r>
              <a:rPr lang="en-US" altLang="ko-KR" sz="1600" kern="0" dirty="0">
                <a:latin typeface="Malgun Gothic"/>
                <a:cs typeface="Malgun Gothic"/>
              </a:rPr>
              <a:t>LLM</a:t>
            </a:r>
            <a:r>
              <a:rPr lang="ko-KR" altLang="en-US" sz="1600" kern="0" dirty="0">
                <a:latin typeface="Malgun Gothic"/>
                <a:cs typeface="Malgun Gothic"/>
              </a:rPr>
              <a:t>의 </a:t>
            </a:r>
            <a:r>
              <a:rPr lang="ko-KR" altLang="en-US" sz="1600" kern="0" dirty="0" err="1">
                <a:latin typeface="Malgun Gothic"/>
                <a:cs typeface="Malgun Gothic"/>
              </a:rPr>
              <a:t>멀티모달</a:t>
            </a:r>
            <a:r>
              <a:rPr lang="ko-KR" altLang="en-US" sz="1600" kern="0" dirty="0">
                <a:latin typeface="Malgun Gothic"/>
                <a:cs typeface="Malgun Gothic"/>
              </a:rPr>
              <a:t> 기능을 활용하여 텍스트</a:t>
            </a:r>
            <a:r>
              <a:rPr lang="en-US" altLang="ko-KR" sz="1600" kern="0" dirty="0">
                <a:latin typeface="Malgun Gothic"/>
                <a:cs typeface="Malgun Gothic"/>
              </a:rPr>
              <a:t>, </a:t>
            </a:r>
            <a:r>
              <a:rPr lang="ko-KR" altLang="en-US" sz="1600" kern="0" dirty="0">
                <a:latin typeface="Malgun Gothic"/>
                <a:cs typeface="Malgun Gothic"/>
              </a:rPr>
              <a:t>이미지</a:t>
            </a:r>
            <a:r>
              <a:rPr lang="en-US" altLang="ko-KR" sz="1600" kern="0" dirty="0">
                <a:latin typeface="Malgun Gothic"/>
                <a:cs typeface="Malgun Gothic"/>
              </a:rPr>
              <a:t>, </a:t>
            </a:r>
            <a:r>
              <a:rPr lang="ko-KR" altLang="en-US" sz="1600" kern="0" dirty="0">
                <a:latin typeface="Malgun Gothic"/>
                <a:cs typeface="Malgun Gothic"/>
              </a:rPr>
              <a:t>표 등 다양한 형태의 데이터를 통합하고 보다 정확하고 풍부한 정보를 제공하는 기술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Malgun Gothic"/>
              <a:ea typeface="+mn-ea"/>
              <a:cs typeface="Malgun Gothic"/>
            </a:endParaRP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C06D6CA6-8E22-9801-A3E9-56BBE3F477A8}"/>
              </a:ext>
            </a:extLst>
          </p:cNvPr>
          <p:cNvGrpSpPr/>
          <p:nvPr/>
        </p:nvGrpSpPr>
        <p:grpSpPr>
          <a:xfrm>
            <a:off x="1057631" y="3096490"/>
            <a:ext cx="1133558" cy="2528455"/>
            <a:chOff x="1057631" y="3311236"/>
            <a:chExt cx="1133558" cy="2528455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0A3C4024-869A-7F2F-6F67-C2C72483BF9C}"/>
                </a:ext>
              </a:extLst>
            </p:cNvPr>
            <p:cNvSpPr/>
            <p:nvPr/>
          </p:nvSpPr>
          <p:spPr>
            <a:xfrm>
              <a:off x="1057631" y="3311236"/>
              <a:ext cx="1133558" cy="252845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1" name="Picture 2" descr="48,400+ Word Document Icon Stock Illustrations, Royalty-Free Vector  Graphics &amp; Clip Art - iStock">
              <a:extLst>
                <a:ext uri="{FF2B5EF4-FFF2-40B4-BE49-F238E27FC236}">
                  <a16:creationId xmlns:a16="http://schemas.microsoft.com/office/drawing/2014/main" id="{36BC4798-706B-FF61-2354-797ED6D20C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4262" y="4214732"/>
              <a:ext cx="840296" cy="8402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A9529EAE-9AE0-7557-B7D7-3DAF87EF7A7A}"/>
              </a:ext>
            </a:extLst>
          </p:cNvPr>
          <p:cNvGrpSpPr/>
          <p:nvPr/>
        </p:nvGrpSpPr>
        <p:grpSpPr>
          <a:xfrm>
            <a:off x="3083018" y="3096490"/>
            <a:ext cx="1133558" cy="2528455"/>
            <a:chOff x="2698551" y="3311236"/>
            <a:chExt cx="1133558" cy="2528455"/>
          </a:xfrm>
        </p:grpSpPr>
        <p:sp>
          <p:nvSpPr>
            <p:cNvPr id="53" name="사각형: 둥근 모서리 52">
              <a:extLst>
                <a:ext uri="{FF2B5EF4-FFF2-40B4-BE49-F238E27FC236}">
                  <a16:creationId xmlns:a16="http://schemas.microsoft.com/office/drawing/2014/main" id="{B52C539B-7D0A-F925-5098-70F302995D44}"/>
                </a:ext>
              </a:extLst>
            </p:cNvPr>
            <p:cNvSpPr/>
            <p:nvPr/>
          </p:nvSpPr>
          <p:spPr>
            <a:xfrm>
              <a:off x="2698551" y="3311236"/>
              <a:ext cx="1133558" cy="252845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4" name="그래픽 53">
              <a:extLst>
                <a:ext uri="{FF2B5EF4-FFF2-40B4-BE49-F238E27FC236}">
                  <a16:creationId xmlns:a16="http://schemas.microsoft.com/office/drawing/2014/main" id="{4691230B-24CA-4F75-88B8-C618AF8E7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780840" y="4347914"/>
              <a:ext cx="968981" cy="573933"/>
            </a:xfrm>
            <a:prstGeom prst="rect">
              <a:avLst/>
            </a:prstGeom>
          </p:spPr>
        </p:pic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EB3A0F98-B615-2FFC-3664-65268E5C1289}"/>
              </a:ext>
            </a:extLst>
          </p:cNvPr>
          <p:cNvGrpSpPr/>
          <p:nvPr/>
        </p:nvGrpSpPr>
        <p:grpSpPr>
          <a:xfrm>
            <a:off x="7659876" y="3096490"/>
            <a:ext cx="1349902" cy="2528455"/>
            <a:chOff x="8044344" y="3311236"/>
            <a:chExt cx="1349902" cy="2528455"/>
          </a:xfrm>
        </p:grpSpPr>
        <p:sp>
          <p:nvSpPr>
            <p:cNvPr id="56" name="사각형: 둥근 모서리 55">
              <a:extLst>
                <a:ext uri="{FF2B5EF4-FFF2-40B4-BE49-F238E27FC236}">
                  <a16:creationId xmlns:a16="http://schemas.microsoft.com/office/drawing/2014/main" id="{7489FF17-F2D6-57C6-54C0-6C0CA975405C}"/>
                </a:ext>
              </a:extLst>
            </p:cNvPr>
            <p:cNvSpPr/>
            <p:nvPr/>
          </p:nvSpPr>
          <p:spPr>
            <a:xfrm>
              <a:off x="8044344" y="3311236"/>
              <a:ext cx="1349902" cy="252845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0BA6886A-2020-7E9D-0019-9516DAFF9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250535" y="4338399"/>
              <a:ext cx="937520" cy="592962"/>
            </a:xfrm>
            <a:prstGeom prst="rect">
              <a:avLst/>
            </a:prstGeom>
          </p:spPr>
        </p:pic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E468DE4D-6B5F-F1E2-7333-79EFB898953B}"/>
              </a:ext>
            </a:extLst>
          </p:cNvPr>
          <p:cNvGrpSpPr/>
          <p:nvPr/>
        </p:nvGrpSpPr>
        <p:grpSpPr>
          <a:xfrm>
            <a:off x="9895711" y="3096490"/>
            <a:ext cx="1115622" cy="2528455"/>
            <a:chOff x="9901607" y="3311236"/>
            <a:chExt cx="1115622" cy="2528455"/>
          </a:xfrm>
        </p:grpSpPr>
        <p:sp>
          <p:nvSpPr>
            <p:cNvPr id="59" name="사각형: 둥근 모서리 58">
              <a:extLst>
                <a:ext uri="{FF2B5EF4-FFF2-40B4-BE49-F238E27FC236}">
                  <a16:creationId xmlns:a16="http://schemas.microsoft.com/office/drawing/2014/main" id="{4D3DA715-B037-AE25-48BE-25D48F6D0339}"/>
                </a:ext>
              </a:extLst>
            </p:cNvPr>
            <p:cNvSpPr/>
            <p:nvPr/>
          </p:nvSpPr>
          <p:spPr>
            <a:xfrm>
              <a:off x="9901607" y="3311236"/>
              <a:ext cx="1115622" cy="2528455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0" name="Picture 8" descr="database Icon - Free PNG &amp; SVG 5079138 - Noun Project">
              <a:extLst>
                <a:ext uri="{FF2B5EF4-FFF2-40B4-BE49-F238E27FC236}">
                  <a16:creationId xmlns:a16="http://schemas.microsoft.com/office/drawing/2014/main" id="{72FD7345-DDA3-BEBE-62EF-DD826438385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8596" y="4384058"/>
              <a:ext cx="501645" cy="501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61" name="Graphic 95">
            <a:extLst>
              <a:ext uri="{FF2B5EF4-FFF2-40B4-BE49-F238E27FC236}">
                <a16:creationId xmlns:a16="http://schemas.microsoft.com/office/drawing/2014/main" id="{DC32446F-3C98-3FAC-F096-6F65387C9D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5367639" y="5763010"/>
            <a:ext cx="319231" cy="319231"/>
          </a:xfrm>
          <a:prstGeom prst="rect">
            <a:avLst/>
          </a:prstGeom>
        </p:spPr>
      </p:pic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7ECAD1C2-916A-F8EF-25A4-200F52FC016E}"/>
              </a:ext>
            </a:extLst>
          </p:cNvPr>
          <p:cNvCxnSpPr>
            <a:cxnSpLocks/>
            <a:stCxn id="50" idx="3"/>
            <a:endCxn id="53" idx="1"/>
          </p:cNvCxnSpPr>
          <p:nvPr/>
        </p:nvCxnSpPr>
        <p:spPr>
          <a:xfrm>
            <a:off x="2191189" y="4360718"/>
            <a:ext cx="891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3F19EDB-8DEA-9DC2-EB62-51648865CEA5}"/>
              </a:ext>
            </a:extLst>
          </p:cNvPr>
          <p:cNvCxnSpPr>
            <a:cxnSpLocks/>
            <a:stCxn id="53" idx="3"/>
            <a:endCxn id="66" idx="1"/>
          </p:cNvCxnSpPr>
          <p:nvPr/>
        </p:nvCxnSpPr>
        <p:spPr>
          <a:xfrm>
            <a:off x="4216576" y="4360718"/>
            <a:ext cx="891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D8B50EB-C974-D227-1033-AA5CF6E72324}"/>
              </a:ext>
            </a:extLst>
          </p:cNvPr>
          <p:cNvCxnSpPr>
            <a:cxnSpLocks/>
            <a:stCxn id="66" idx="3"/>
            <a:endCxn id="56" idx="1"/>
          </p:cNvCxnSpPr>
          <p:nvPr/>
        </p:nvCxnSpPr>
        <p:spPr>
          <a:xfrm>
            <a:off x="6768047" y="4360718"/>
            <a:ext cx="89182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9511624D-8A8B-5516-A9C4-C0E287C98DA9}"/>
              </a:ext>
            </a:extLst>
          </p:cNvPr>
          <p:cNvCxnSpPr>
            <a:cxnSpLocks/>
            <a:stCxn id="56" idx="3"/>
            <a:endCxn id="59" idx="1"/>
          </p:cNvCxnSpPr>
          <p:nvPr/>
        </p:nvCxnSpPr>
        <p:spPr>
          <a:xfrm>
            <a:off x="9009778" y="4360718"/>
            <a:ext cx="88593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사각형: 둥근 모서리 65">
            <a:extLst>
              <a:ext uri="{FF2B5EF4-FFF2-40B4-BE49-F238E27FC236}">
                <a16:creationId xmlns:a16="http://schemas.microsoft.com/office/drawing/2014/main" id="{ACE4052E-FC32-E2F3-AAD1-BF91E17E5E9C}"/>
              </a:ext>
            </a:extLst>
          </p:cNvPr>
          <p:cNvSpPr/>
          <p:nvPr/>
        </p:nvSpPr>
        <p:spPr>
          <a:xfrm>
            <a:off x="5108405" y="3096490"/>
            <a:ext cx="1659642" cy="252845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7" name="그림 66">
            <a:extLst>
              <a:ext uri="{FF2B5EF4-FFF2-40B4-BE49-F238E27FC236}">
                <a16:creationId xmlns:a16="http://schemas.microsoft.com/office/drawing/2014/main" id="{D950E556-9CC7-AC45-AA5B-10EB1C71CA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342307" y="3331902"/>
            <a:ext cx="573932" cy="520954"/>
          </a:xfrm>
          <a:prstGeom prst="rect">
            <a:avLst/>
          </a:prstGeom>
        </p:spPr>
      </p:pic>
      <p:pic>
        <p:nvPicPr>
          <p:cNvPr id="68" name="그림 67">
            <a:extLst>
              <a:ext uri="{FF2B5EF4-FFF2-40B4-BE49-F238E27FC236}">
                <a16:creationId xmlns:a16="http://schemas.microsoft.com/office/drawing/2014/main" id="{5AD2798E-3616-935E-5EC9-BD4FF90E4B1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342307" y="4943593"/>
            <a:ext cx="573932" cy="321239"/>
          </a:xfrm>
          <a:prstGeom prst="rect">
            <a:avLst/>
          </a:prstGeom>
        </p:spPr>
      </p:pic>
      <p:pic>
        <p:nvPicPr>
          <p:cNvPr id="69" name="그림 68">
            <a:extLst>
              <a:ext uri="{FF2B5EF4-FFF2-40B4-BE49-F238E27FC236}">
                <a16:creationId xmlns:a16="http://schemas.microsoft.com/office/drawing/2014/main" id="{3F60E088-5F18-0514-A14C-2E0B6C11250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28306" y="4927531"/>
            <a:ext cx="262346" cy="353363"/>
          </a:xfrm>
          <a:prstGeom prst="rect">
            <a:avLst/>
          </a:prstGeom>
        </p:spPr>
      </p:pic>
      <p:pic>
        <p:nvPicPr>
          <p:cNvPr id="70" name="그림 69">
            <a:extLst>
              <a:ext uri="{FF2B5EF4-FFF2-40B4-BE49-F238E27FC236}">
                <a16:creationId xmlns:a16="http://schemas.microsoft.com/office/drawing/2014/main" id="{6C77AE6A-BE49-CC27-17B7-28D63F2F03A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28306" y="4185887"/>
            <a:ext cx="262346" cy="353363"/>
          </a:xfrm>
          <a:prstGeom prst="rect">
            <a:avLst/>
          </a:prstGeom>
        </p:spPr>
      </p:pic>
      <p:pic>
        <p:nvPicPr>
          <p:cNvPr id="71" name="그림 70">
            <a:extLst>
              <a:ext uri="{FF2B5EF4-FFF2-40B4-BE49-F238E27FC236}">
                <a16:creationId xmlns:a16="http://schemas.microsoft.com/office/drawing/2014/main" id="{2001B837-1CF8-DB79-0CDD-EDDFAFD072CF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228306" y="3415698"/>
            <a:ext cx="262346" cy="353363"/>
          </a:xfrm>
          <a:prstGeom prst="rect">
            <a:avLst/>
          </a:prstGeom>
        </p:spPr>
      </p:pic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03EAC858-5349-39D6-DD23-87D1F12F4F75}"/>
              </a:ext>
            </a:extLst>
          </p:cNvPr>
          <p:cNvCxnSpPr>
            <a:cxnSpLocks/>
            <a:stCxn id="67" idx="3"/>
            <a:endCxn id="71" idx="1"/>
          </p:cNvCxnSpPr>
          <p:nvPr/>
        </p:nvCxnSpPr>
        <p:spPr>
          <a:xfrm>
            <a:off x="5916239" y="3592379"/>
            <a:ext cx="31206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2E44D30B-72F8-6514-CEA8-9086482304D5}"/>
              </a:ext>
            </a:extLst>
          </p:cNvPr>
          <p:cNvCxnSpPr>
            <a:cxnSpLocks/>
            <a:stCxn id="75" idx="3"/>
            <a:endCxn id="70" idx="1"/>
          </p:cNvCxnSpPr>
          <p:nvPr/>
        </p:nvCxnSpPr>
        <p:spPr>
          <a:xfrm>
            <a:off x="5870208" y="4362569"/>
            <a:ext cx="35809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직선 화살표 연결선 73">
            <a:extLst>
              <a:ext uri="{FF2B5EF4-FFF2-40B4-BE49-F238E27FC236}">
                <a16:creationId xmlns:a16="http://schemas.microsoft.com/office/drawing/2014/main" id="{413C425E-7E68-0E3D-6C0B-25CED4F274CB}"/>
              </a:ext>
            </a:extLst>
          </p:cNvPr>
          <p:cNvCxnSpPr>
            <a:cxnSpLocks/>
            <a:stCxn id="68" idx="3"/>
            <a:endCxn id="69" idx="1"/>
          </p:cNvCxnSpPr>
          <p:nvPr/>
        </p:nvCxnSpPr>
        <p:spPr>
          <a:xfrm>
            <a:off x="5916239" y="5104213"/>
            <a:ext cx="31206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5" name="Picture 4" descr="Split Icons &amp; Symbols">
            <a:extLst>
              <a:ext uri="{FF2B5EF4-FFF2-40B4-BE49-F238E27FC236}">
                <a16:creationId xmlns:a16="http://schemas.microsoft.com/office/drawing/2014/main" id="{8194F3D2-42F4-1B4F-38F1-2AF37B2448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9003" y="4146966"/>
            <a:ext cx="431205" cy="431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" name="직사각형 75">
            <a:extLst>
              <a:ext uri="{FF2B5EF4-FFF2-40B4-BE49-F238E27FC236}">
                <a16:creationId xmlns:a16="http://schemas.microsoft.com/office/drawing/2014/main" id="{6C9D7F76-49D8-1319-B4BD-55DCE813E0B8}"/>
              </a:ext>
            </a:extLst>
          </p:cNvPr>
          <p:cNvSpPr/>
          <p:nvPr/>
        </p:nvSpPr>
        <p:spPr>
          <a:xfrm>
            <a:off x="1239391" y="2720317"/>
            <a:ext cx="770038" cy="3484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LOAD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FBAA58A5-AA00-BDD5-7A1B-FC87275CC089}"/>
              </a:ext>
            </a:extLst>
          </p:cNvPr>
          <p:cNvSpPr/>
          <p:nvPr/>
        </p:nvSpPr>
        <p:spPr>
          <a:xfrm>
            <a:off x="3264778" y="2673928"/>
            <a:ext cx="770038" cy="3948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Layout Analyze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EF404195-6B97-9603-85C7-63E88502FF38}"/>
              </a:ext>
            </a:extLst>
          </p:cNvPr>
          <p:cNvSpPr/>
          <p:nvPr/>
        </p:nvSpPr>
        <p:spPr>
          <a:xfrm>
            <a:off x="5374520" y="2673928"/>
            <a:ext cx="1127413" cy="3948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Multimodal Summarize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D84CBBAD-3D29-F8F3-DA81-5754D845E811}"/>
              </a:ext>
            </a:extLst>
          </p:cNvPr>
          <p:cNvSpPr/>
          <p:nvPr/>
        </p:nvSpPr>
        <p:spPr>
          <a:xfrm>
            <a:off x="5693261" y="5722630"/>
            <a:ext cx="847042" cy="3948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GPT-4o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809516FF-27D4-E29D-96F1-5D3712076EC4}"/>
              </a:ext>
            </a:extLst>
          </p:cNvPr>
          <p:cNvSpPr/>
          <p:nvPr/>
        </p:nvSpPr>
        <p:spPr>
          <a:xfrm>
            <a:off x="9889816" y="2673928"/>
            <a:ext cx="1127413" cy="3948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STORE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FD5EF81F-6C24-A650-26E1-506CAC6A32C8}"/>
              </a:ext>
            </a:extLst>
          </p:cNvPr>
          <p:cNvSpPr/>
          <p:nvPr/>
        </p:nvSpPr>
        <p:spPr>
          <a:xfrm>
            <a:off x="7771121" y="2673928"/>
            <a:ext cx="1127413" cy="3948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EMBED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EB1AC8A1-48DB-0D31-F85E-5904936091DD}"/>
              </a:ext>
            </a:extLst>
          </p:cNvPr>
          <p:cNvSpPr/>
          <p:nvPr/>
        </p:nvSpPr>
        <p:spPr>
          <a:xfrm>
            <a:off x="3143266" y="4902784"/>
            <a:ext cx="1024921" cy="3948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Azure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Document</a:t>
            </a:r>
            <a:r>
              <a:rPr lang="ko-KR" altLang="en-US" sz="1200" b="1" dirty="0">
                <a:solidFill>
                  <a:schemeClr val="tx1"/>
                </a:solidFill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</a:rPr>
              <a:t>Intelligence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83" name="연결선: 꺾임 82">
            <a:extLst>
              <a:ext uri="{FF2B5EF4-FFF2-40B4-BE49-F238E27FC236}">
                <a16:creationId xmlns:a16="http://schemas.microsoft.com/office/drawing/2014/main" id="{1F98B816-AA3E-8C32-D41C-C9ED7EE7A073}"/>
              </a:ext>
            </a:extLst>
          </p:cNvPr>
          <p:cNvCxnSpPr>
            <a:stCxn id="66" idx="1"/>
            <a:endCxn id="67" idx="1"/>
          </p:cNvCxnSpPr>
          <p:nvPr/>
        </p:nvCxnSpPr>
        <p:spPr>
          <a:xfrm rot="10800000" flipH="1">
            <a:off x="5108405" y="3592380"/>
            <a:ext cx="233902" cy="768339"/>
          </a:xfrm>
          <a:prstGeom prst="bentConnector3">
            <a:avLst>
              <a:gd name="adj1" fmla="val 5627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연결선: 꺾임 83">
            <a:extLst>
              <a:ext uri="{FF2B5EF4-FFF2-40B4-BE49-F238E27FC236}">
                <a16:creationId xmlns:a16="http://schemas.microsoft.com/office/drawing/2014/main" id="{BF4FD03D-BFDF-5C43-D634-B884B6932DDE}"/>
              </a:ext>
            </a:extLst>
          </p:cNvPr>
          <p:cNvCxnSpPr>
            <a:cxnSpLocks/>
            <a:stCxn id="66" idx="1"/>
            <a:endCxn id="68" idx="1"/>
          </p:cNvCxnSpPr>
          <p:nvPr/>
        </p:nvCxnSpPr>
        <p:spPr>
          <a:xfrm rot="10800000" flipH="1" flipV="1">
            <a:off x="5108405" y="4360717"/>
            <a:ext cx="233902" cy="743495"/>
          </a:xfrm>
          <a:prstGeom prst="bentConnector3">
            <a:avLst>
              <a:gd name="adj1" fmla="val 56271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E70304F4-6F8F-A751-4B88-44A9397DA2B0}"/>
              </a:ext>
            </a:extLst>
          </p:cNvPr>
          <p:cNvCxnSpPr>
            <a:stCxn id="66" idx="1"/>
            <a:endCxn id="75" idx="1"/>
          </p:cNvCxnSpPr>
          <p:nvPr/>
        </p:nvCxnSpPr>
        <p:spPr>
          <a:xfrm>
            <a:off x="5108405" y="4360718"/>
            <a:ext cx="330598" cy="185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6761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6C2F5-59D5-858B-297B-3E64D7687D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3">
            <a:extLst>
              <a:ext uri="{FF2B5EF4-FFF2-40B4-BE49-F238E27FC236}">
                <a16:creationId xmlns:a16="http://schemas.microsoft.com/office/drawing/2014/main" id="{A6EC4FD3-5E0D-D7E8-2611-82D1DA664C17}"/>
              </a:ext>
            </a:extLst>
          </p:cNvPr>
          <p:cNvSpPr txBox="1"/>
          <p:nvPr/>
        </p:nvSpPr>
        <p:spPr>
          <a:xfrm>
            <a:off x="573853" y="914151"/>
            <a:ext cx="11044294" cy="1428596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 marR="0" lvl="0" indent="0" algn="l" defTabSz="914400" rtl="0" eaLnBrk="1" fontAlgn="auto" latinLnBrk="0" hangingPunct="1">
              <a:lnSpc>
                <a:spcPct val="150000"/>
              </a:lnSpc>
              <a:spcBef>
                <a:spcPts val="13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2000" b="1" kern="0" spc="-25" dirty="0">
                <a:latin typeface="Malgun Gothic"/>
                <a:cs typeface="Malgun Gothic"/>
              </a:rPr>
              <a:t>Multi-Modal RAG - </a:t>
            </a:r>
            <a:r>
              <a:rPr lang="ko-KR" altLang="en-US" sz="2000" b="1" kern="0" spc="-25" dirty="0">
                <a:latin typeface="Malgun Gothic"/>
                <a:cs typeface="Malgun Gothic"/>
              </a:rPr>
              <a:t>런타임</a:t>
            </a:r>
            <a:endParaRPr kumimoji="0" lang="en-US" sz="2000" b="0" i="0" u="none" strike="noStrike" kern="0" cap="none" spc="-25" normalizeH="0" baseline="0" noProof="0" dirty="0">
              <a:ln>
                <a:noFill/>
              </a:ln>
              <a:effectLst/>
              <a:uLnTx/>
              <a:uFillTx/>
              <a:latin typeface="Malgun Gothic"/>
              <a:ea typeface="+mn-ea"/>
              <a:cs typeface="Malgun Gothic"/>
            </a:endParaRPr>
          </a:p>
          <a:p>
            <a:pPr marL="469265" marR="0" lvl="0" indent="-456565" algn="l" defTabSz="914400" rtl="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Pct val="89285"/>
              <a:buFont typeface="Arial"/>
              <a:buChar char="•"/>
              <a:tabLst>
                <a:tab pos="469265" algn="l"/>
              </a:tabLst>
              <a:defRPr/>
            </a:pPr>
            <a:r>
              <a:rPr lang="en-US" altLang="ko-KR" sz="1600" b="1" kern="0" dirty="0">
                <a:latin typeface="Malgun Gothic"/>
                <a:cs typeface="Malgun Gothic"/>
              </a:rPr>
              <a:t>Question Re-write:</a:t>
            </a:r>
            <a:r>
              <a:rPr lang="en-US" altLang="ko-KR" sz="1600" kern="0" dirty="0">
                <a:latin typeface="Malgun Gothic"/>
                <a:cs typeface="Malgun Gothic"/>
              </a:rPr>
              <a:t> </a:t>
            </a:r>
            <a:r>
              <a:rPr lang="ko-KR" altLang="en-US" sz="1600" kern="0" dirty="0">
                <a:latin typeface="Malgun Gothic"/>
                <a:cs typeface="Malgun Gothic"/>
              </a:rPr>
              <a:t>보다 검색이 잘되도록 </a:t>
            </a:r>
            <a:r>
              <a:rPr lang="en-US" altLang="ko-KR" sz="1600" kern="0" dirty="0">
                <a:latin typeface="Malgun Gothic"/>
                <a:cs typeface="Malgun Gothic"/>
              </a:rPr>
              <a:t>LLM</a:t>
            </a:r>
            <a:r>
              <a:rPr lang="ko-KR" altLang="en-US" sz="1600" kern="0" dirty="0">
                <a:latin typeface="Malgun Gothic"/>
                <a:cs typeface="Malgun Gothic"/>
              </a:rPr>
              <a:t>을 이용하여 사용자 </a:t>
            </a:r>
            <a:r>
              <a:rPr lang="ko-KR" altLang="en-US" sz="1600" kern="0" dirty="0" err="1">
                <a:latin typeface="Malgun Gothic"/>
                <a:cs typeface="Malgun Gothic"/>
              </a:rPr>
              <a:t>질의문</a:t>
            </a:r>
            <a:r>
              <a:rPr lang="ko-KR" altLang="en-US" sz="1600" kern="0" dirty="0">
                <a:latin typeface="Malgun Gothic"/>
                <a:cs typeface="Malgun Gothic"/>
              </a:rPr>
              <a:t> 재작성</a:t>
            </a:r>
            <a:endParaRPr lang="en-US" altLang="ko-KR" sz="1600" kern="0" dirty="0">
              <a:latin typeface="Malgun Gothic"/>
              <a:cs typeface="Malgun Gothic"/>
            </a:endParaRPr>
          </a:p>
          <a:p>
            <a:pPr marL="469265" marR="0" lvl="0" indent="-456565" algn="l" defTabSz="914400" rtl="0" eaLnBrk="1" fontAlgn="auto" latinLnBrk="0" hangingPunct="1">
              <a:spcBef>
                <a:spcPts val="1200"/>
              </a:spcBef>
              <a:spcAft>
                <a:spcPts val="0"/>
              </a:spcAft>
              <a:buClrTx/>
              <a:buSzPct val="89285"/>
              <a:buFont typeface="Arial"/>
              <a:buChar char="•"/>
              <a:tabLst>
                <a:tab pos="469265" algn="l"/>
              </a:tabLst>
              <a:defRPr/>
            </a:pPr>
            <a:r>
              <a:rPr lang="en-US" altLang="ko-KR" sz="1600" b="1" kern="0" dirty="0">
                <a:latin typeface="Malgun Gothic"/>
                <a:cs typeface="Malgun Gothic"/>
              </a:rPr>
              <a:t>Relevance Check:</a:t>
            </a:r>
            <a:r>
              <a:rPr lang="en-US" altLang="ko-KR" sz="1600" kern="0" dirty="0">
                <a:latin typeface="Malgun Gothic"/>
                <a:cs typeface="Malgun Gothic"/>
              </a:rPr>
              <a:t> LLM</a:t>
            </a:r>
            <a:r>
              <a:rPr lang="ko-KR" altLang="en-US" sz="1600" kern="0" dirty="0">
                <a:latin typeface="Malgun Gothic"/>
                <a:cs typeface="Malgun Gothic"/>
              </a:rPr>
              <a:t>을 이용하여 </a:t>
            </a:r>
            <a:r>
              <a:rPr kumimoji="0" lang="ko-KR" alt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Malgun Gothic"/>
                <a:ea typeface="+mn-ea"/>
                <a:cs typeface="Malgun Gothic"/>
              </a:rPr>
              <a:t>다수의 검색결과 중에서 질문과 연관성이 없는 결과는 제외</a:t>
            </a:r>
            <a:endParaRPr kumimoji="0" lang="en-US" altLang="ko-KR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Malgun Gothic"/>
              <a:ea typeface="+mn-ea"/>
              <a:cs typeface="Malgun Gothic"/>
            </a:endParaRPr>
          </a:p>
        </p:txBody>
      </p:sp>
      <p:sp>
        <p:nvSpPr>
          <p:cNvPr id="3" name="말풍선: 모서리가 둥근 사각형 2">
            <a:extLst>
              <a:ext uri="{FF2B5EF4-FFF2-40B4-BE49-F238E27FC236}">
                <a16:creationId xmlns:a16="http://schemas.microsoft.com/office/drawing/2014/main" id="{0F4F9503-9108-D6DA-1925-94D42E05B13B}"/>
              </a:ext>
            </a:extLst>
          </p:cNvPr>
          <p:cNvSpPr/>
          <p:nvPr/>
        </p:nvSpPr>
        <p:spPr>
          <a:xfrm>
            <a:off x="1077151" y="4302651"/>
            <a:ext cx="1059873" cy="398416"/>
          </a:xfrm>
          <a:prstGeom prst="wedgeRoundRectCallout">
            <a:avLst>
              <a:gd name="adj1" fmla="val -33905"/>
              <a:gd name="adj2" fmla="val 8336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Question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4" name="말풍선: 모서리가 둥근 사각형 3">
            <a:extLst>
              <a:ext uri="{FF2B5EF4-FFF2-40B4-BE49-F238E27FC236}">
                <a16:creationId xmlns:a16="http://schemas.microsoft.com/office/drawing/2014/main" id="{E2DF1487-0A57-34D4-7C01-3728E4F1D7F1}"/>
              </a:ext>
            </a:extLst>
          </p:cNvPr>
          <p:cNvSpPr/>
          <p:nvPr/>
        </p:nvSpPr>
        <p:spPr>
          <a:xfrm>
            <a:off x="9781440" y="4302651"/>
            <a:ext cx="1059873" cy="398416"/>
          </a:xfrm>
          <a:prstGeom prst="wedgeRoundRectCallout">
            <a:avLst>
              <a:gd name="adj1" fmla="val 33415"/>
              <a:gd name="adj2" fmla="val 74671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Answer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6" name="Picture 14" descr="Build Applications with AI and LLM Chaining">
            <a:extLst>
              <a:ext uri="{FF2B5EF4-FFF2-40B4-BE49-F238E27FC236}">
                <a16:creationId xmlns:a16="http://schemas.microsoft.com/office/drawing/2014/main" id="{1B56E6A7-6624-9387-34F3-C01804486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661" y="4309130"/>
            <a:ext cx="385459" cy="3854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78B783C7-489A-6227-8A87-5B18409C9EE5}"/>
              </a:ext>
            </a:extLst>
          </p:cNvPr>
          <p:cNvSpPr/>
          <p:nvPr/>
        </p:nvSpPr>
        <p:spPr>
          <a:xfrm>
            <a:off x="7862593" y="4666881"/>
            <a:ext cx="904855" cy="245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PROMPT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pic>
        <p:nvPicPr>
          <p:cNvPr id="8" name="Graphic 95">
            <a:extLst>
              <a:ext uri="{FF2B5EF4-FFF2-40B4-BE49-F238E27FC236}">
                <a16:creationId xmlns:a16="http://schemas.microsoft.com/office/drawing/2014/main" id="{4DD6BD69-1B62-9934-4576-53670F2BFA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85165" y="4342244"/>
            <a:ext cx="319231" cy="319231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4FFD3355-3534-BC1E-17F0-A0FD6742B130}"/>
              </a:ext>
            </a:extLst>
          </p:cNvPr>
          <p:cNvSpPr/>
          <p:nvPr/>
        </p:nvSpPr>
        <p:spPr>
          <a:xfrm>
            <a:off x="8761322" y="4672213"/>
            <a:ext cx="822595" cy="245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GPT-4o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06AAB13-E495-0679-551E-D8F4FB39593B}"/>
              </a:ext>
            </a:extLst>
          </p:cNvPr>
          <p:cNvGrpSpPr/>
          <p:nvPr/>
        </p:nvGrpSpPr>
        <p:grpSpPr>
          <a:xfrm>
            <a:off x="4947263" y="3570699"/>
            <a:ext cx="1110654" cy="1862320"/>
            <a:chOff x="4942418" y="3694095"/>
            <a:chExt cx="1110654" cy="1862320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8D5DE629-8FD8-3925-78C6-67BCE1013CB7}"/>
                </a:ext>
              </a:extLst>
            </p:cNvPr>
            <p:cNvSpPr/>
            <p:nvPr/>
          </p:nvSpPr>
          <p:spPr>
            <a:xfrm>
              <a:off x="4942418" y="3694095"/>
              <a:ext cx="1110654" cy="186232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2" name="그림 11">
              <a:extLst>
                <a:ext uri="{FF2B5EF4-FFF2-40B4-BE49-F238E27FC236}">
                  <a16:creationId xmlns:a16="http://schemas.microsoft.com/office/drawing/2014/main" id="{EE504256-CE47-5846-8523-1BEF2F696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093906" y="4160451"/>
              <a:ext cx="807679" cy="331695"/>
            </a:xfrm>
            <a:prstGeom prst="rect">
              <a:avLst/>
            </a:prstGeom>
          </p:spPr>
        </p:pic>
        <p:pic>
          <p:nvPicPr>
            <p:cNvPr id="13" name="Picture 8" descr="database Icon - Free PNG &amp; SVG 5079138 - Noun Project">
              <a:extLst>
                <a:ext uri="{FF2B5EF4-FFF2-40B4-BE49-F238E27FC236}">
                  <a16:creationId xmlns:a16="http://schemas.microsoft.com/office/drawing/2014/main" id="{C15BCD92-E642-5307-AE95-8F4DF4435C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46923" y="4949122"/>
              <a:ext cx="501645" cy="50164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화살표: 위쪽 13">
              <a:extLst>
                <a:ext uri="{FF2B5EF4-FFF2-40B4-BE49-F238E27FC236}">
                  <a16:creationId xmlns:a16="http://schemas.microsoft.com/office/drawing/2014/main" id="{118072C5-6831-C6EB-7807-73BCE561E600}"/>
                </a:ext>
              </a:extLst>
            </p:cNvPr>
            <p:cNvSpPr/>
            <p:nvPr/>
          </p:nvSpPr>
          <p:spPr>
            <a:xfrm>
              <a:off x="5411870" y="4700811"/>
              <a:ext cx="171750" cy="141757"/>
            </a:xfrm>
            <a:prstGeom prst="up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5" name="그림 14" descr="원이(가) 표시된 사진&#10;&#10;자동 생성된 설명">
              <a:extLst>
                <a:ext uri="{FF2B5EF4-FFF2-40B4-BE49-F238E27FC236}">
                  <a16:creationId xmlns:a16="http://schemas.microsoft.com/office/drawing/2014/main" id="{E389F4D4-C1CA-6027-1A13-DE376C92E10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363525" y="3815018"/>
              <a:ext cx="268440" cy="268440"/>
            </a:xfrm>
            <a:prstGeom prst="rect">
              <a:avLst/>
            </a:prstGeom>
          </p:spPr>
        </p:pic>
      </p:grp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D975958-0FE0-6C01-9D05-B2A9516015E5}"/>
              </a:ext>
            </a:extLst>
          </p:cNvPr>
          <p:cNvSpPr/>
          <p:nvPr/>
        </p:nvSpPr>
        <p:spPr>
          <a:xfrm>
            <a:off x="5031365" y="3301725"/>
            <a:ext cx="904855" cy="245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RETRIEVE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99CE5BE0-CFB0-7C33-CDCF-54FD45404C8A}"/>
              </a:ext>
            </a:extLst>
          </p:cNvPr>
          <p:cNvCxnSpPr>
            <a:cxnSpLocks/>
            <a:stCxn id="3" idx="3"/>
            <a:endCxn id="21" idx="1"/>
          </p:cNvCxnSpPr>
          <p:nvPr/>
        </p:nvCxnSpPr>
        <p:spPr>
          <a:xfrm>
            <a:off x="2137024" y="4501859"/>
            <a:ext cx="47704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70738CB2-82CA-C279-E10C-E3F7520A4F0A}"/>
              </a:ext>
            </a:extLst>
          </p:cNvPr>
          <p:cNvCxnSpPr>
            <a:cxnSpLocks/>
            <a:stCxn id="23" idx="3"/>
            <a:endCxn id="6" idx="1"/>
          </p:cNvCxnSpPr>
          <p:nvPr/>
        </p:nvCxnSpPr>
        <p:spPr>
          <a:xfrm>
            <a:off x="7645616" y="4501859"/>
            <a:ext cx="47704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7F45619-32A9-A8D9-B547-D81287E3368C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8508120" y="4501860"/>
            <a:ext cx="4770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C749A766-477A-9123-5585-5896DA30F229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 flipV="1">
            <a:off x="9304396" y="4501859"/>
            <a:ext cx="477044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phic 95">
            <a:extLst>
              <a:ext uri="{FF2B5EF4-FFF2-40B4-BE49-F238E27FC236}">
                <a16:creationId xmlns:a16="http://schemas.microsoft.com/office/drawing/2014/main" id="{48B9C229-0862-E428-1373-01467A3384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614069" y="4342244"/>
            <a:ext cx="319231" cy="319231"/>
          </a:xfrm>
          <a:prstGeom prst="rect">
            <a:avLst/>
          </a:prstGeom>
        </p:spPr>
      </p:pic>
      <p:sp>
        <p:nvSpPr>
          <p:cNvPr id="22" name="말풍선: 모서리가 둥근 사각형 21">
            <a:extLst>
              <a:ext uri="{FF2B5EF4-FFF2-40B4-BE49-F238E27FC236}">
                <a16:creationId xmlns:a16="http://schemas.microsoft.com/office/drawing/2014/main" id="{4A98D89B-CD44-540F-9CA0-7F64C8BA17B9}"/>
              </a:ext>
            </a:extLst>
          </p:cNvPr>
          <p:cNvSpPr/>
          <p:nvPr/>
        </p:nvSpPr>
        <p:spPr>
          <a:xfrm>
            <a:off x="3410345" y="4302651"/>
            <a:ext cx="1059873" cy="398416"/>
          </a:xfrm>
          <a:prstGeom prst="wedgeRoundRectCallout">
            <a:avLst>
              <a:gd name="adj1" fmla="val -33905"/>
              <a:gd name="adj2" fmla="val 83364"/>
              <a:gd name="adj3" fmla="val 1666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Question</a:t>
            </a:r>
          </a:p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Re-write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77FF1E2E-1FC5-A5EB-A5F9-7B6CE6D49BAB}"/>
              </a:ext>
            </a:extLst>
          </p:cNvPr>
          <p:cNvSpPr/>
          <p:nvPr/>
        </p:nvSpPr>
        <p:spPr>
          <a:xfrm>
            <a:off x="6534962" y="3570699"/>
            <a:ext cx="1110654" cy="186232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998055BA-FA60-4EF9-81F3-3010288803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86449" y="4317295"/>
            <a:ext cx="807679" cy="331695"/>
          </a:xfrm>
          <a:prstGeom prst="rect">
            <a:avLst/>
          </a:prstGeom>
        </p:spPr>
      </p:pic>
      <p:pic>
        <p:nvPicPr>
          <p:cNvPr id="25" name="Graphic 95">
            <a:extLst>
              <a:ext uri="{FF2B5EF4-FFF2-40B4-BE49-F238E27FC236}">
                <a16:creationId xmlns:a16="http://schemas.microsoft.com/office/drawing/2014/main" id="{DB3CCC84-54CB-54FC-8F2F-DCB7648A46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30672" y="3731173"/>
            <a:ext cx="319231" cy="319231"/>
          </a:xfrm>
          <a:prstGeom prst="rect">
            <a:avLst/>
          </a:prstGeom>
        </p:spPr>
      </p:pic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E447031F-6BCE-7925-DCB1-2DD73261B8AD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6779184" y="4050404"/>
            <a:ext cx="311104" cy="2490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70B7DCEF-2E84-2B3F-8083-A1B1F4181FDB}"/>
              </a:ext>
            </a:extLst>
          </p:cNvPr>
          <p:cNvCxnSpPr>
            <a:cxnSpLocks/>
            <a:stCxn id="25" idx="2"/>
            <a:endCxn id="24" idx="0"/>
          </p:cNvCxnSpPr>
          <p:nvPr/>
        </p:nvCxnSpPr>
        <p:spPr>
          <a:xfrm>
            <a:off x="7090288" y="4050404"/>
            <a:ext cx="1" cy="266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CEC851E-5B28-B294-E2C9-397AF78D774A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7090288" y="4050404"/>
            <a:ext cx="259698" cy="2668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2732D38-117C-9534-F012-2725B8B8D1F9}"/>
              </a:ext>
            </a:extLst>
          </p:cNvPr>
          <p:cNvSpPr/>
          <p:nvPr/>
        </p:nvSpPr>
        <p:spPr>
          <a:xfrm>
            <a:off x="6528502" y="3299139"/>
            <a:ext cx="1094875" cy="245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schemeClr val="tx1"/>
                </a:solidFill>
              </a:rPr>
              <a:t>RELEVANCE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9F67A12-6550-B4E1-B1A4-840055890F49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>
          <a:xfrm flipV="1">
            <a:off x="2933300" y="4501859"/>
            <a:ext cx="477045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E72B6AB2-C542-D34E-6E00-EB1B998E32C0}"/>
              </a:ext>
            </a:extLst>
          </p:cNvPr>
          <p:cNvCxnSpPr>
            <a:cxnSpLocks/>
            <a:stCxn id="22" idx="3"/>
            <a:endCxn id="11" idx="1"/>
          </p:cNvCxnSpPr>
          <p:nvPr/>
        </p:nvCxnSpPr>
        <p:spPr>
          <a:xfrm>
            <a:off x="4470218" y="4501859"/>
            <a:ext cx="4770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12B8E85-38B8-21DC-7B20-A0F05D2AC37E}"/>
              </a:ext>
            </a:extLst>
          </p:cNvPr>
          <p:cNvCxnSpPr>
            <a:cxnSpLocks/>
            <a:stCxn id="11" idx="3"/>
            <a:endCxn id="23" idx="1"/>
          </p:cNvCxnSpPr>
          <p:nvPr/>
        </p:nvCxnSpPr>
        <p:spPr>
          <a:xfrm>
            <a:off x="6057917" y="4501859"/>
            <a:ext cx="477045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75C7504-A0B0-8BCC-3E33-0DC81D6F0489}"/>
              </a:ext>
            </a:extLst>
          </p:cNvPr>
          <p:cNvSpPr/>
          <p:nvPr/>
        </p:nvSpPr>
        <p:spPr>
          <a:xfrm>
            <a:off x="2107989" y="4712630"/>
            <a:ext cx="1324799" cy="24517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GPT-4o mini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B01AAB18-4C64-EEA1-5248-8D5EE94D6E2B}"/>
              </a:ext>
            </a:extLst>
          </p:cNvPr>
          <p:cNvSpPr/>
          <p:nvPr/>
        </p:nvSpPr>
        <p:spPr>
          <a:xfrm>
            <a:off x="6648259" y="4832716"/>
            <a:ext cx="904855" cy="3948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GPT-4o </a:t>
            </a:r>
          </a:p>
          <a:p>
            <a:pPr algn="ctr"/>
            <a:r>
              <a:rPr lang="en-US" altLang="ko-KR" sz="1400" b="1" dirty="0">
                <a:solidFill>
                  <a:schemeClr val="tx1"/>
                </a:solidFill>
              </a:rPr>
              <a:t>mini</a:t>
            </a:r>
            <a:endParaRPr lang="ko-KR" altLang="en-US" sz="1400" b="1" dirty="0">
              <a:solidFill>
                <a:schemeClr val="tx1"/>
              </a:solidFill>
            </a:endParaRP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F8E56C9E-59AB-46B5-DF9E-2EA7566A1BA7}"/>
              </a:ext>
            </a:extLst>
          </p:cNvPr>
          <p:cNvCxnSpPr>
            <a:cxnSpLocks/>
            <a:stCxn id="22" idx="0"/>
            <a:endCxn id="6" idx="0"/>
          </p:cNvCxnSpPr>
          <p:nvPr/>
        </p:nvCxnSpPr>
        <p:spPr>
          <a:xfrm rot="16200000" flipH="1">
            <a:off x="6124596" y="2118336"/>
            <a:ext cx="6479" cy="4375109"/>
          </a:xfrm>
          <a:prstGeom prst="bentConnector3">
            <a:avLst>
              <a:gd name="adj1" fmla="val -1742776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046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59057A-6A5C-8094-BC28-B2CAF5580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13AA60B-EB79-005F-6F6A-4EDAB051FB28}"/>
              </a:ext>
            </a:extLst>
          </p:cNvPr>
          <p:cNvSpPr txBox="1"/>
          <p:nvPr/>
        </p:nvSpPr>
        <p:spPr>
          <a:xfrm>
            <a:off x="567264" y="914907"/>
            <a:ext cx="11059360" cy="1526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KR Light" panose="020B0200000000000000" pitchFamily="50" charset="-127"/>
                <a:ea typeface="Noto Sans KR Light" panose="020B0200000000000000" pitchFamily="50" charset="-127"/>
                <a:cs typeface="+mn-cs"/>
              </a:rPr>
              <a:t>지식 문서 관리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 KR Light" panose="020B0200000000000000" pitchFamily="50" charset="-127"/>
              <a:ea typeface="Noto Sans KR Light" panose="020B0200000000000000" pitchFamily="50" charset="-127"/>
              <a:cs typeface="+mn-cs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Noto Sans KR Light" panose="020B0200000000000000" pitchFamily="50" charset="-127"/>
                <a:ea typeface="Noto Sans KR Light" panose="020B0200000000000000" pitchFamily="50" charset="-127"/>
                <a:cs typeface="+mn-cs"/>
              </a:rPr>
              <a:t>멀티모달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KR Light" panose="020B0200000000000000" pitchFamily="50" charset="-127"/>
                <a:ea typeface="Noto Sans KR Light" panose="020B0200000000000000" pitchFamily="50" charset="-127"/>
                <a:cs typeface="+mn-cs"/>
              </a:rPr>
              <a:t>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KR Light" panose="020B0200000000000000" pitchFamily="50" charset="-127"/>
                <a:ea typeface="Noto Sans KR Light" panose="020B0200000000000000" pitchFamily="50" charset="-127"/>
                <a:cs typeface="+mn-cs"/>
              </a:rPr>
              <a:t>RAG: </a:t>
            </a:r>
            <a:r>
              <a:rPr lang="ko-KR" altLang="en-US" sz="16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이미지</a:t>
            </a:r>
            <a:r>
              <a:rPr lang="en-US" altLang="ko-KR" sz="16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, </a:t>
            </a:r>
            <a:r>
              <a:rPr lang="ko-KR" altLang="en-US" sz="16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영상</a:t>
            </a:r>
            <a:r>
              <a:rPr lang="en-US" altLang="ko-KR" sz="16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, </a:t>
            </a:r>
            <a:r>
              <a:rPr lang="ko-KR" altLang="en-US" sz="16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사운드를 텍스트화 하여 </a:t>
            </a:r>
            <a:r>
              <a:rPr lang="en-US" altLang="ko-KR" sz="16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RAG</a:t>
            </a:r>
            <a:r>
              <a:rPr lang="ko-KR" altLang="en-US" sz="16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로 구성하고 검색에 활용하는 기술</a:t>
            </a:r>
            <a:endParaRPr lang="en-US" altLang="ko-KR" sz="16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KR Light" panose="020B0200000000000000" pitchFamily="50" charset="-127"/>
                <a:ea typeface="Noto Sans KR Light" panose="020B0200000000000000" pitchFamily="50" charset="-127"/>
                <a:cs typeface="+mn-cs"/>
              </a:rPr>
              <a:t>문서내의 이미지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KR Light" panose="020B0200000000000000" pitchFamily="50" charset="-127"/>
                <a:ea typeface="Noto Sans KR Light" panose="020B0200000000000000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KR Light" panose="020B0200000000000000" pitchFamily="50" charset="-127"/>
                <a:ea typeface="Noto Sans KR Light" panose="020B0200000000000000" pitchFamily="50" charset="-127"/>
                <a:cs typeface="+mn-cs"/>
              </a:rPr>
              <a:t>차트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KR Light" panose="020B0200000000000000" pitchFamily="50" charset="-127"/>
                <a:ea typeface="Noto Sans KR Light" panose="020B0200000000000000" pitchFamily="50" charset="-127"/>
                <a:cs typeface="+mn-cs"/>
              </a:rPr>
              <a:t>, 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KR Light" panose="020B0200000000000000" pitchFamily="50" charset="-127"/>
                <a:ea typeface="Noto Sans KR Light" panose="020B0200000000000000" pitchFamily="50" charset="-127"/>
                <a:cs typeface="+mn-cs"/>
              </a:rPr>
              <a:t>표를 추출하여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KR Light" panose="020B0200000000000000" pitchFamily="50" charset="-127"/>
                <a:ea typeface="Noto Sans KR Light" panose="020B0200000000000000" pitchFamily="50" charset="-127"/>
                <a:cs typeface="+mn-cs"/>
              </a:rPr>
              <a:t>LLM</a:t>
            </a:r>
            <a:r>
              <a:rPr lang="ko-KR" altLang="en-US" sz="16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으로 정보를 추출하고 정제하는 과정과 문서의 텍스트를 </a:t>
            </a:r>
            <a:r>
              <a:rPr lang="en-US" altLang="ko-KR" sz="16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markdown</a:t>
            </a:r>
            <a:r>
              <a:rPr lang="ko-KR" altLang="en-US" sz="16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으로 변환 하여 단락별로 </a:t>
            </a:r>
            <a:r>
              <a:rPr lang="en-US" altLang="ko-KR" sz="16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chunking </a:t>
            </a:r>
            <a:r>
              <a:rPr lang="ko-KR" altLang="en-US" sz="16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하고 각 페이지의 요약정보와 함께 벡터화 하는 전 처리 과정 수행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 KR Light" panose="020B0200000000000000" pitchFamily="50" charset="-127"/>
              <a:ea typeface="Noto Sans KR Light" panose="020B0200000000000000" pitchFamily="50" charset="-127"/>
              <a:cs typeface="+mn-cs"/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39D3F568-2D69-514E-760B-FE7367D7791F}"/>
              </a:ext>
            </a:extLst>
          </p:cNvPr>
          <p:cNvSpPr/>
          <p:nvPr/>
        </p:nvSpPr>
        <p:spPr>
          <a:xfrm>
            <a:off x="565374" y="2592128"/>
            <a:ext cx="4357607" cy="3428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rPr>
              <a:t>Control: </a:t>
            </a:r>
            <a:r>
              <a:rPr lang="ko-KR" altLang="en-US" sz="1400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지식 문서 생성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  <a:cs typeface="+mn-cs"/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86BAF58C-D8D2-7BA4-DFC4-17F761A30F76}"/>
              </a:ext>
            </a:extLst>
          </p:cNvPr>
          <p:cNvSpPr/>
          <p:nvPr/>
        </p:nvSpPr>
        <p:spPr>
          <a:xfrm>
            <a:off x="565375" y="2958708"/>
            <a:ext cx="11061249" cy="3553774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84AF0353-6A62-D43F-1001-B5463D595F66}"/>
              </a:ext>
            </a:extLst>
          </p:cNvPr>
          <p:cNvSpPr/>
          <p:nvPr/>
        </p:nvSpPr>
        <p:spPr>
          <a:xfrm>
            <a:off x="3652278" y="3164651"/>
            <a:ext cx="2459092" cy="490909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rPr>
              <a:t>문서 레이아웃 분석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 Azure Document Intelligence)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  <a:cs typeface="+mn-cs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AA363785-D4BA-C704-51B9-A7B1539EC75D}"/>
              </a:ext>
            </a:extLst>
          </p:cNvPr>
          <p:cNvSpPr/>
          <p:nvPr/>
        </p:nvSpPr>
        <p:spPr>
          <a:xfrm>
            <a:off x="876014" y="3164651"/>
            <a:ext cx="2032307" cy="490909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문서 업로드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  <a:cs typeface="+mn-cs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8875C7AA-51DB-BADC-776C-DA79C2887876}"/>
              </a:ext>
            </a:extLst>
          </p:cNvPr>
          <p:cNvCxnSpPr>
            <a:cxnSpLocks/>
            <a:stCxn id="39" idx="3"/>
            <a:endCxn id="38" idx="1"/>
          </p:cNvCxnSpPr>
          <p:nvPr/>
        </p:nvCxnSpPr>
        <p:spPr>
          <a:xfrm>
            <a:off x="2908321" y="3410106"/>
            <a:ext cx="743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8E543494-E95A-9BC5-70A2-DB332251F01C}"/>
              </a:ext>
            </a:extLst>
          </p:cNvPr>
          <p:cNvSpPr/>
          <p:nvPr/>
        </p:nvSpPr>
        <p:spPr>
          <a:xfrm>
            <a:off x="6855327" y="3164651"/>
            <a:ext cx="1847552" cy="490909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페이지 번호</a:t>
            </a:r>
            <a:r>
              <a:rPr lang="en-US" altLang="ko-KR" sz="12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 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페이지별 텍스트 추출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  <a:cs typeface="+mn-cs"/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2A80F943-3A5B-EEA8-D1C4-523CAB27C9D9}"/>
              </a:ext>
            </a:extLst>
          </p:cNvPr>
          <p:cNvSpPr/>
          <p:nvPr/>
        </p:nvSpPr>
        <p:spPr>
          <a:xfrm>
            <a:off x="9461685" y="3164651"/>
            <a:ext cx="1847552" cy="490909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페이지별 요약 정보 생성</a:t>
            </a:r>
            <a:endParaRPr lang="en-US" altLang="ko-KR" sz="1200" dirty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rPr>
              <a:t>(Azure OpenAI)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BD670828-C7CE-0FFA-DA3C-F1175256DE87}"/>
              </a:ext>
            </a:extLst>
          </p:cNvPr>
          <p:cNvSpPr/>
          <p:nvPr/>
        </p:nvSpPr>
        <p:spPr>
          <a:xfrm>
            <a:off x="9461685" y="4113658"/>
            <a:ext cx="1847552" cy="490909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이미지 추출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  <a:cs typeface="+mn-cs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8154D34-979B-7FB7-D4D1-ED2AF7341255}"/>
              </a:ext>
            </a:extLst>
          </p:cNvPr>
          <p:cNvSpPr/>
          <p:nvPr/>
        </p:nvSpPr>
        <p:spPr>
          <a:xfrm>
            <a:off x="6403685" y="4113658"/>
            <a:ext cx="2459092" cy="490909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이미지 설명 정보</a:t>
            </a:r>
            <a:r>
              <a:rPr lang="en-US" altLang="ko-KR" sz="12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및 예상 질문 생성</a:t>
            </a:r>
            <a:endParaRPr lang="en-US" altLang="ko-KR" sz="1200" dirty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rPr>
              <a:t>(Azure OpenAI)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6990823C-2B2D-1F87-235E-912DC77A81A9}"/>
              </a:ext>
            </a:extLst>
          </p:cNvPr>
          <p:cNvSpPr/>
          <p:nvPr/>
        </p:nvSpPr>
        <p:spPr>
          <a:xfrm>
            <a:off x="9461685" y="4829595"/>
            <a:ext cx="1847552" cy="490909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테이블 이미지 추출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  <a:cs typeface="+mn-cs"/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01F21DE7-3D95-5A94-A5D8-8492A15E824C}"/>
              </a:ext>
            </a:extLst>
          </p:cNvPr>
          <p:cNvSpPr/>
          <p:nvPr/>
        </p:nvSpPr>
        <p:spPr>
          <a:xfrm>
            <a:off x="6208304" y="4829595"/>
            <a:ext cx="2975501" cy="490909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테이블 이미지 설명 정보</a:t>
            </a:r>
            <a:r>
              <a:rPr lang="en-US" altLang="ko-KR" sz="12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</a:t>
            </a:r>
            <a:r>
              <a:rPr lang="ko-KR" altLang="en-US" sz="12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및 예상 질문 생성</a:t>
            </a:r>
            <a:endParaRPr lang="en-US" altLang="ko-KR" sz="1200" dirty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rPr>
              <a:t>(Azure OpenAI)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19B0B6B-B1E4-9DAA-1C90-DB55E1D4A8EA}"/>
              </a:ext>
            </a:extLst>
          </p:cNvPr>
          <p:cNvSpPr/>
          <p:nvPr/>
        </p:nvSpPr>
        <p:spPr>
          <a:xfrm>
            <a:off x="717774" y="4408895"/>
            <a:ext cx="3273051" cy="653400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정보를 취합하여 </a:t>
            </a:r>
            <a:r>
              <a:rPr lang="en-US" altLang="ko-KR" sz="12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vector DB </a:t>
            </a:r>
            <a:r>
              <a:rPr lang="ko-KR" altLang="en-US" sz="12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저장 형식으로 변환</a:t>
            </a:r>
            <a:endParaRPr lang="en-US" altLang="ko-KR" sz="1200" dirty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(chunk, </a:t>
            </a:r>
            <a:r>
              <a:rPr lang="ko-KR" altLang="en-US" sz="12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페이지 요약 정보</a:t>
            </a:r>
            <a:r>
              <a:rPr lang="en-US" altLang="ko-KR" sz="12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,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rPr>
              <a:t>이미지 설명 정보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rPr>
              <a:t>)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8BA2D491-E1C7-7584-D603-22E1BA80DF3C}"/>
              </a:ext>
            </a:extLst>
          </p:cNvPr>
          <p:cNvSpPr/>
          <p:nvPr/>
        </p:nvSpPr>
        <p:spPr>
          <a:xfrm>
            <a:off x="4214542" y="4490141"/>
            <a:ext cx="1679593" cy="490909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문서 텍스트 </a:t>
            </a:r>
            <a:r>
              <a:rPr lang="en-US" altLang="ko-KR" sz="12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chunking</a:t>
            </a: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rPr>
              <a:t>(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rPr>
              <a:t>단락별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rPr>
              <a:t>)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3A77C6EA-E094-69D5-2381-6D6B085714A7}"/>
              </a:ext>
            </a:extLst>
          </p:cNvPr>
          <p:cNvSpPr/>
          <p:nvPr/>
        </p:nvSpPr>
        <p:spPr>
          <a:xfrm>
            <a:off x="731734" y="5664812"/>
            <a:ext cx="1679593" cy="653400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Vector Index </a:t>
            </a:r>
            <a:r>
              <a:rPr lang="ko-KR" altLang="en-US" sz="12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생성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  <a:cs typeface="+mn-cs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3596165C-8A2A-E088-EDE8-06BBC4FC45F8}"/>
              </a:ext>
            </a:extLst>
          </p:cNvPr>
          <p:cNvSpPr/>
          <p:nvPr/>
        </p:nvSpPr>
        <p:spPr>
          <a:xfrm>
            <a:off x="2931588" y="5664812"/>
            <a:ext cx="1679593" cy="653400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 err="1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전처리된</a:t>
            </a:r>
            <a:r>
              <a:rPr lang="ko-KR" altLang="en-US" sz="12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정보를 </a:t>
            </a:r>
            <a:r>
              <a:rPr lang="en-US" altLang="ko-KR" sz="12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Vector Index</a:t>
            </a:r>
            <a:r>
              <a:rPr lang="ko-KR" altLang="en-US" sz="12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에 저장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  <a:cs typeface="+mn-cs"/>
            </a:endParaRP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8B5F1D85-5D25-B5E3-CE02-748DA4AC5996}"/>
              </a:ext>
            </a:extLst>
          </p:cNvPr>
          <p:cNvSpPr/>
          <p:nvPr/>
        </p:nvSpPr>
        <p:spPr>
          <a:xfrm>
            <a:off x="5131442" y="5664812"/>
            <a:ext cx="1912415" cy="653400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Vector Index</a:t>
            </a:r>
            <a:r>
              <a:rPr lang="ko-KR" altLang="en-US" sz="12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 정보 저장</a:t>
            </a:r>
            <a:endParaRPr lang="en-US" altLang="ko-KR" sz="1200" dirty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rPr>
              <a:t>(DB: Vector Info)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E5DB9E55-444F-A671-89D1-F2814CB8CE2A}"/>
              </a:ext>
            </a:extLst>
          </p:cNvPr>
          <p:cNvSpPr/>
          <p:nvPr/>
        </p:nvSpPr>
        <p:spPr>
          <a:xfrm>
            <a:off x="7564119" y="5664812"/>
            <a:ext cx="1912415" cy="653400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문서 정보 저장</a:t>
            </a:r>
            <a:endParaRPr lang="en-US" altLang="ko-KR" sz="1200" dirty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rPr>
              <a:t>(DB: Doc Info)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B245567B-026C-41CD-DD4C-31D3FEB86118}"/>
              </a:ext>
            </a:extLst>
          </p:cNvPr>
          <p:cNvCxnSpPr>
            <a:cxnSpLocks/>
            <a:stCxn id="38" idx="3"/>
            <a:endCxn id="41" idx="1"/>
          </p:cNvCxnSpPr>
          <p:nvPr/>
        </p:nvCxnSpPr>
        <p:spPr>
          <a:xfrm>
            <a:off x="6111370" y="3410106"/>
            <a:ext cx="74395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C36CBF9D-22A8-D4DF-1805-67C107E68584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8702879" y="3410106"/>
            <a:ext cx="7588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EBEA0B32-3C1E-99AC-A770-9F7CB22727BB}"/>
              </a:ext>
            </a:extLst>
          </p:cNvPr>
          <p:cNvCxnSpPr>
            <a:cxnSpLocks/>
            <a:stCxn id="43" idx="1"/>
            <a:endCxn id="44" idx="3"/>
          </p:cNvCxnSpPr>
          <p:nvPr/>
        </p:nvCxnSpPr>
        <p:spPr>
          <a:xfrm flipH="1">
            <a:off x="8862777" y="4359113"/>
            <a:ext cx="5989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DB9529E3-6FC7-FC03-A624-8356835263B5}"/>
              </a:ext>
            </a:extLst>
          </p:cNvPr>
          <p:cNvCxnSpPr>
            <a:cxnSpLocks/>
            <a:stCxn id="45" idx="1"/>
            <a:endCxn id="46" idx="3"/>
          </p:cNvCxnSpPr>
          <p:nvPr/>
        </p:nvCxnSpPr>
        <p:spPr>
          <a:xfrm flipH="1">
            <a:off x="9183805" y="5075050"/>
            <a:ext cx="2778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73A307DB-33C8-EB61-FC44-B0D9A17D3FF2}"/>
              </a:ext>
            </a:extLst>
          </p:cNvPr>
          <p:cNvCxnSpPr>
            <a:stCxn id="44" idx="1"/>
            <a:endCxn id="48" idx="3"/>
          </p:cNvCxnSpPr>
          <p:nvPr/>
        </p:nvCxnSpPr>
        <p:spPr>
          <a:xfrm rot="10800000" flipV="1">
            <a:off x="5894135" y="4359112"/>
            <a:ext cx="509550" cy="3764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0DC1EFBE-B945-D903-BB4B-BEFFEEE0CC48}"/>
              </a:ext>
            </a:extLst>
          </p:cNvPr>
          <p:cNvCxnSpPr>
            <a:cxnSpLocks/>
            <a:stCxn id="42" idx="3"/>
            <a:endCxn id="43" idx="3"/>
          </p:cNvCxnSpPr>
          <p:nvPr/>
        </p:nvCxnSpPr>
        <p:spPr>
          <a:xfrm>
            <a:off x="11309237" y="3410106"/>
            <a:ext cx="12700" cy="949007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D9C19F7B-D360-CDA0-852A-0422BB0921B8}"/>
              </a:ext>
            </a:extLst>
          </p:cNvPr>
          <p:cNvCxnSpPr>
            <a:cxnSpLocks/>
            <a:stCxn id="42" idx="3"/>
            <a:endCxn id="45" idx="3"/>
          </p:cNvCxnSpPr>
          <p:nvPr/>
        </p:nvCxnSpPr>
        <p:spPr>
          <a:xfrm>
            <a:off x="11309237" y="3410106"/>
            <a:ext cx="12700" cy="1664944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9B01768C-9D5C-E276-D0CE-6D76A8C95AD6}"/>
              </a:ext>
            </a:extLst>
          </p:cNvPr>
          <p:cNvCxnSpPr>
            <a:cxnSpLocks/>
            <a:stCxn id="46" idx="1"/>
            <a:endCxn id="48" idx="3"/>
          </p:cNvCxnSpPr>
          <p:nvPr/>
        </p:nvCxnSpPr>
        <p:spPr>
          <a:xfrm rot="10800000">
            <a:off x="5894136" y="4735596"/>
            <a:ext cx="314169" cy="3394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7EE912DC-9E67-7012-E80D-4C3D3277F34A}"/>
              </a:ext>
            </a:extLst>
          </p:cNvPr>
          <p:cNvCxnSpPr>
            <a:cxnSpLocks/>
            <a:stCxn id="48" idx="1"/>
            <a:endCxn id="47" idx="3"/>
          </p:cNvCxnSpPr>
          <p:nvPr/>
        </p:nvCxnSpPr>
        <p:spPr>
          <a:xfrm flipH="1" flipV="1">
            <a:off x="3990825" y="4735595"/>
            <a:ext cx="223717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연결선: 꺾임 61">
            <a:extLst>
              <a:ext uri="{FF2B5EF4-FFF2-40B4-BE49-F238E27FC236}">
                <a16:creationId xmlns:a16="http://schemas.microsoft.com/office/drawing/2014/main" id="{C63D19AF-6D2B-F9F1-5180-B0F8226BC9F5}"/>
              </a:ext>
            </a:extLst>
          </p:cNvPr>
          <p:cNvCxnSpPr>
            <a:cxnSpLocks/>
            <a:stCxn id="47" idx="2"/>
            <a:endCxn id="49" idx="0"/>
          </p:cNvCxnSpPr>
          <p:nvPr/>
        </p:nvCxnSpPr>
        <p:spPr>
          <a:xfrm rot="5400000">
            <a:off x="1661658" y="4972169"/>
            <a:ext cx="602517" cy="78276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123720B0-79A9-CFC3-E385-FE69AC5109D3}"/>
              </a:ext>
            </a:extLst>
          </p:cNvPr>
          <p:cNvCxnSpPr>
            <a:cxnSpLocks/>
            <a:stCxn id="49" idx="3"/>
            <a:endCxn id="50" idx="1"/>
          </p:cNvCxnSpPr>
          <p:nvPr/>
        </p:nvCxnSpPr>
        <p:spPr>
          <a:xfrm>
            <a:off x="2411327" y="5991512"/>
            <a:ext cx="520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DFA03FC1-725C-FEE3-4CC8-38B00DB309EB}"/>
              </a:ext>
            </a:extLst>
          </p:cNvPr>
          <p:cNvCxnSpPr>
            <a:cxnSpLocks/>
            <a:stCxn id="50" idx="3"/>
            <a:endCxn id="51" idx="1"/>
          </p:cNvCxnSpPr>
          <p:nvPr/>
        </p:nvCxnSpPr>
        <p:spPr>
          <a:xfrm>
            <a:off x="4611181" y="5991512"/>
            <a:ext cx="52026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002BFE78-EC72-D0F8-210E-436B6DC82460}"/>
              </a:ext>
            </a:extLst>
          </p:cNvPr>
          <p:cNvCxnSpPr>
            <a:cxnSpLocks/>
            <a:stCxn id="51" idx="3"/>
            <a:endCxn id="52" idx="1"/>
          </p:cNvCxnSpPr>
          <p:nvPr/>
        </p:nvCxnSpPr>
        <p:spPr>
          <a:xfrm>
            <a:off x="7043857" y="5991512"/>
            <a:ext cx="52026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3109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5CB2F-8266-EC3E-0ACF-FB12A95E5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E95E498-609B-A9A7-DDA2-C054376CEAB8}"/>
              </a:ext>
            </a:extLst>
          </p:cNvPr>
          <p:cNvSpPr txBox="1"/>
          <p:nvPr/>
        </p:nvSpPr>
        <p:spPr>
          <a:xfrm>
            <a:off x="567264" y="914907"/>
            <a:ext cx="11059360" cy="1156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KR Light" panose="020B0200000000000000" pitchFamily="50" charset="-127"/>
                <a:ea typeface="Noto Sans KR Light" panose="020B0200000000000000" pitchFamily="50" charset="-127"/>
                <a:cs typeface="+mn-cs"/>
              </a:rPr>
              <a:t>지식 문서 </a:t>
            </a:r>
            <a:r>
              <a:rPr lang="ko-KR" altLang="en-US" sz="16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검색</a:t>
            </a:r>
            <a:endParaRPr kumimoji="0" lang="en-US" altLang="ko-KR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Noto Sans KR Light" panose="020B0200000000000000" pitchFamily="50" charset="-127"/>
              <a:ea typeface="Noto Sans KR Light" panose="020B0200000000000000" pitchFamily="50" charset="-127"/>
              <a:cs typeface="+mn-cs"/>
            </a:endParaRPr>
          </a:p>
          <a:p>
            <a:pPr marL="800100" marR="0" lvl="1" indent="-34290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KR Light" panose="020B0200000000000000" pitchFamily="50" charset="-127"/>
                <a:ea typeface="Noto Sans KR Light" panose="020B0200000000000000" pitchFamily="50" charset="-127"/>
                <a:cs typeface="+mn-cs"/>
              </a:rPr>
              <a:t>사용자 질문에 대한 벡터 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KR Light" panose="020B0200000000000000" pitchFamily="50" charset="-127"/>
                <a:ea typeface="Noto Sans KR Light" panose="020B0200000000000000" pitchFamily="50" charset="-127"/>
                <a:cs typeface="+mn-cs"/>
              </a:rPr>
              <a:t>DB </a:t>
            </a:r>
            <a:r>
              <a:rPr lang="ko-KR" altLang="en-US" sz="16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검색의 결과값에 대하여</a:t>
            </a:r>
            <a:r>
              <a:rPr lang="en-US" altLang="ko-KR" sz="16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,</a:t>
            </a:r>
            <a:r>
              <a:rPr lang="ko-KR" altLang="en-US" sz="16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 </a:t>
            </a:r>
            <a:r>
              <a:rPr lang="en-US" altLang="ko-KR" sz="16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LLM</a:t>
            </a:r>
            <a:r>
              <a:rPr lang="ko-KR" altLang="en-US" sz="16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으로 연관성을 체크하여 연관성이 있는 문서를 프롬프트로 채택하는 방식 </a:t>
            </a:r>
            <a:r>
              <a:rPr lang="en-US" altLang="ko-KR" sz="16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(</a:t>
            </a:r>
            <a:r>
              <a:rPr lang="ko-KR" altLang="en-US" sz="16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할루시네이션 방지</a:t>
            </a:r>
            <a:r>
              <a:rPr lang="en-US" altLang="ko-KR" sz="16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)</a:t>
            </a:r>
            <a:r>
              <a:rPr kumimoji="0" lang="en-US" altLang="ko-KR" sz="16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oto Sans KR Light" panose="020B0200000000000000" pitchFamily="50" charset="-127"/>
                <a:ea typeface="Noto Sans KR Light" panose="020B0200000000000000" pitchFamily="50" charset="-127"/>
                <a:cs typeface="+mn-cs"/>
              </a:rPr>
              <a:t> </a:t>
            </a:r>
            <a:endParaRPr lang="en-US" altLang="ko-KR" sz="16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924CFD1F-F514-8E28-222D-A0807483F232}"/>
              </a:ext>
            </a:extLst>
          </p:cNvPr>
          <p:cNvSpPr/>
          <p:nvPr/>
        </p:nvSpPr>
        <p:spPr>
          <a:xfrm>
            <a:off x="565374" y="2592128"/>
            <a:ext cx="4357607" cy="3428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9050">
            <a:solidFill>
              <a:schemeClr val="bg1"/>
            </a:solidFill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rPr>
              <a:t>Control: </a:t>
            </a:r>
            <a:r>
              <a:rPr lang="ko-KR" altLang="en-US" sz="1400" dirty="0">
                <a:solidFill>
                  <a:schemeClr val="bg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지식 문서 생성</a:t>
            </a:r>
            <a:endParaRPr kumimoji="0" lang="ko-KR" altLang="en-US" sz="1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  <a:cs typeface="+mn-cs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317EFD8-1062-6FA6-9DFF-165D202A0112}"/>
              </a:ext>
            </a:extLst>
          </p:cNvPr>
          <p:cNvSpPr/>
          <p:nvPr/>
        </p:nvSpPr>
        <p:spPr>
          <a:xfrm>
            <a:off x="565375" y="2958708"/>
            <a:ext cx="11061249" cy="1997200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D0F4463-7A9C-6762-AC9D-0A883B7208AC}"/>
              </a:ext>
            </a:extLst>
          </p:cNvPr>
          <p:cNvSpPr/>
          <p:nvPr/>
        </p:nvSpPr>
        <p:spPr>
          <a:xfrm>
            <a:off x="2680287" y="3171292"/>
            <a:ext cx="1526903" cy="490909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rPr>
              <a:t>벡터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rPr>
              <a:t>DB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rPr>
              <a:t>검색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  <a:cs typeface="+mn-cs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 Azure AI Search)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  <a:cs typeface="+mn-cs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F3D0211-CC2A-70C0-6EDF-F5C450D59F5D}"/>
              </a:ext>
            </a:extLst>
          </p:cNvPr>
          <p:cNvSpPr/>
          <p:nvPr/>
        </p:nvSpPr>
        <p:spPr>
          <a:xfrm>
            <a:off x="861170" y="3171292"/>
            <a:ext cx="1042895" cy="490909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사용자 질의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  <a:cs typeface="+mn-cs"/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FCE232FE-F804-D7DA-D790-3893A4CE48F5}"/>
              </a:ext>
            </a:extLst>
          </p:cNvPr>
          <p:cNvCxnSpPr>
            <a:cxnSpLocks/>
            <a:stCxn id="7" idx="3"/>
            <a:endCxn id="6" idx="1"/>
          </p:cNvCxnSpPr>
          <p:nvPr/>
        </p:nvCxnSpPr>
        <p:spPr>
          <a:xfrm>
            <a:off x="1904065" y="3416747"/>
            <a:ext cx="776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457EFBE-26A2-7B4E-9DE7-71DFB64BB9CE}"/>
              </a:ext>
            </a:extLst>
          </p:cNvPr>
          <p:cNvSpPr/>
          <p:nvPr/>
        </p:nvSpPr>
        <p:spPr>
          <a:xfrm>
            <a:off x="4983412" y="3171292"/>
            <a:ext cx="1847552" cy="490909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검색 결과 연관성 체크</a:t>
            </a:r>
            <a:endParaRPr lang="en-US" altLang="ko-KR" sz="1200" dirty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(Azure OpenAI)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  <a:cs typeface="+mn-cs"/>
            </a:endParaRP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88E25D71-8F3B-51D5-A245-7DD39987CCDC}"/>
              </a:ext>
            </a:extLst>
          </p:cNvPr>
          <p:cNvSpPr/>
          <p:nvPr/>
        </p:nvSpPr>
        <p:spPr>
          <a:xfrm>
            <a:off x="7607186" y="3171292"/>
            <a:ext cx="1261904" cy="490909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프롬프트 구성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  <a:cs typeface="+mn-cs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E257D4DD-E975-99DB-A3C4-11DA1A41E655}"/>
              </a:ext>
            </a:extLst>
          </p:cNvPr>
          <p:cNvSpPr/>
          <p:nvPr/>
        </p:nvSpPr>
        <p:spPr>
          <a:xfrm>
            <a:off x="9645311" y="3171292"/>
            <a:ext cx="1388094" cy="490909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LLM </a:t>
            </a:r>
            <a:r>
              <a:rPr lang="ko-KR" altLang="en-US" sz="12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질의</a:t>
            </a:r>
            <a:endParaRPr lang="en-US" altLang="ko-KR" sz="1200" dirty="0">
              <a:solidFill>
                <a:schemeClr val="tx1"/>
              </a:solidFill>
              <a:latin typeface="Noto Sans KR Medium" panose="020B0200000000000000" pitchFamily="50" charset="-127"/>
              <a:ea typeface="Noto Sans KR Medium" panose="020B0200000000000000" pitchFamily="50" charset="-127"/>
            </a:endParaRPr>
          </a:p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Noto Sans KR Medium" panose="020B0200000000000000" pitchFamily="50" charset="-127"/>
                <a:ea typeface="Noto Sans KR Medium" panose="020B0200000000000000" pitchFamily="50" charset="-127"/>
                <a:cs typeface="+mn-cs"/>
              </a:rPr>
              <a:t>(Azure OpenAI)</a:t>
            </a: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F7FD6AD8-A881-4693-358A-A50EE4E3F6F8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>
            <a:off x="4207190" y="3416747"/>
            <a:ext cx="776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86DCAACD-101C-F34E-F98C-884C51A48248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6830964" y="3416747"/>
            <a:ext cx="77622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E07CC0B2-70A5-E9C0-54EA-47DBFFF98BEA}"/>
              </a:ext>
            </a:extLst>
          </p:cNvPr>
          <p:cNvSpPr/>
          <p:nvPr/>
        </p:nvSpPr>
        <p:spPr>
          <a:xfrm>
            <a:off x="9817911" y="4165650"/>
            <a:ext cx="1042895" cy="490909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결과 출력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  <a:cs typeface="+mn-cs"/>
            </a:endParaRPr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FD75523-0E9F-B39A-71A7-EA0B0474EFE5}"/>
              </a:ext>
            </a:extLst>
          </p:cNvPr>
          <p:cNvSpPr/>
          <p:nvPr/>
        </p:nvSpPr>
        <p:spPr>
          <a:xfrm>
            <a:off x="7607186" y="4165650"/>
            <a:ext cx="1261904" cy="490909"/>
          </a:xfrm>
          <a:prstGeom prst="roundRect">
            <a:avLst/>
          </a:prstGeom>
          <a:solidFill>
            <a:schemeClr val="bg1"/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1200" dirty="0">
                <a:solidFill>
                  <a:schemeClr val="tx1"/>
                </a:solidFill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Chat Control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Noto Sans KR Medium" panose="020B0200000000000000" pitchFamily="50" charset="-127"/>
              <a:ea typeface="Noto Sans KR Medium" panose="020B0200000000000000" pitchFamily="50" charset="-127"/>
              <a:cs typeface="+mn-cs"/>
            </a:endParaRPr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177EF075-90CB-C52E-B958-64F6BA3A60F6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8869090" y="3416747"/>
            <a:ext cx="7762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2FBC23D8-8B72-F801-4F5E-31B1639A994F}"/>
              </a:ext>
            </a:extLst>
          </p:cNvPr>
          <p:cNvCxnSpPr>
            <a:cxnSpLocks/>
            <a:stCxn id="11" idx="2"/>
            <a:endCxn id="14" idx="0"/>
          </p:cNvCxnSpPr>
          <p:nvPr/>
        </p:nvCxnSpPr>
        <p:spPr>
          <a:xfrm>
            <a:off x="10339358" y="3662201"/>
            <a:ext cx="1" cy="503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87D5F90-C54D-C159-1681-0C3719EAFB1B}"/>
              </a:ext>
            </a:extLst>
          </p:cNvPr>
          <p:cNvCxnSpPr>
            <a:cxnSpLocks/>
            <a:stCxn id="14" idx="1"/>
            <a:endCxn id="15" idx="3"/>
          </p:cNvCxnSpPr>
          <p:nvPr/>
        </p:nvCxnSpPr>
        <p:spPr>
          <a:xfrm flipH="1">
            <a:off x="8869090" y="4411105"/>
            <a:ext cx="94882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2415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도표, 스크린샷, 라인이(가) 표시된 사진&#10;&#10;자동 생성된 설명">
            <a:extLst>
              <a:ext uri="{FF2B5EF4-FFF2-40B4-BE49-F238E27FC236}">
                <a16:creationId xmlns:a16="http://schemas.microsoft.com/office/drawing/2014/main" id="{275478F1-F2EC-E53B-9D3E-848A860F3D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4050" y="311728"/>
            <a:ext cx="5083900" cy="623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400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39D776-5AA3-695B-15B0-F5A568AC0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7A7D195-840C-90F8-90EB-70F0DA9E0A5B}"/>
              </a:ext>
            </a:extLst>
          </p:cNvPr>
          <p:cNvSpPr txBox="1"/>
          <p:nvPr/>
        </p:nvSpPr>
        <p:spPr>
          <a:xfrm>
            <a:off x="567264" y="298957"/>
            <a:ext cx="11059360" cy="1987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000" b="1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docs </a:t>
            </a:r>
            <a:r>
              <a:rPr lang="ko-KR" altLang="en-US" sz="2000" b="1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구조</a:t>
            </a:r>
            <a:endParaRPr lang="en-US" altLang="ko-KR" sz="2000" b="1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6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metadata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6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type</a:t>
            </a:r>
            <a:r>
              <a:rPr lang="en-US" altLang="ko-KR" sz="16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: “text”, “</a:t>
            </a:r>
            <a:r>
              <a:rPr lang="en-US" altLang="ko-KR" sz="1600" dirty="0" err="1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page_summary</a:t>
            </a:r>
            <a:r>
              <a:rPr lang="en-US" altLang="ko-KR" sz="16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”, “table”, “image”, “</a:t>
            </a:r>
            <a:r>
              <a:rPr lang="en-US" altLang="ko-KR" sz="1600" dirty="0" err="1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hypothetical_questions</a:t>
            </a:r>
            <a:r>
              <a:rPr lang="en-US" altLang="ko-KR" sz="16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”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6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page</a:t>
            </a:r>
            <a:r>
              <a:rPr lang="en-US" altLang="ko-KR" sz="16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: </a:t>
            </a:r>
            <a:r>
              <a:rPr lang="ko-KR" altLang="en-US" sz="16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페이지 번호</a:t>
            </a:r>
            <a:endParaRPr lang="en-US" altLang="ko-KR" sz="16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6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source</a:t>
            </a:r>
            <a:r>
              <a:rPr lang="en-US" altLang="ko-KR" sz="16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: </a:t>
            </a:r>
            <a:r>
              <a:rPr lang="ko-KR" altLang="en-US" sz="16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파일명</a:t>
            </a:r>
            <a:endParaRPr lang="en-US" altLang="ko-KR" sz="16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28068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F15D31-2324-4422-BF24-D00285FB9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BE1F01-E1E6-4EBC-9051-8633579D2481}"/>
              </a:ext>
            </a:extLst>
          </p:cNvPr>
          <p:cNvSpPr txBox="1"/>
          <p:nvPr/>
        </p:nvSpPr>
        <p:spPr>
          <a:xfrm>
            <a:off x="567264" y="298957"/>
            <a:ext cx="11059360" cy="50865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b="1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각 요소별</a:t>
            </a:r>
            <a:r>
              <a:rPr lang="en-US" altLang="ko-KR" b="1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</a:t>
            </a:r>
            <a:r>
              <a:rPr lang="ko-KR" altLang="en-US" b="1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구조</a:t>
            </a:r>
            <a:endParaRPr lang="en-US" altLang="ko-KR" b="1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b="1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type: “text”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4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page_content</a:t>
            </a:r>
            <a:r>
              <a:rPr lang="en-US" altLang="ko-KR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: 500 ~1000 Chunk </a:t>
            </a:r>
            <a:r>
              <a:rPr lang="ko-KR" altLang="en-US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기준 또는 단락 기준</a:t>
            </a:r>
            <a:endParaRPr lang="en-US" altLang="ko-KR" sz="14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metadata</a:t>
            </a:r>
            <a:endParaRPr lang="en-US" altLang="ko-KR" sz="14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summary: page </a:t>
            </a:r>
            <a:r>
              <a:rPr lang="ko-KR" altLang="en-US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단위 요약</a:t>
            </a:r>
            <a:endParaRPr lang="en-US" altLang="ko-KR" sz="14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page: </a:t>
            </a:r>
            <a:r>
              <a:rPr lang="ko-KR" altLang="en-US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페이지 번호</a:t>
            </a:r>
            <a:endParaRPr lang="en-US" altLang="ko-KR" sz="14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source: </a:t>
            </a:r>
            <a:r>
              <a:rPr lang="ko-KR" altLang="en-US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파일명</a:t>
            </a:r>
            <a:endParaRPr lang="en-US" altLang="ko-KR" sz="14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type: “</a:t>
            </a:r>
            <a:r>
              <a:rPr lang="en-US" altLang="ko-KR" sz="14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page_summary</a:t>
            </a:r>
            <a:r>
              <a:rPr lang="en-US" altLang="ko-KR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”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4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page_content</a:t>
            </a:r>
            <a:r>
              <a:rPr lang="en-US" altLang="ko-KR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: </a:t>
            </a:r>
            <a:r>
              <a:rPr lang="ko-KR" altLang="en-US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요약</a:t>
            </a:r>
            <a:endParaRPr lang="en-US" altLang="ko-KR" sz="14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metadata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text: </a:t>
            </a:r>
            <a:r>
              <a:rPr lang="ko-KR" altLang="en-US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원본 텍스트 </a:t>
            </a:r>
            <a:r>
              <a:rPr lang="en-US" altLang="ko-KR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(1</a:t>
            </a:r>
            <a:r>
              <a:rPr lang="ko-KR" altLang="en-US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개 페이지의 전체 텍스트</a:t>
            </a:r>
            <a:r>
              <a:rPr lang="en-US" altLang="ko-KR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)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page: </a:t>
            </a:r>
            <a:r>
              <a:rPr lang="ko-KR" altLang="en-US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페이지 번호</a:t>
            </a:r>
            <a:endParaRPr lang="en-US" altLang="ko-KR" sz="14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source: </a:t>
            </a:r>
            <a:r>
              <a:rPr lang="ko-KR" altLang="en-US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파일명</a:t>
            </a:r>
            <a:endParaRPr lang="en-US" altLang="ko-KR" sz="14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789689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1710E-832C-9CB2-4A80-9A250BC857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F1DE178-C90B-4C13-BD78-94E5B97387F8}"/>
              </a:ext>
            </a:extLst>
          </p:cNvPr>
          <p:cNvSpPr txBox="1"/>
          <p:nvPr/>
        </p:nvSpPr>
        <p:spPr>
          <a:xfrm>
            <a:off x="567264" y="298957"/>
            <a:ext cx="11059360" cy="60560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b="1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각 요소별</a:t>
            </a:r>
            <a:r>
              <a:rPr lang="en-US" altLang="ko-KR" b="1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 </a:t>
            </a:r>
            <a:r>
              <a:rPr lang="ko-KR" altLang="en-US" b="1" dirty="0">
                <a:latin typeface="Noto Sans KR Black" panose="020B0200000000000000" pitchFamily="50" charset="-127"/>
                <a:ea typeface="Noto Sans KR Black" panose="020B0200000000000000" pitchFamily="50" charset="-127"/>
              </a:rPr>
              <a:t>구조</a:t>
            </a:r>
            <a:endParaRPr lang="en-US" altLang="ko-KR" b="1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b="1" dirty="0">
              <a:latin typeface="Noto Sans KR Black" panose="020B0200000000000000" pitchFamily="50" charset="-127"/>
              <a:ea typeface="Noto Sans KR Black" panose="020B0200000000000000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type: “image”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4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page_content</a:t>
            </a:r>
            <a:r>
              <a:rPr lang="en-US" altLang="ko-KR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: </a:t>
            </a:r>
            <a:r>
              <a:rPr lang="ko-KR" altLang="en-US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이미지 설명</a:t>
            </a:r>
            <a:r>
              <a:rPr lang="en-US" altLang="ko-KR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, entity, </a:t>
            </a:r>
            <a:r>
              <a:rPr lang="ko-KR" altLang="en-US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요약 등</a:t>
            </a:r>
            <a:endParaRPr lang="en-US" altLang="ko-KR" sz="14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metadata</a:t>
            </a:r>
            <a:endParaRPr lang="en-US" altLang="ko-KR" sz="14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image: </a:t>
            </a:r>
            <a:r>
              <a:rPr lang="ko-KR" altLang="en-US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이미지 파일 경로</a:t>
            </a:r>
            <a:endParaRPr lang="en-US" altLang="ko-KR" sz="14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page: </a:t>
            </a:r>
            <a:r>
              <a:rPr lang="ko-KR" altLang="en-US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페이지 번호</a:t>
            </a:r>
            <a:endParaRPr lang="en-US" altLang="ko-KR" sz="14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source: </a:t>
            </a:r>
            <a:r>
              <a:rPr lang="ko-KR" altLang="en-US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파일명</a:t>
            </a:r>
            <a:endParaRPr lang="en-US" altLang="ko-KR" sz="14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id: </a:t>
            </a:r>
            <a:r>
              <a:rPr lang="ko-KR" altLang="en-US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추출 </a:t>
            </a:r>
            <a:r>
              <a:rPr lang="en-US" altLang="ko-KR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element id</a:t>
            </a: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US" altLang="ko-KR" sz="14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marR="0" lvl="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type: “table”</a:t>
            </a: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400" dirty="0" err="1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page_content</a:t>
            </a:r>
            <a:r>
              <a:rPr lang="en-US" altLang="ko-KR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: </a:t>
            </a:r>
            <a:r>
              <a:rPr lang="ko-KR" altLang="en-US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테이블 설명</a:t>
            </a:r>
            <a:r>
              <a:rPr lang="en-US" altLang="ko-KR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, entity, </a:t>
            </a:r>
            <a:r>
              <a:rPr lang="ko-KR" altLang="en-US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인사이트 등</a:t>
            </a:r>
            <a:endParaRPr lang="en-US" altLang="ko-KR" sz="14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marL="285750" marR="0" lvl="0" indent="-285750" algn="l" defTabSz="914400" rtl="0" eaLnBrk="1" fontAlgn="auto" latinLnBrk="1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sz="1400" dirty="0">
                <a:latin typeface="Noto Sans KR Medium" panose="020B0200000000000000" pitchFamily="50" charset="-127"/>
                <a:ea typeface="Noto Sans KR Medium" panose="020B0200000000000000" pitchFamily="50" charset="-127"/>
              </a:rPr>
              <a:t>metadata</a:t>
            </a: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table: </a:t>
            </a:r>
            <a:r>
              <a:rPr lang="ko-KR" altLang="en-US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테이블 이미지 경로</a:t>
            </a:r>
            <a:endParaRPr lang="en-US" altLang="ko-KR" sz="14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markdown: </a:t>
            </a:r>
            <a:r>
              <a:rPr lang="ko-KR" altLang="en-US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테이블을 </a:t>
            </a:r>
            <a:r>
              <a:rPr lang="en-US" altLang="ko-KR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markdown</a:t>
            </a:r>
            <a:r>
              <a:rPr lang="ko-KR" altLang="en-US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으로 변경한 내용</a:t>
            </a:r>
            <a:endParaRPr lang="en-US" altLang="ko-KR" sz="14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source: </a:t>
            </a:r>
            <a:r>
              <a:rPr lang="ko-KR" altLang="en-US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파일명</a:t>
            </a:r>
            <a:endParaRPr lang="en-US" altLang="ko-KR" sz="14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page: </a:t>
            </a:r>
            <a:r>
              <a:rPr lang="ko-KR" altLang="en-US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페이지 번호</a:t>
            </a:r>
            <a:endParaRPr lang="en-US" altLang="ko-KR" sz="1400" dirty="0">
              <a:latin typeface="Noto Sans KR Light" panose="020B0200000000000000" pitchFamily="50" charset="-127"/>
              <a:ea typeface="Noto Sans KR Light" panose="020B0200000000000000" pitchFamily="50" charset="-127"/>
            </a:endParaRPr>
          </a:p>
          <a:p>
            <a:pPr marL="742950" lvl="1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400" dirty="0">
                <a:latin typeface="Noto Sans KR Light" panose="020B0200000000000000" pitchFamily="50" charset="-127"/>
                <a:ea typeface="Noto Sans KR Light" panose="020B0200000000000000" pitchFamily="50" charset="-127"/>
              </a:rPr>
              <a:t>id: element id</a:t>
            </a:r>
          </a:p>
        </p:txBody>
      </p:sp>
    </p:spTree>
    <p:extLst>
      <p:ext uri="{BB962C8B-B14F-4D97-AF65-F5344CB8AC3E}">
        <p14:creationId xmlns:p14="http://schemas.microsoft.com/office/powerpoint/2010/main" val="28562042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594</Words>
  <Application>Microsoft Office PowerPoint</Application>
  <PresentationFormat>와이드스크린</PresentationFormat>
  <Paragraphs>127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Noto Sans KR Black</vt:lpstr>
      <vt:lpstr>Noto Sans KR Light</vt:lpstr>
      <vt:lpstr>Noto Sans KR Medium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김병훈</dc:creator>
  <cp:lastModifiedBy>김병훈</cp:lastModifiedBy>
  <cp:revision>15</cp:revision>
  <dcterms:created xsi:type="dcterms:W3CDTF">2024-12-04T04:27:08Z</dcterms:created>
  <dcterms:modified xsi:type="dcterms:W3CDTF">2024-12-04T05:16:07Z</dcterms:modified>
</cp:coreProperties>
</file>