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346" r:id="rId3"/>
    <p:sldId id="343" r:id="rId4"/>
    <p:sldId id="342" r:id="rId5"/>
    <p:sldId id="345" r:id="rId6"/>
    <p:sldId id="337" r:id="rId7"/>
    <p:sldId id="283" r:id="rId8"/>
    <p:sldId id="284" r:id="rId9"/>
    <p:sldId id="340" r:id="rId10"/>
    <p:sldId id="266" r:id="rId11"/>
    <p:sldId id="360" r:id="rId12"/>
    <p:sldId id="274" r:id="rId13"/>
    <p:sldId id="362" r:id="rId14"/>
    <p:sldId id="279" r:id="rId15"/>
    <p:sldId id="305" r:id="rId16"/>
    <p:sldId id="347" r:id="rId17"/>
    <p:sldId id="349" r:id="rId18"/>
    <p:sldId id="350" r:id="rId19"/>
    <p:sldId id="374" r:id="rId20"/>
    <p:sldId id="351" r:id="rId21"/>
    <p:sldId id="352" r:id="rId22"/>
    <p:sldId id="355" r:id="rId23"/>
    <p:sldId id="364" r:id="rId24"/>
    <p:sldId id="372" r:id="rId25"/>
    <p:sldId id="373" r:id="rId26"/>
    <p:sldId id="375" r:id="rId27"/>
    <p:sldId id="356" r:id="rId28"/>
    <p:sldId id="357" r:id="rId29"/>
    <p:sldId id="361" r:id="rId30"/>
    <p:sldId id="298" r:id="rId31"/>
    <p:sldId id="306" r:id="rId32"/>
    <p:sldId id="295" r:id="rId33"/>
    <p:sldId id="299" r:id="rId34"/>
    <p:sldId id="296" r:id="rId35"/>
    <p:sldId id="300" r:id="rId36"/>
    <p:sldId id="287" r:id="rId37"/>
    <p:sldId id="293" r:id="rId38"/>
    <p:sldId id="292" r:id="rId39"/>
    <p:sldId id="301" r:id="rId40"/>
    <p:sldId id="294" r:id="rId41"/>
    <p:sldId id="302" r:id="rId42"/>
    <p:sldId id="291" r:id="rId43"/>
    <p:sldId id="289" r:id="rId44"/>
    <p:sldId id="333" r:id="rId45"/>
    <p:sldId id="334" r:id="rId46"/>
    <p:sldId id="335" r:id="rId47"/>
    <p:sldId id="303" r:id="rId48"/>
    <p:sldId id="358" r:id="rId49"/>
    <p:sldId id="359" r:id="rId50"/>
    <p:sldId id="304" r:id="rId51"/>
    <p:sldId id="307" r:id="rId52"/>
    <p:sldId id="315" r:id="rId53"/>
    <p:sldId id="309" r:id="rId54"/>
    <p:sldId id="312" r:id="rId55"/>
    <p:sldId id="310" r:id="rId56"/>
    <p:sldId id="313" r:id="rId57"/>
    <p:sldId id="311" r:id="rId58"/>
    <p:sldId id="314" r:id="rId59"/>
    <p:sldId id="308" r:id="rId60"/>
    <p:sldId id="327" r:id="rId61"/>
    <p:sldId id="328" r:id="rId62"/>
    <p:sldId id="329" r:id="rId63"/>
    <p:sldId id="316" r:id="rId64"/>
    <p:sldId id="317" r:id="rId65"/>
    <p:sldId id="320" r:id="rId66"/>
    <p:sldId id="321" r:id="rId67"/>
    <p:sldId id="323" r:id="rId68"/>
    <p:sldId id="324" r:id="rId69"/>
    <p:sldId id="325" r:id="rId70"/>
    <p:sldId id="326" r:id="rId71"/>
    <p:sldId id="281" r:id="rId72"/>
    <p:sldId id="332" r:id="rId73"/>
    <p:sldId id="336" r:id="rId74"/>
    <p:sldId id="272" r:id="rId75"/>
    <p:sldId id="277" r:id="rId76"/>
    <p:sldId id="268" r:id="rId77"/>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2" autoAdjust="0"/>
  </p:normalViewPr>
  <p:slideViewPr>
    <p:cSldViewPr snapToGrid="0" snapToObjects="1">
      <p:cViewPr>
        <p:scale>
          <a:sx n="75" d="100"/>
          <a:sy n="75" d="100"/>
        </p:scale>
        <p:origin x="-211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2FF2A827-6C3A-4BF3-840B-3BDA914F62EF}" type="datetimeFigureOut">
              <a:rPr lang="en-US" smtClean="0"/>
              <a:t>5/2/15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A9A5C9AF-7A19-4C08-989C-E3B18D84641E}" type="slidenum">
              <a:rPr lang="en-US" smtClean="0"/>
              <a:t>‹#›</a:t>
            </a:fld>
            <a:endParaRPr lang="en-US"/>
          </a:p>
        </p:txBody>
      </p:sp>
    </p:spTree>
    <p:extLst>
      <p:ext uri="{BB962C8B-B14F-4D97-AF65-F5344CB8AC3E}">
        <p14:creationId xmlns:p14="http://schemas.microsoft.com/office/powerpoint/2010/main" val="161396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Hello my friends in Stockholm.</a:t>
            </a:r>
            <a:r>
              <a:rPr lang="en-US" baseline="0" dirty="0" smtClean="0"/>
              <a:t>  I wish I were there with you in person, but thought that I would offer this opportunity for me to participate virtually.   Many of you have participated in the Energy Efficient HPC Working Group’s Demand Response team in our exploratory work to understand the emerging relationships between supercomputing centers and their electricity service providers.  This presentation is a report on your work with that team.  I am hoping that it compliments your agenda at the </a:t>
            </a:r>
            <a:r>
              <a:rPr lang="en-US" sz="1200" kern="1200" dirty="0" smtClean="0">
                <a:solidFill>
                  <a:schemeClr val="tx1"/>
                </a:solidFill>
                <a:effectLst/>
                <a:latin typeface="+mn-lt"/>
                <a:ea typeface="+mn-ea"/>
                <a:cs typeface="+mn-cs"/>
              </a:rPr>
              <a:t>6th European workshop on HPC </a:t>
            </a:r>
            <a:r>
              <a:rPr lang="en-US" sz="1200" kern="1200" dirty="0" err="1" smtClean="0">
                <a:solidFill>
                  <a:schemeClr val="tx1"/>
                </a:solidFill>
                <a:effectLst/>
                <a:latin typeface="+mn-lt"/>
                <a:ea typeface="+mn-ea"/>
                <a:cs typeface="+mn-cs"/>
              </a:rPr>
              <a:t>centre</a:t>
            </a:r>
            <a:r>
              <a:rPr lang="en-US" sz="1200" kern="1200" dirty="0" smtClean="0">
                <a:solidFill>
                  <a:schemeClr val="tx1"/>
                </a:solidFill>
                <a:effectLst/>
                <a:latin typeface="+mn-lt"/>
                <a:ea typeface="+mn-ea"/>
                <a:cs typeface="+mn-cs"/>
              </a:rPr>
              <a:t> infrastructures.</a:t>
            </a:r>
            <a:r>
              <a:rPr lang="en-US" sz="1200" kern="1200" baseline="0" dirty="0" smtClean="0">
                <a:solidFill>
                  <a:schemeClr val="tx1"/>
                </a:solidFill>
                <a:effectLst/>
                <a:latin typeface="+mn-lt"/>
                <a:ea typeface="+mn-ea"/>
                <a:cs typeface="+mn-cs"/>
              </a:rPr>
              <a:t>  I think your agenda includes a look “at </a:t>
            </a:r>
            <a:r>
              <a:rPr lang="en-US" sz="1200" kern="1200" dirty="0" smtClean="0">
                <a:solidFill>
                  <a:schemeClr val="tx1"/>
                </a:solidFill>
                <a:effectLst/>
                <a:latin typeface="+mn-lt"/>
                <a:ea typeface="+mn-ea"/>
                <a:cs typeface="+mn-cs"/>
              </a:rPr>
              <a:t>the demands on the power grid that are special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HPC </a:t>
            </a:r>
            <a:r>
              <a:rPr lang="en-US" sz="1200" kern="1200" dirty="0" err="1" smtClean="0">
                <a:solidFill>
                  <a:schemeClr val="tx1"/>
                </a:solidFill>
                <a:effectLst/>
                <a:latin typeface="+mn-lt"/>
                <a:ea typeface="+mn-ea"/>
                <a:cs typeface="+mn-cs"/>
              </a:rPr>
              <a:t>centres</a:t>
            </a:r>
            <a:r>
              <a:rPr lang="en-US" sz="1200" kern="1200" dirty="0" smtClean="0">
                <a:solidFill>
                  <a:schemeClr val="tx1"/>
                </a:solidFill>
                <a:effectLst/>
                <a:latin typeface="+mn-lt"/>
                <a:ea typeface="+mn-ea"/>
                <a:cs typeface="+mn-cs"/>
              </a:rPr>
              <a:t> like ultra fast power swings”. I am particularly</a:t>
            </a:r>
            <a:r>
              <a:rPr lang="en-US" sz="1200" kern="1200" baseline="0" dirty="0" smtClean="0">
                <a:solidFill>
                  <a:schemeClr val="tx1"/>
                </a:solidFill>
                <a:effectLst/>
                <a:latin typeface="+mn-lt"/>
                <a:ea typeface="+mn-ea"/>
                <a:cs typeface="+mn-cs"/>
              </a:rPr>
              <a:t> interested in the results of that session- perhaps you could record it or redo it as a webinar for the EE HPC WG?  In any case, I think that what I have to tell you with this presentation will be worth listening to as part of that discussion.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1</a:t>
            </a:fld>
            <a:endParaRPr lang="en-US"/>
          </a:p>
        </p:txBody>
      </p:sp>
    </p:spTree>
    <p:extLst>
      <p:ext uri="{BB962C8B-B14F-4D97-AF65-F5344CB8AC3E}">
        <p14:creationId xmlns:p14="http://schemas.microsoft.com/office/powerpoint/2010/main" val="421994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10</a:t>
            </a:fld>
            <a:endParaRPr lang="en-US"/>
          </a:p>
        </p:txBody>
      </p:sp>
    </p:spTree>
    <p:extLst>
      <p:ext uri="{BB962C8B-B14F-4D97-AF65-F5344CB8AC3E}">
        <p14:creationId xmlns:p14="http://schemas.microsoft.com/office/powerpoint/2010/main" val="3566545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12</a:t>
            </a:fld>
            <a:endParaRPr lang="en-US"/>
          </a:p>
        </p:txBody>
      </p:sp>
    </p:spTree>
    <p:extLst>
      <p:ext uri="{BB962C8B-B14F-4D97-AF65-F5344CB8AC3E}">
        <p14:creationId xmlns:p14="http://schemas.microsoft.com/office/powerpoint/2010/main" val="356654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14</a:t>
            </a:fld>
            <a:endParaRPr lang="en-US"/>
          </a:p>
        </p:txBody>
      </p:sp>
    </p:spTree>
    <p:extLst>
      <p:ext uri="{BB962C8B-B14F-4D97-AF65-F5344CB8AC3E}">
        <p14:creationId xmlns:p14="http://schemas.microsoft.com/office/powerpoint/2010/main" val="4250116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16</a:t>
            </a:fld>
            <a:endParaRPr lang="en-US"/>
          </a:p>
        </p:txBody>
      </p:sp>
    </p:spTree>
    <p:extLst>
      <p:ext uri="{BB962C8B-B14F-4D97-AF65-F5344CB8AC3E}">
        <p14:creationId xmlns:p14="http://schemas.microsoft.com/office/powerpoint/2010/main" val="2097691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22</a:t>
            </a:fld>
            <a:endParaRPr lang="en-US"/>
          </a:p>
        </p:txBody>
      </p:sp>
    </p:spTree>
    <p:extLst>
      <p:ext uri="{BB962C8B-B14F-4D97-AF65-F5344CB8AC3E}">
        <p14:creationId xmlns:p14="http://schemas.microsoft.com/office/powerpoint/2010/main" val="184313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31</a:t>
            </a:fld>
            <a:endParaRPr lang="en-US"/>
          </a:p>
        </p:txBody>
      </p:sp>
    </p:spTree>
    <p:extLst>
      <p:ext uri="{BB962C8B-B14F-4D97-AF65-F5344CB8AC3E}">
        <p14:creationId xmlns:p14="http://schemas.microsoft.com/office/powerpoint/2010/main" val="2097691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one of the last questions we</a:t>
            </a:r>
            <a:r>
              <a:rPr lang="en-US" baseline="0" dirty="0" smtClean="0"/>
              <a:t> asked, but it captures a kind of summary of the results.  You would like to know more about programs that might save you money and you’d like to understand the impact of ultra-fast large power swings.  When there is a power quality issue, you’d also like to know the root cause. </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48</a:t>
            </a:fld>
            <a:endParaRPr lang="en-US"/>
          </a:p>
        </p:txBody>
      </p:sp>
    </p:spTree>
    <p:extLst>
      <p:ext uri="{BB962C8B-B14F-4D97-AF65-F5344CB8AC3E}">
        <p14:creationId xmlns:p14="http://schemas.microsoft.com/office/powerpoint/2010/main" val="16419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 to</a:t>
            </a:r>
            <a:r>
              <a:rPr lang="en-US" baseline="0" dirty="0" smtClean="0"/>
              <a:t> what information you’re being asked for by your provider, it is a consistent request to forecast demand.  For some in the United States, that forecast request is fine-grained and short term. </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49</a:t>
            </a:fld>
            <a:endParaRPr lang="en-US"/>
          </a:p>
        </p:txBody>
      </p:sp>
    </p:spTree>
    <p:extLst>
      <p:ext uri="{BB962C8B-B14F-4D97-AF65-F5344CB8AC3E}">
        <p14:creationId xmlns:p14="http://schemas.microsoft.com/office/powerpoint/2010/main" val="74612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53</a:t>
            </a:fld>
            <a:endParaRPr lang="en-US"/>
          </a:p>
        </p:txBody>
      </p:sp>
    </p:spTree>
    <p:extLst>
      <p:ext uri="{BB962C8B-B14F-4D97-AF65-F5344CB8AC3E}">
        <p14:creationId xmlns:p14="http://schemas.microsoft.com/office/powerpoint/2010/main" val="3155315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56</a:t>
            </a:fld>
            <a:endParaRPr lang="en-US"/>
          </a:p>
        </p:txBody>
      </p:sp>
    </p:spTree>
    <p:extLst>
      <p:ext uri="{BB962C8B-B14F-4D97-AF65-F5344CB8AC3E}">
        <p14:creationId xmlns:p14="http://schemas.microsoft.com/office/powerpoint/2010/main" val="246507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 like to start by providing a context with a brief look at Google’s special relationship with the power grid. Innuendo</a:t>
            </a:r>
            <a:r>
              <a:rPr lang="en-US" baseline="0" dirty="0" smtClean="0"/>
              <a:t> has it that Google may be your next electricity provider.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(Note:  Welcome to Utility Dive. Our mission is to provide busy professionals like you with a bird's-eye-view of the Utilities industry in 60 seconds.)</a:t>
            </a:r>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2</a:t>
            </a:fld>
            <a:endParaRPr lang="en-US"/>
          </a:p>
        </p:txBody>
      </p:sp>
    </p:spTree>
    <p:extLst>
      <p:ext uri="{BB962C8B-B14F-4D97-AF65-F5344CB8AC3E}">
        <p14:creationId xmlns:p14="http://schemas.microsoft.com/office/powerpoint/2010/main" val="1451373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63</a:t>
            </a:fld>
            <a:endParaRPr lang="en-US"/>
          </a:p>
        </p:txBody>
      </p:sp>
    </p:spTree>
    <p:extLst>
      <p:ext uri="{BB962C8B-B14F-4D97-AF65-F5344CB8AC3E}">
        <p14:creationId xmlns:p14="http://schemas.microsoft.com/office/powerpoint/2010/main" val="380910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Conrad from Denmark would like to see the results.</a:t>
            </a:r>
          </a:p>
          <a:p>
            <a:r>
              <a:rPr lang="en-US" dirty="0" smtClean="0"/>
              <a:t>Interesting </a:t>
            </a:r>
            <a:r>
              <a:rPr lang="en-US" smtClean="0"/>
              <a:t>discussion from LRZ.</a:t>
            </a:r>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73</a:t>
            </a:fld>
            <a:endParaRPr lang="en-US"/>
          </a:p>
        </p:txBody>
      </p:sp>
    </p:spTree>
    <p:extLst>
      <p:ext uri="{BB962C8B-B14F-4D97-AF65-F5344CB8AC3E}">
        <p14:creationId xmlns:p14="http://schemas.microsoft.com/office/powerpoint/2010/main" val="1843135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76</a:t>
            </a:fld>
            <a:endParaRPr lang="en-US"/>
          </a:p>
        </p:txBody>
      </p:sp>
    </p:spTree>
    <p:extLst>
      <p:ext uri="{BB962C8B-B14F-4D97-AF65-F5344CB8AC3E}">
        <p14:creationId xmlns:p14="http://schemas.microsoft.com/office/powerpoint/2010/main" val="319403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some of the facts.</a:t>
            </a:r>
            <a:endParaRPr lang="en-US" dirty="0" smtClean="0"/>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3</a:t>
            </a:fld>
            <a:endParaRPr lang="en-US"/>
          </a:p>
        </p:txBody>
      </p:sp>
    </p:spTree>
    <p:extLst>
      <p:ext uri="{BB962C8B-B14F-4D97-AF65-F5344CB8AC3E}">
        <p14:creationId xmlns:p14="http://schemas.microsoft.com/office/powerpoint/2010/main" val="339201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Google</a:t>
            </a:r>
            <a:r>
              <a:rPr lang="en-US" baseline="0" dirty="0" smtClean="0"/>
              <a:t> has also been investing in energy R&amp;D.  They have relatively recently made a major shift in their energy R&amp;D focus.  In 2007, Google announced an initiative to </a:t>
            </a:r>
            <a:r>
              <a:rPr lang="en-US" sz="1200" kern="1200" dirty="0" smtClean="0">
                <a:solidFill>
                  <a:schemeClr val="tx1"/>
                </a:solidFill>
                <a:effectLst/>
                <a:latin typeface="+mn-lt"/>
                <a:ea typeface="+mn-ea"/>
                <a:cs typeface="+mn-cs"/>
              </a:rPr>
              <a:t>develop renewable energy sources that would generate electricity more cheaply than coal-fired power plants do and to do it in years, not decades.  This initiative was cancelled and</a:t>
            </a:r>
            <a:r>
              <a:rPr lang="en-US" sz="1200" kern="1200" baseline="0" dirty="0" smtClean="0">
                <a:solidFill>
                  <a:schemeClr val="tx1"/>
                </a:solidFill>
                <a:effectLst/>
                <a:latin typeface="+mn-lt"/>
                <a:ea typeface="+mn-ea"/>
                <a:cs typeface="+mn-cs"/>
              </a:rPr>
              <a:t> Google’s R&amp;D effort has shifted to looking for more innovative, disruptive, game changing technologies.  They describe the technology requirements as </a:t>
            </a:r>
            <a:r>
              <a:rPr lang="en-US" sz="1200" kern="1200" baseline="0" dirty="0" err="1" smtClean="0">
                <a:solidFill>
                  <a:schemeClr val="tx1"/>
                </a:solidFill>
                <a:effectLst/>
                <a:latin typeface="+mn-lt"/>
                <a:ea typeface="+mn-ea"/>
                <a:cs typeface="+mn-cs"/>
              </a:rPr>
              <a:t>dispatchable</a:t>
            </a:r>
            <a:r>
              <a:rPr lang="en-US" sz="1200" kern="1200" baseline="0" dirty="0" smtClean="0">
                <a:solidFill>
                  <a:schemeClr val="tx1"/>
                </a:solidFill>
                <a:effectLst/>
                <a:latin typeface="+mn-lt"/>
                <a:ea typeface="+mn-ea"/>
                <a:cs typeface="+mn-cs"/>
              </a:rPr>
              <a:t> and distributed. There is an interesting article about this published in IEEE Spectrum by two of Google’s engineers who worked on the project. </a:t>
            </a:r>
            <a:r>
              <a:rPr lang="en-US" sz="1200" kern="1200" dirty="0" smtClean="0">
                <a:solidFill>
                  <a:schemeClr val="tx1"/>
                </a:solidFill>
                <a:effectLst/>
                <a:latin typeface="+mn-lt"/>
                <a:ea typeface="+mn-ea"/>
                <a:cs typeface="+mn-cs"/>
              </a:rPr>
              <a:t>These technologies</a:t>
            </a:r>
            <a:r>
              <a:rPr lang="en-US" sz="1200" kern="1200" baseline="0" dirty="0" smtClean="0">
                <a:solidFill>
                  <a:schemeClr val="tx1"/>
                </a:solidFill>
                <a:effectLst/>
                <a:latin typeface="+mn-lt"/>
                <a:ea typeface="+mn-ea"/>
                <a:cs typeface="+mn-cs"/>
              </a:rPr>
              <a:t> are</a:t>
            </a:r>
            <a:r>
              <a:rPr lang="en-US" sz="1200" kern="1200" dirty="0" smtClean="0">
                <a:solidFill>
                  <a:schemeClr val="tx1"/>
                </a:solidFill>
                <a:effectLst/>
                <a:latin typeface="+mn-lt"/>
                <a:ea typeface="+mn-ea"/>
                <a:cs typeface="+mn-cs"/>
              </a:rPr>
              <a:t> being developed by Google’s Energy Access team led by </a:t>
            </a:r>
            <a:r>
              <a:rPr lang="en-US" sz="1200" kern="1200" dirty="0" err="1" smtClean="0">
                <a:solidFill>
                  <a:schemeClr val="tx1"/>
                </a:solidFill>
                <a:effectLst/>
                <a:latin typeface="+mn-lt"/>
                <a:ea typeface="+mn-ea"/>
                <a:cs typeface="+mn-cs"/>
              </a:rPr>
              <a:t>Arun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Majumdar</a:t>
            </a:r>
            <a:r>
              <a:rPr lang="en-US" sz="1200" kern="1200" dirty="0" smtClean="0">
                <a:solidFill>
                  <a:schemeClr val="tx1"/>
                </a:solidFill>
                <a:effectLst/>
                <a:latin typeface="+mn-lt"/>
                <a:ea typeface="+mn-ea"/>
                <a:cs typeface="+mn-cs"/>
              </a:rPr>
              <a:t>, former head of the US Department of Energy’s ARPA-E blue-sky research program. </a:t>
            </a:r>
            <a:r>
              <a:rPr lang="en-US" sz="1200" kern="1200" baseline="0" dirty="0" smtClean="0">
                <a:solidFill>
                  <a:schemeClr val="tx1"/>
                </a:solidFill>
                <a:effectLst/>
                <a:latin typeface="+mn-lt"/>
                <a:ea typeface="+mn-ea"/>
                <a:cs typeface="+mn-cs"/>
              </a:rPr>
              <a:t> Google has been hiring to support this research and has been filing patents in the area.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4</a:t>
            </a:fld>
            <a:endParaRPr lang="en-US"/>
          </a:p>
        </p:txBody>
      </p:sp>
    </p:spTree>
    <p:extLst>
      <p:ext uri="{BB962C8B-B14F-4D97-AF65-F5344CB8AC3E}">
        <p14:creationId xmlns:p14="http://schemas.microsoft.com/office/powerpoint/2010/main" val="101322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Google is calling for energy innovation at Google speed.  </a:t>
            </a:r>
            <a:r>
              <a:rPr lang="en-US" dirty="0" smtClean="0"/>
              <a:t>Clearly Google has high expectations for</a:t>
            </a:r>
            <a:r>
              <a:rPr lang="en-US" baseline="0" dirty="0" smtClean="0"/>
              <a:t> game changing R&amp;D. It isn’t clear how those expectations will play out, but there is clearly a changing landscape for how electricity is generated, transmitted, distributed, marketed and used.  What used to be a linear, one-way street is at least becoming bi-directional.  This model may be over-simplified, but it is a good place to start for today’s conversation.  Whether it is today or tomorrow, I think that you will be developing a tighter relationship with your electricity provider.</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5</a:t>
            </a:fld>
            <a:endParaRPr lang="en-US"/>
          </a:p>
        </p:txBody>
      </p:sp>
    </p:spTree>
    <p:extLst>
      <p:ext uri="{BB962C8B-B14F-4D97-AF65-F5344CB8AC3E}">
        <p14:creationId xmlns:p14="http://schemas.microsoft.com/office/powerpoint/2010/main" val="293623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mentioned at the beginning of this talk, many of you </a:t>
            </a:r>
            <a:r>
              <a:rPr lang="en-US" baseline="0" dirty="0" smtClean="0"/>
              <a:t>you have participated in the Energy Efficient HPC Working Group’s Demand Response team in our exploratory work to understand the emerging relationships between supercomputing centers and their electricity service providers. I’d like to recognize and thank the respondents.  I hope you’ll see that your contribution has helped with this effort and I hope you’ll feel that the effort itself is worthwhile.  </a:t>
            </a:r>
          </a:p>
          <a:p>
            <a:endParaRPr lang="en-US" baseline="0" dirty="0" smtClean="0"/>
          </a:p>
          <a:p>
            <a:r>
              <a:rPr lang="en-US" baseline="0" dirty="0" smtClean="0"/>
              <a:t>You’ll notice that these are sites whose supercomputers are large. We targeted participants on the Top50 List, as we felt their power draw and variability would be greatest and probably most interesting for this study.</a:t>
            </a:r>
          </a:p>
          <a:p>
            <a:endParaRPr lang="en-US" baseline="0" dirty="0" smtClean="0"/>
          </a:p>
          <a:p>
            <a:r>
              <a:rPr lang="en-US" baseline="0" dirty="0" smtClean="0"/>
              <a:t>(Notes:</a:t>
            </a:r>
          </a:p>
          <a:p>
            <a:r>
              <a:rPr lang="en-US" baseline="0" dirty="0" smtClean="0"/>
              <a:t>JSC- </a:t>
            </a:r>
            <a:r>
              <a:rPr lang="en-US" baseline="0" dirty="0" err="1" smtClean="0"/>
              <a:t>Juelich</a:t>
            </a:r>
            <a:r>
              <a:rPr lang="en-US" baseline="0" dirty="0" smtClean="0"/>
              <a:t> Supercomputing Center</a:t>
            </a:r>
          </a:p>
          <a:p>
            <a:r>
              <a:rPr lang="en-US" baseline="0" dirty="0" smtClean="0"/>
              <a:t>HLRS – High Performance Supercomputing Center of Stuttgart </a:t>
            </a:r>
          </a:p>
          <a:p>
            <a:r>
              <a:rPr lang="en-US" baseline="0" dirty="0" smtClean="0"/>
              <a:t>ECMWF – European Center for Mid-Range Weather Forecasting, Reading UK</a:t>
            </a:r>
          </a:p>
          <a:p>
            <a:r>
              <a:rPr lang="en-US" baseline="0" dirty="0" smtClean="0"/>
              <a:t>EDF – </a:t>
            </a:r>
            <a:r>
              <a:rPr lang="en-US" baseline="0" dirty="0" err="1" smtClean="0"/>
              <a:t>Electricite</a:t>
            </a:r>
            <a:r>
              <a:rPr lang="en-US" baseline="0" dirty="0" smtClean="0"/>
              <a:t> de France</a:t>
            </a:r>
          </a:p>
          <a:p>
            <a:r>
              <a:rPr lang="en-US" dirty="0" smtClean="0"/>
              <a:t>NERSC – National</a:t>
            </a:r>
            <a:r>
              <a:rPr lang="en-US" baseline="0" dirty="0" smtClean="0"/>
              <a:t> Energy Research Scientific Computing Center)</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6</a:t>
            </a:fld>
            <a:endParaRPr lang="en-US"/>
          </a:p>
        </p:txBody>
      </p:sp>
    </p:spTree>
    <p:extLst>
      <p:ext uri="{BB962C8B-B14F-4D97-AF65-F5344CB8AC3E}">
        <p14:creationId xmlns:p14="http://schemas.microsoft.com/office/powerpoint/2010/main" val="101773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I’m going to dive</a:t>
            </a:r>
            <a:r>
              <a:rPr lang="en-US" baseline="0" dirty="0" smtClean="0"/>
              <a:t> into the investigative analysis.  </a:t>
            </a:r>
            <a:r>
              <a:rPr lang="en-US" dirty="0" smtClean="0"/>
              <a:t>The</a:t>
            </a:r>
            <a:r>
              <a:rPr lang="en-US" baseline="0" dirty="0" smtClean="0"/>
              <a:t> EE HPC WG Demand Response Team was initiated when Anna Maria Bailey from Lawrence Livermore National Lab reported that her electricity provider called in alarm when LLNL ran </a:t>
            </a:r>
            <a:r>
              <a:rPr lang="en-US" baseline="0" dirty="0" err="1" smtClean="0"/>
              <a:t>Linpack</a:t>
            </a:r>
            <a:r>
              <a:rPr lang="en-US" baseline="0" dirty="0" smtClean="0"/>
              <a:t> for the first time on their Blue Gene Q Sequoia supercomputer.  You can see from this picture that Sequoia power can vary by 9MW in a short period of time.  Both increasing power demands as well as instantaneous swings in power may require different relationship with our electricity providers.  Also, as your open-ended questions revealed, we are interested in how the changing electricity grid may allow for new and beneficial opportunities.  Finally, tighter integration between supercomputing centers and electricity service providers can also yield energy savings, at least for the electricity grid.  </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7</a:t>
            </a:fld>
            <a:endParaRPr lang="en-US"/>
          </a:p>
        </p:txBody>
      </p:sp>
    </p:spTree>
    <p:extLst>
      <p:ext uri="{BB962C8B-B14F-4D97-AF65-F5344CB8AC3E}">
        <p14:creationId xmlns:p14="http://schemas.microsoft.com/office/powerpoint/2010/main" val="297498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completed an analysis of</a:t>
            </a:r>
            <a:r>
              <a:rPr lang="en-US" baseline="0" dirty="0" smtClean="0"/>
              <a:t> supercomputing centers in</a:t>
            </a:r>
            <a:r>
              <a:rPr lang="en-US" dirty="0" smtClean="0"/>
              <a:t> the United States</a:t>
            </a:r>
            <a:r>
              <a:rPr lang="en-US" baseline="0" dirty="0" smtClean="0"/>
              <a:t> and published our results.  We concluded that there is interest for tighter grid integration, but the business case remains to be demonstrated.  We then decided to look at other geographies to see if there is a stronger business case where electricity is more expensive and subject to more variability with renewables.  Europe and Japan were considered and we chose to investigate Europe first.</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8</a:t>
            </a:fld>
            <a:endParaRPr lang="en-US"/>
          </a:p>
        </p:txBody>
      </p:sp>
    </p:spTree>
    <p:extLst>
      <p:ext uri="{BB962C8B-B14F-4D97-AF65-F5344CB8AC3E}">
        <p14:creationId xmlns:p14="http://schemas.microsoft.com/office/powerpoint/2010/main" val="3226143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discovered that neither the US nor Europe are currently working with their electricity provider with power management for grid control.  Further, for reasons we haven’t fully understood, the US shows more interest than Europe in responding to request from their electricity providers.  We hypothesize that this has to do with greater availability of electricity demand response incentive programs in the United States.  We are now working on better understanding the European electricity providers and their environment to see if this hypothesis has merit.</a:t>
            </a:r>
            <a:endParaRPr lang="en-US" dirty="0"/>
          </a:p>
        </p:txBody>
      </p:sp>
      <p:sp>
        <p:nvSpPr>
          <p:cNvPr id="4" name="Slide Number Placeholder 3"/>
          <p:cNvSpPr>
            <a:spLocks noGrp="1"/>
          </p:cNvSpPr>
          <p:nvPr>
            <p:ph type="sldNum" sz="quarter" idx="10"/>
          </p:nvPr>
        </p:nvSpPr>
        <p:spPr/>
        <p:txBody>
          <a:bodyPr/>
          <a:lstStyle/>
          <a:p>
            <a:fld id="{A9A5C9AF-7A19-4C08-989C-E3B18D84641E}" type="slidenum">
              <a:rPr lang="en-US" smtClean="0"/>
              <a:t>9</a:t>
            </a:fld>
            <a:endParaRPr lang="en-US"/>
          </a:p>
        </p:txBody>
      </p:sp>
    </p:spTree>
    <p:extLst>
      <p:ext uri="{BB962C8B-B14F-4D97-AF65-F5344CB8AC3E}">
        <p14:creationId xmlns:p14="http://schemas.microsoft.com/office/powerpoint/2010/main" val="357321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235EB6-600A-7A45-9B4A-AEE4964F178F}"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232286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35EB6-600A-7A45-9B4A-AEE4964F178F}"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35848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35EB6-600A-7A45-9B4A-AEE4964F178F}"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21594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235EB6-600A-7A45-9B4A-AEE4964F178F}"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464457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35EB6-600A-7A45-9B4A-AEE4964F178F}" type="datetimeFigureOut">
              <a:rPr lang="en-US" smtClean="0"/>
              <a:t>5/2/15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23410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235EB6-600A-7A45-9B4A-AEE4964F178F}"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53108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235EB6-600A-7A45-9B4A-AEE4964F178F}" type="datetimeFigureOut">
              <a:rPr lang="en-US" smtClean="0"/>
              <a:t>5/2/15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10040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235EB6-600A-7A45-9B4A-AEE4964F178F}" type="datetimeFigureOut">
              <a:rPr lang="en-US" smtClean="0"/>
              <a:t>5/2/15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06727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35EB6-600A-7A45-9B4A-AEE4964F178F}" type="datetimeFigureOut">
              <a:rPr lang="en-US" smtClean="0"/>
              <a:t>5/2/15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82289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35EB6-600A-7A45-9B4A-AEE4964F178F}"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327022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35EB6-600A-7A45-9B4A-AEE4964F178F}" type="datetimeFigureOut">
              <a:rPr lang="en-US" smtClean="0"/>
              <a:t>5/2/15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C5B2C-1CF3-CC45-956A-545A45336842}" type="slidenum">
              <a:rPr lang="en-US" smtClean="0"/>
              <a:t>‹#›</a:t>
            </a:fld>
            <a:endParaRPr lang="en-US"/>
          </a:p>
        </p:txBody>
      </p:sp>
    </p:spTree>
    <p:extLst>
      <p:ext uri="{BB962C8B-B14F-4D97-AF65-F5344CB8AC3E}">
        <p14:creationId xmlns:p14="http://schemas.microsoft.com/office/powerpoint/2010/main" val="4291397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35EB6-600A-7A45-9B4A-AEE4964F178F}" type="datetimeFigureOut">
              <a:rPr lang="en-US" smtClean="0"/>
              <a:t>5/2/15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C5B2C-1CF3-CC45-956A-545A45336842}" type="slidenum">
              <a:rPr lang="en-US" smtClean="0"/>
              <a:t>‹#›</a:t>
            </a:fld>
            <a:endParaRPr lang="en-US"/>
          </a:p>
        </p:txBody>
      </p:sp>
    </p:spTree>
    <p:extLst>
      <p:ext uri="{BB962C8B-B14F-4D97-AF65-F5344CB8AC3E}">
        <p14:creationId xmlns:p14="http://schemas.microsoft.com/office/powerpoint/2010/main" val="269983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ectrum.ieee.org/energy/renewables/what-it-would-really-take-to-reverse-climate-chan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130425"/>
            <a:ext cx="8343900" cy="1470025"/>
          </a:xfrm>
        </p:spPr>
        <p:txBody>
          <a:bodyPr>
            <a:noAutofit/>
          </a:bodyPr>
          <a:lstStyle/>
          <a:p>
            <a:r>
              <a:rPr lang="en-US" sz="4000" dirty="0" smtClean="0"/>
              <a:t>Supercomputer </a:t>
            </a:r>
            <a:r>
              <a:rPr lang="en-US" sz="4000" dirty="0" smtClean="0"/>
              <a:t>Centers </a:t>
            </a:r>
            <a:r>
              <a:rPr lang="en-US" sz="4000" dirty="0" smtClean="0"/>
              <a:t>and </a:t>
            </a:r>
            <a:r>
              <a:rPr lang="en-US" sz="4000" dirty="0" smtClean="0"/>
              <a:t>Electricity Service </a:t>
            </a:r>
            <a:r>
              <a:rPr lang="en-US" sz="4000" dirty="0" smtClean="0"/>
              <a:t>Providers: Europe and the United States</a:t>
            </a:r>
            <a:endParaRPr lang="en-US" sz="4000" dirty="0"/>
          </a:p>
        </p:txBody>
      </p:sp>
      <p:sp>
        <p:nvSpPr>
          <p:cNvPr id="3" name="Subtitle 2"/>
          <p:cNvSpPr>
            <a:spLocks noGrp="1"/>
          </p:cNvSpPr>
          <p:nvPr>
            <p:ph type="subTitle" idx="1"/>
          </p:nvPr>
        </p:nvSpPr>
        <p:spPr/>
        <p:txBody>
          <a:bodyPr>
            <a:normAutofit/>
          </a:bodyPr>
          <a:lstStyle/>
          <a:p>
            <a:r>
              <a:rPr lang="en-US" sz="2800" dirty="0" smtClean="0"/>
              <a:t>Energy Efficient HPC Working Group</a:t>
            </a:r>
          </a:p>
          <a:p>
            <a:r>
              <a:rPr lang="en-US" sz="2800" dirty="0" smtClean="0"/>
              <a:t>Demand Response Team</a:t>
            </a:r>
            <a:endParaRPr lang="en-US" sz="2800" dirty="0"/>
          </a:p>
        </p:txBody>
      </p:sp>
    </p:spTree>
    <p:extLst>
      <p:ext uri="{BB962C8B-B14F-4D97-AF65-F5344CB8AC3E}">
        <p14:creationId xmlns:p14="http://schemas.microsoft.com/office/powerpoint/2010/main" val="35475874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584200" y="1490869"/>
            <a:ext cx="4348722" cy="2790011"/>
            <a:chOff x="584200" y="1524735"/>
            <a:chExt cx="4348722" cy="2790011"/>
          </a:xfrm>
        </p:grpSpPr>
        <p:pic>
          <p:nvPicPr>
            <p:cNvPr id="19" name="Picture 18"/>
            <p:cNvPicPr>
              <a:picLocks noChangeAspect="1"/>
            </p:cNvPicPr>
            <p:nvPr/>
          </p:nvPicPr>
          <p:blipFill>
            <a:blip r:embed="rId3"/>
            <a:stretch>
              <a:fillRect/>
            </a:stretch>
          </p:blipFill>
          <p:spPr>
            <a:xfrm>
              <a:off x="584200" y="1558846"/>
              <a:ext cx="4348722" cy="2755900"/>
            </a:xfrm>
            <a:prstGeom prst="rect">
              <a:avLst/>
            </a:prstGeom>
          </p:spPr>
        </p:pic>
        <p:sp>
          <p:nvSpPr>
            <p:cNvPr id="16" name="Oval 15"/>
            <p:cNvSpPr/>
            <p:nvPr/>
          </p:nvSpPr>
          <p:spPr>
            <a:xfrm>
              <a:off x="825500" y="1524735"/>
              <a:ext cx="1485900" cy="2450365"/>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 name="Title 1"/>
          <p:cNvSpPr>
            <a:spLocks noGrp="1"/>
          </p:cNvSpPr>
          <p:nvPr>
            <p:ph type="title"/>
          </p:nvPr>
        </p:nvSpPr>
        <p:spPr>
          <a:xfrm>
            <a:off x="457200" y="-42862"/>
            <a:ext cx="8229600" cy="1143000"/>
          </a:xfrm>
        </p:spPr>
        <p:txBody>
          <a:bodyPr>
            <a:normAutofit/>
          </a:bodyPr>
          <a:lstStyle/>
          <a:p>
            <a:r>
              <a:rPr lang="en-US" sz="3600" dirty="0" smtClean="0"/>
              <a:t>US and European Site Total Load</a:t>
            </a:r>
            <a:endParaRPr lang="en-US" sz="3600" dirty="0"/>
          </a:p>
        </p:txBody>
      </p:sp>
      <p:sp>
        <p:nvSpPr>
          <p:cNvPr id="30" name="Rectangle 29"/>
          <p:cNvSpPr/>
          <p:nvPr/>
        </p:nvSpPr>
        <p:spPr>
          <a:xfrm>
            <a:off x="821267" y="6079067"/>
            <a:ext cx="3903133" cy="3386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4"/>
          <a:stretch>
            <a:fillRect/>
          </a:stretch>
        </p:blipFill>
        <p:spPr>
          <a:xfrm>
            <a:off x="4932923" y="3124200"/>
            <a:ext cx="4007877" cy="1117600"/>
          </a:xfrm>
          <a:prstGeom prst="rect">
            <a:avLst/>
          </a:prstGeom>
        </p:spPr>
      </p:pic>
      <p:sp>
        <p:nvSpPr>
          <p:cNvPr id="9" name="TextBox 8"/>
          <p:cNvSpPr txBox="1"/>
          <p:nvPr/>
        </p:nvSpPr>
        <p:spPr>
          <a:xfrm>
            <a:off x="701534" y="1063070"/>
            <a:ext cx="3781805" cy="461665"/>
          </a:xfrm>
          <a:prstGeom prst="rect">
            <a:avLst/>
          </a:prstGeom>
          <a:noFill/>
        </p:spPr>
        <p:txBody>
          <a:bodyPr wrap="none" rtlCol="0">
            <a:spAutoFit/>
          </a:bodyPr>
          <a:lstStyle/>
          <a:p>
            <a:r>
              <a:rPr lang="en-US" sz="2400" dirty="0" smtClean="0"/>
              <a:t>United States Site Total Load</a:t>
            </a:r>
            <a:endParaRPr lang="en-US" sz="2400" dirty="0"/>
          </a:p>
        </p:txBody>
      </p:sp>
      <p:sp>
        <p:nvSpPr>
          <p:cNvPr id="34" name="TextBox 33"/>
          <p:cNvSpPr txBox="1"/>
          <p:nvPr/>
        </p:nvSpPr>
        <p:spPr>
          <a:xfrm>
            <a:off x="5086612" y="2656364"/>
            <a:ext cx="3301505" cy="461665"/>
          </a:xfrm>
          <a:prstGeom prst="rect">
            <a:avLst/>
          </a:prstGeom>
          <a:noFill/>
        </p:spPr>
        <p:txBody>
          <a:bodyPr wrap="none" rtlCol="0">
            <a:spAutoFit/>
          </a:bodyPr>
          <a:lstStyle/>
          <a:p>
            <a:r>
              <a:rPr lang="en-US" sz="2400" dirty="0" smtClean="0"/>
              <a:t>European Site Total Load</a:t>
            </a:r>
            <a:endParaRPr lang="en-US" sz="2400" dirty="0"/>
          </a:p>
        </p:txBody>
      </p:sp>
      <p:sp>
        <p:nvSpPr>
          <p:cNvPr id="10" name="TextBox 9"/>
          <p:cNvSpPr txBox="1"/>
          <p:nvPr/>
        </p:nvSpPr>
        <p:spPr>
          <a:xfrm>
            <a:off x="122535" y="2106982"/>
            <a:ext cx="461665" cy="1665104"/>
          </a:xfrm>
          <a:prstGeom prst="rect">
            <a:avLst/>
          </a:prstGeom>
          <a:noFill/>
        </p:spPr>
        <p:txBody>
          <a:bodyPr vert="vert270" wrap="none" rtlCol="0">
            <a:spAutoFit/>
          </a:bodyPr>
          <a:lstStyle/>
          <a:p>
            <a:r>
              <a:rPr lang="en-US" dirty="0" smtClean="0"/>
              <a:t>Total Load (MW)</a:t>
            </a:r>
            <a:endParaRPr lang="en-US" dirty="0"/>
          </a:p>
        </p:txBody>
      </p:sp>
      <p:sp>
        <p:nvSpPr>
          <p:cNvPr id="11" name="TextBox 10"/>
          <p:cNvSpPr txBox="1"/>
          <p:nvPr/>
        </p:nvSpPr>
        <p:spPr>
          <a:xfrm>
            <a:off x="1107934" y="4235966"/>
            <a:ext cx="626155" cy="369332"/>
          </a:xfrm>
          <a:prstGeom prst="rect">
            <a:avLst/>
          </a:prstGeom>
          <a:noFill/>
        </p:spPr>
        <p:txBody>
          <a:bodyPr wrap="none" rtlCol="0">
            <a:spAutoFit/>
          </a:bodyPr>
          <a:lstStyle/>
          <a:p>
            <a:r>
              <a:rPr lang="en-US" dirty="0" smtClean="0"/>
              <a:t>Sites</a:t>
            </a:r>
            <a:endParaRPr lang="en-US" dirty="0"/>
          </a:p>
        </p:txBody>
      </p:sp>
      <p:sp>
        <p:nvSpPr>
          <p:cNvPr id="36" name="Content Placeholder 2"/>
          <p:cNvSpPr>
            <a:spLocks noGrp="1"/>
          </p:cNvSpPr>
          <p:nvPr>
            <p:ph idx="1"/>
          </p:nvPr>
        </p:nvSpPr>
        <p:spPr>
          <a:xfrm>
            <a:off x="457200" y="4605298"/>
            <a:ext cx="8229600" cy="1520865"/>
          </a:xfrm>
        </p:spPr>
        <p:txBody>
          <a:bodyPr>
            <a:normAutofit/>
          </a:bodyPr>
          <a:lstStyle/>
          <a:p>
            <a:r>
              <a:rPr lang="en-US" sz="2800" dirty="0" smtClean="0"/>
              <a:t>Most sites in both US and Europe </a:t>
            </a:r>
            <a:r>
              <a:rPr lang="en-US" sz="2800" dirty="0" smtClean="0"/>
              <a:t>have less than 5MW Total Load (16/</a:t>
            </a:r>
            <a:r>
              <a:rPr lang="en-US" sz="2800" dirty="0" smtClean="0"/>
              <a:t>20)</a:t>
            </a:r>
            <a:endParaRPr lang="en-US" sz="2800" dirty="0" smtClean="0"/>
          </a:p>
          <a:p>
            <a:r>
              <a:rPr lang="en-US" sz="2800" dirty="0" smtClean="0"/>
              <a:t>4 10+MW sites are much larger than all the others</a:t>
            </a:r>
          </a:p>
        </p:txBody>
      </p:sp>
    </p:spTree>
    <p:extLst>
      <p:ext uri="{BB962C8B-B14F-4D97-AF65-F5344CB8AC3E}">
        <p14:creationId xmlns:p14="http://schemas.microsoft.com/office/powerpoint/2010/main" val="39565498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42862"/>
            <a:ext cx="8229600" cy="1143000"/>
          </a:xfrm>
        </p:spPr>
        <p:txBody>
          <a:bodyPr>
            <a:normAutofit/>
          </a:bodyPr>
          <a:lstStyle/>
          <a:p>
            <a:r>
              <a:rPr lang="en-US" sz="3600" dirty="0" smtClean="0"/>
              <a:t>US and European Site </a:t>
            </a:r>
            <a:r>
              <a:rPr lang="en-US" sz="3600" dirty="0" smtClean="0"/>
              <a:t>Variability</a:t>
            </a:r>
            <a:endParaRPr lang="en-US" sz="3600" dirty="0"/>
          </a:p>
        </p:txBody>
      </p:sp>
      <p:sp>
        <p:nvSpPr>
          <p:cNvPr id="12" name="Content Placeholder 2"/>
          <p:cNvSpPr>
            <a:spLocks noGrp="1"/>
          </p:cNvSpPr>
          <p:nvPr>
            <p:ph idx="1"/>
          </p:nvPr>
        </p:nvSpPr>
        <p:spPr>
          <a:xfrm>
            <a:off x="457199" y="4977824"/>
            <a:ext cx="8398933" cy="1520865"/>
          </a:xfrm>
        </p:spPr>
        <p:txBody>
          <a:bodyPr>
            <a:normAutofit fontScale="70000" lnSpcReduction="20000"/>
          </a:bodyPr>
          <a:lstStyle/>
          <a:p>
            <a:r>
              <a:rPr lang="en-US" sz="2800" dirty="0" smtClean="0"/>
              <a:t>US </a:t>
            </a:r>
            <a:r>
              <a:rPr lang="en-US" sz="2800" dirty="0" smtClean="0">
                <a:solidFill>
                  <a:srgbClr val="000000"/>
                </a:solidFill>
                <a:latin typeface="Lucida Grande"/>
                <a:ea typeface="Lucida Grande"/>
                <a:cs typeface="Lucida Grande"/>
              </a:rPr>
              <a:t>lowest option =  'Less than 3MW’ (unless in comment)</a:t>
            </a:r>
            <a:endParaRPr lang="en-US" sz="2800" dirty="0" smtClean="0"/>
          </a:p>
          <a:p>
            <a:r>
              <a:rPr lang="en-US" sz="2800" dirty="0" smtClean="0"/>
              <a:t>Most sites in both US and Europe have less than 3MW variability (15/19)</a:t>
            </a:r>
          </a:p>
          <a:p>
            <a:r>
              <a:rPr lang="en-US" sz="2800" dirty="0" smtClean="0"/>
              <a:t>4 sites in US much greater than all th</a:t>
            </a:r>
            <a:r>
              <a:rPr lang="en-US" sz="2800" dirty="0" smtClean="0"/>
              <a:t>e </a:t>
            </a:r>
            <a:r>
              <a:rPr lang="en-US" sz="2800" dirty="0" smtClean="0"/>
              <a:t>others</a:t>
            </a:r>
          </a:p>
          <a:p>
            <a:r>
              <a:rPr lang="en-US" sz="2800" dirty="0" smtClean="0"/>
              <a:t>Comments</a:t>
            </a:r>
            <a:r>
              <a:rPr lang="en-US" sz="2800" dirty="0" smtClean="0"/>
              <a:t>:  Greatest source of variability is caused by maintenance events</a:t>
            </a:r>
            <a:endParaRPr lang="en-US" sz="2800" dirty="0"/>
          </a:p>
        </p:txBody>
      </p:sp>
      <p:grpSp>
        <p:nvGrpSpPr>
          <p:cNvPr id="14" name="Group 13"/>
          <p:cNvGrpSpPr/>
          <p:nvPr/>
        </p:nvGrpSpPr>
        <p:grpSpPr>
          <a:xfrm>
            <a:off x="274932" y="1384797"/>
            <a:ext cx="8530397" cy="3559161"/>
            <a:chOff x="54803" y="1384797"/>
            <a:chExt cx="8530397" cy="3559161"/>
          </a:xfrm>
        </p:grpSpPr>
        <p:pic>
          <p:nvPicPr>
            <p:cNvPr id="4" name="Picture 3"/>
            <p:cNvPicPr>
              <a:picLocks noChangeAspect="1"/>
            </p:cNvPicPr>
            <p:nvPr/>
          </p:nvPicPr>
          <p:blipFill>
            <a:blip r:embed="rId2"/>
            <a:stretch>
              <a:fillRect/>
            </a:stretch>
          </p:blipFill>
          <p:spPr>
            <a:xfrm>
              <a:off x="457200" y="1858433"/>
              <a:ext cx="4597400" cy="2755900"/>
            </a:xfrm>
            <a:prstGeom prst="rect">
              <a:avLst/>
            </a:prstGeom>
          </p:spPr>
        </p:pic>
        <p:sp>
          <p:nvSpPr>
            <p:cNvPr id="5" name="TextBox 4"/>
            <p:cNvSpPr txBox="1"/>
            <p:nvPr/>
          </p:nvSpPr>
          <p:spPr>
            <a:xfrm>
              <a:off x="413673" y="1384797"/>
              <a:ext cx="3816970" cy="461665"/>
            </a:xfrm>
            <a:prstGeom prst="rect">
              <a:avLst/>
            </a:prstGeom>
            <a:noFill/>
          </p:spPr>
          <p:txBody>
            <a:bodyPr wrap="none" rtlCol="0">
              <a:spAutoFit/>
            </a:bodyPr>
            <a:lstStyle/>
            <a:p>
              <a:r>
                <a:rPr lang="en-US" sz="2400" dirty="0" smtClean="0"/>
                <a:t>United States </a:t>
              </a:r>
              <a:r>
                <a:rPr lang="en-US" sz="2400" dirty="0" smtClean="0"/>
                <a:t>Max Variability</a:t>
              </a:r>
              <a:endParaRPr lang="en-US" sz="2400" dirty="0"/>
            </a:p>
          </p:txBody>
        </p:sp>
        <p:sp>
          <p:nvSpPr>
            <p:cNvPr id="6" name="TextBox 5"/>
            <p:cNvSpPr txBox="1"/>
            <p:nvPr/>
          </p:nvSpPr>
          <p:spPr>
            <a:xfrm>
              <a:off x="54803" y="2306631"/>
              <a:ext cx="461665" cy="1634785"/>
            </a:xfrm>
            <a:prstGeom prst="rect">
              <a:avLst/>
            </a:prstGeom>
            <a:noFill/>
          </p:spPr>
          <p:txBody>
            <a:bodyPr vert="vert270" wrap="none" rtlCol="0">
              <a:spAutoFit/>
            </a:bodyPr>
            <a:lstStyle/>
            <a:p>
              <a:r>
                <a:rPr lang="en-US" dirty="0" smtClean="0"/>
                <a:t>Variability (</a:t>
              </a:r>
              <a:r>
                <a:rPr lang="en-US" dirty="0" smtClean="0"/>
                <a:t>MW)</a:t>
              </a:r>
              <a:endParaRPr lang="en-US" dirty="0"/>
            </a:p>
          </p:txBody>
        </p:sp>
        <p:sp>
          <p:nvSpPr>
            <p:cNvPr id="7" name="TextBox 6"/>
            <p:cNvSpPr txBox="1"/>
            <p:nvPr/>
          </p:nvSpPr>
          <p:spPr>
            <a:xfrm>
              <a:off x="989403" y="4574626"/>
              <a:ext cx="626155" cy="369332"/>
            </a:xfrm>
            <a:prstGeom prst="rect">
              <a:avLst/>
            </a:prstGeom>
            <a:noFill/>
          </p:spPr>
          <p:txBody>
            <a:bodyPr wrap="none" rtlCol="0">
              <a:spAutoFit/>
            </a:bodyPr>
            <a:lstStyle/>
            <a:p>
              <a:r>
                <a:rPr lang="en-US" dirty="0" smtClean="0"/>
                <a:t>Sites</a:t>
              </a:r>
              <a:endParaRPr lang="en-US" dirty="0"/>
            </a:p>
          </p:txBody>
        </p:sp>
        <p:pic>
          <p:nvPicPr>
            <p:cNvPr id="9" name="Picture 8"/>
            <p:cNvPicPr>
              <a:picLocks noChangeAspect="1"/>
            </p:cNvPicPr>
            <p:nvPr/>
          </p:nvPicPr>
          <p:blipFill>
            <a:blip r:embed="rId3"/>
            <a:stretch>
              <a:fillRect/>
            </a:stretch>
          </p:blipFill>
          <p:spPr>
            <a:xfrm>
              <a:off x="5054600" y="3313092"/>
              <a:ext cx="3530600" cy="1295400"/>
            </a:xfrm>
            <a:prstGeom prst="rect">
              <a:avLst/>
            </a:prstGeom>
          </p:spPr>
        </p:pic>
        <p:sp>
          <p:nvSpPr>
            <p:cNvPr id="10" name="TextBox 9"/>
            <p:cNvSpPr txBox="1"/>
            <p:nvPr/>
          </p:nvSpPr>
          <p:spPr>
            <a:xfrm>
              <a:off x="5086612" y="2876493"/>
              <a:ext cx="3031599" cy="461665"/>
            </a:xfrm>
            <a:prstGeom prst="rect">
              <a:avLst/>
            </a:prstGeom>
            <a:noFill/>
          </p:spPr>
          <p:txBody>
            <a:bodyPr wrap="none" rtlCol="0">
              <a:spAutoFit/>
            </a:bodyPr>
            <a:lstStyle/>
            <a:p>
              <a:r>
                <a:rPr lang="en-US" sz="2400" dirty="0" smtClean="0"/>
                <a:t>Europe Max Variability</a:t>
              </a:r>
              <a:endParaRPr lang="en-US" sz="2400" dirty="0"/>
            </a:p>
          </p:txBody>
        </p:sp>
        <p:sp>
          <p:nvSpPr>
            <p:cNvPr id="13" name="Oval 12"/>
            <p:cNvSpPr/>
            <p:nvPr/>
          </p:nvSpPr>
          <p:spPr>
            <a:xfrm>
              <a:off x="762000" y="2048933"/>
              <a:ext cx="1473200" cy="221826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473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and European PUE </a:t>
            </a:r>
            <a:endParaRPr lang="en-US" dirty="0"/>
          </a:p>
        </p:txBody>
      </p:sp>
      <p:sp>
        <p:nvSpPr>
          <p:cNvPr id="17" name="Rectangle 16"/>
          <p:cNvSpPr/>
          <p:nvPr/>
        </p:nvSpPr>
        <p:spPr>
          <a:xfrm>
            <a:off x="546100" y="4350435"/>
            <a:ext cx="8140700" cy="1200328"/>
          </a:xfrm>
          <a:prstGeom prst="rect">
            <a:avLst/>
          </a:prstGeom>
        </p:spPr>
        <p:txBody>
          <a:bodyPr wrap="square">
            <a:spAutoFit/>
          </a:bodyPr>
          <a:lstStyle/>
          <a:p>
            <a:pPr marL="342900" indent="-342900">
              <a:buFont typeface="Arial"/>
              <a:buChar char="•"/>
            </a:pPr>
            <a:r>
              <a:rPr lang="en-US" sz="2400" dirty="0" smtClean="0"/>
              <a:t>Majority of sites: </a:t>
            </a:r>
            <a:r>
              <a:rPr lang="en-US" sz="2400" dirty="0" smtClean="0"/>
              <a:t>PUE </a:t>
            </a:r>
            <a:r>
              <a:rPr lang="en-US" sz="2400" dirty="0" smtClean="0"/>
              <a:t>above 1.25 and below 1.5</a:t>
            </a:r>
          </a:p>
          <a:p>
            <a:pPr marL="342900" indent="-342900">
              <a:buFont typeface="Arial"/>
              <a:buChar char="•"/>
            </a:pPr>
            <a:r>
              <a:rPr lang="en-US" sz="2400" dirty="0" smtClean="0"/>
              <a:t>Both </a:t>
            </a:r>
            <a:r>
              <a:rPr lang="en-US" sz="2400" dirty="0" smtClean="0"/>
              <a:t>US and European Supercomputer Centers much lower PUE than ‘average’ datacenter</a:t>
            </a:r>
          </a:p>
        </p:txBody>
      </p:sp>
      <p:pic>
        <p:nvPicPr>
          <p:cNvPr id="18" name="Picture 17"/>
          <p:cNvPicPr>
            <a:picLocks noChangeAspect="1"/>
          </p:cNvPicPr>
          <p:nvPr/>
        </p:nvPicPr>
        <p:blipFill>
          <a:blip r:embed="rId3"/>
          <a:stretch>
            <a:fillRect/>
          </a:stretch>
        </p:blipFill>
        <p:spPr>
          <a:xfrm>
            <a:off x="157842" y="1765300"/>
            <a:ext cx="8821057" cy="2146300"/>
          </a:xfrm>
          <a:prstGeom prst="rect">
            <a:avLst/>
          </a:prstGeom>
        </p:spPr>
      </p:pic>
    </p:spTree>
    <p:extLst>
      <p:ext uri="{BB962C8B-B14F-4D97-AF65-F5344CB8AC3E}">
        <p14:creationId xmlns:p14="http://schemas.microsoft.com/office/powerpoint/2010/main" val="5966026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questions</a:t>
            </a:r>
            <a:endParaRPr lang="en-US" dirty="0"/>
          </a:p>
        </p:txBody>
      </p:sp>
      <p:sp>
        <p:nvSpPr>
          <p:cNvPr id="3" name="Content Placeholder 2"/>
          <p:cNvSpPr>
            <a:spLocks noGrp="1"/>
          </p:cNvSpPr>
          <p:nvPr>
            <p:ph idx="1"/>
          </p:nvPr>
        </p:nvSpPr>
        <p:spPr/>
        <p:txBody>
          <a:bodyPr/>
          <a:lstStyle/>
          <a:p>
            <a:r>
              <a:rPr lang="en-US" dirty="0" smtClean="0"/>
              <a:t>Strategies –what supercomputing centers use to manage power</a:t>
            </a:r>
          </a:p>
          <a:p>
            <a:r>
              <a:rPr lang="en-US" dirty="0" smtClean="0"/>
              <a:t>Programs- what is offered by electricity providers to motivate their customers to help them balance the grid</a:t>
            </a:r>
          </a:p>
          <a:p>
            <a:r>
              <a:rPr lang="en-US" dirty="0" smtClean="0"/>
              <a:t>Methods- what is done in transmission and distribution for balancing the grid</a:t>
            </a:r>
            <a:endParaRPr lang="en-US" dirty="0"/>
          </a:p>
        </p:txBody>
      </p:sp>
    </p:spTree>
    <p:extLst>
      <p:ext uri="{BB962C8B-B14F-4D97-AF65-F5344CB8AC3E}">
        <p14:creationId xmlns:p14="http://schemas.microsoft.com/office/powerpoint/2010/main" val="22827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Management </a:t>
            </a:r>
            <a:r>
              <a:rPr lang="en-US" dirty="0" smtClean="0"/>
              <a:t>Strategies: </a:t>
            </a:r>
            <a:r>
              <a:rPr lang="en-US" dirty="0"/>
              <a:t/>
            </a:r>
            <a:br>
              <a:rPr lang="en-US" dirty="0"/>
            </a:br>
            <a:r>
              <a:rPr lang="en-US" dirty="0"/>
              <a:t>Grid Response </a:t>
            </a:r>
            <a:r>
              <a:rPr lang="en-US" dirty="0" smtClean="0"/>
              <a:t>verses Energy Efficiency</a:t>
            </a:r>
            <a:endParaRPr lang="en-US" dirty="0"/>
          </a:p>
        </p:txBody>
      </p:sp>
      <p:sp>
        <p:nvSpPr>
          <p:cNvPr id="3" name="Content Placeholder 2"/>
          <p:cNvSpPr>
            <a:spLocks noGrp="1"/>
          </p:cNvSpPr>
          <p:nvPr>
            <p:ph idx="1"/>
          </p:nvPr>
        </p:nvSpPr>
        <p:spPr>
          <a:xfrm>
            <a:off x="457200" y="1871133"/>
            <a:ext cx="8229600" cy="4525963"/>
          </a:xfrm>
        </p:spPr>
        <p:txBody>
          <a:bodyPr>
            <a:normAutofit/>
          </a:bodyPr>
          <a:lstStyle/>
          <a:p>
            <a:pPr marL="0" indent="0">
              <a:buNone/>
            </a:pPr>
            <a:r>
              <a:rPr lang="en-US" dirty="0" smtClean="0"/>
              <a:t>Two Examples</a:t>
            </a:r>
            <a:endParaRPr lang="en-US" dirty="0" smtClean="0"/>
          </a:p>
          <a:p>
            <a:r>
              <a:rPr lang="en-US" u="sng" dirty="0" smtClean="0"/>
              <a:t>Load migration</a:t>
            </a:r>
            <a:r>
              <a:rPr lang="en-US" dirty="0" smtClean="0"/>
              <a:t>- a strategy </a:t>
            </a:r>
            <a:r>
              <a:rPr lang="en-US" dirty="0" smtClean="0"/>
              <a:t>well suited </a:t>
            </a:r>
            <a:r>
              <a:rPr lang="en-US" dirty="0"/>
              <a:t>to responding to an </a:t>
            </a:r>
            <a:r>
              <a:rPr lang="en-US" dirty="0" smtClean="0"/>
              <a:t>electricity provider </a:t>
            </a:r>
            <a:r>
              <a:rPr lang="en-US" dirty="0"/>
              <a:t>request, but </a:t>
            </a:r>
            <a:r>
              <a:rPr lang="en-US" dirty="0" smtClean="0"/>
              <a:t>not </a:t>
            </a:r>
            <a:r>
              <a:rPr lang="en-US" dirty="0" smtClean="0"/>
              <a:t>likely </a:t>
            </a:r>
            <a:r>
              <a:rPr lang="en-US" dirty="0"/>
              <a:t>to improve energy efficiency </a:t>
            </a:r>
            <a:endParaRPr lang="en-US" dirty="0" smtClean="0"/>
          </a:p>
          <a:p>
            <a:r>
              <a:rPr lang="en-US" u="sng" dirty="0" smtClean="0"/>
              <a:t>Fine </a:t>
            </a:r>
            <a:r>
              <a:rPr lang="en-US" u="sng" dirty="0" smtClean="0"/>
              <a:t>grained power </a:t>
            </a:r>
            <a:r>
              <a:rPr lang="en-US" u="sng" dirty="0" smtClean="0"/>
              <a:t>management</a:t>
            </a:r>
            <a:r>
              <a:rPr lang="en-US" dirty="0" smtClean="0"/>
              <a:t>-  more likely </a:t>
            </a:r>
            <a:r>
              <a:rPr lang="en-US" dirty="0"/>
              <a:t>to be used for </a:t>
            </a:r>
            <a:r>
              <a:rPr lang="en-US" dirty="0" smtClean="0"/>
              <a:t>improving overall </a:t>
            </a:r>
            <a:r>
              <a:rPr lang="en-US" dirty="0"/>
              <a:t>energy </a:t>
            </a:r>
            <a:r>
              <a:rPr lang="en-US" dirty="0" smtClean="0"/>
              <a:t>efficiency than for responding to a request from an electricity provider</a:t>
            </a:r>
            <a:endParaRPr lang="en-US" dirty="0"/>
          </a:p>
        </p:txBody>
      </p:sp>
    </p:spTree>
    <p:extLst>
      <p:ext uri="{BB962C8B-B14F-4D97-AF65-F5344CB8AC3E}">
        <p14:creationId xmlns:p14="http://schemas.microsoft.com/office/powerpoint/2010/main" val="5323587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Management Strategies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Coarse Grain</a:t>
            </a:r>
          </a:p>
          <a:p>
            <a:r>
              <a:rPr lang="en-US" dirty="0" smtClean="0"/>
              <a:t>Job Scheduling</a:t>
            </a:r>
          </a:p>
          <a:p>
            <a:r>
              <a:rPr lang="en-US" dirty="0" smtClean="0"/>
              <a:t>Fine Grain</a:t>
            </a:r>
          </a:p>
          <a:p>
            <a:r>
              <a:rPr lang="en-US" dirty="0" smtClean="0"/>
              <a:t>Lighting </a:t>
            </a:r>
          </a:p>
          <a:p>
            <a:r>
              <a:rPr lang="en-US" dirty="0" smtClean="0"/>
              <a:t>Air and Liquid Temperatures</a:t>
            </a:r>
          </a:p>
          <a:p>
            <a:r>
              <a:rPr lang="en-US" dirty="0" smtClean="0"/>
              <a:t>Shut-down</a:t>
            </a:r>
          </a:p>
          <a:p>
            <a:r>
              <a:rPr lang="en-US" dirty="0" smtClean="0"/>
              <a:t>Load </a:t>
            </a:r>
            <a:r>
              <a:rPr lang="en-US" dirty="0" smtClean="0"/>
              <a:t>Migration</a:t>
            </a:r>
          </a:p>
          <a:p>
            <a:r>
              <a:rPr lang="en-US" dirty="0" smtClean="0"/>
              <a:t>Back-up resources (e.g., generator)</a:t>
            </a:r>
          </a:p>
          <a:p>
            <a:r>
              <a:rPr lang="en-US" dirty="0" smtClean="0"/>
              <a:t>Back-up scheduling</a:t>
            </a:r>
          </a:p>
          <a:p>
            <a:r>
              <a:rPr lang="en-US" dirty="0" smtClean="0"/>
              <a:t>Cut jobs</a:t>
            </a:r>
            <a:endParaRPr lang="en-US" dirty="0" smtClean="0"/>
          </a:p>
        </p:txBody>
      </p:sp>
    </p:spTree>
    <p:extLst>
      <p:ext uri="{BB962C8B-B14F-4D97-AF65-F5344CB8AC3E}">
        <p14:creationId xmlns:p14="http://schemas.microsoft.com/office/powerpoint/2010/main" val="273336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fontScale="92500" lnSpcReduction="20000"/>
          </a:bodyPr>
          <a:lstStyle/>
          <a:p>
            <a:r>
              <a:rPr lang="en-US" dirty="0" smtClean="0"/>
              <a:t>Many sites are </a:t>
            </a:r>
            <a:r>
              <a:rPr lang="en-US" dirty="0" smtClean="0"/>
              <a:t>using or </a:t>
            </a:r>
            <a:r>
              <a:rPr lang="en-US" dirty="0" smtClean="0"/>
              <a:t>interested in using </a:t>
            </a:r>
            <a:r>
              <a:rPr lang="en-US" dirty="0" smtClean="0"/>
              <a:t>energy efficiency strategies</a:t>
            </a:r>
            <a:endParaRPr lang="en-US" dirty="0" smtClean="0"/>
          </a:p>
          <a:p>
            <a:pPr lvl="1"/>
            <a:r>
              <a:rPr lang="en-US" dirty="0" smtClean="0"/>
              <a:t>fine grained, </a:t>
            </a:r>
            <a:r>
              <a:rPr lang="en-US" dirty="0" smtClean="0"/>
              <a:t>job scheduling, </a:t>
            </a:r>
            <a:r>
              <a:rPr lang="en-US" dirty="0" smtClean="0"/>
              <a:t>lighting, temperature</a:t>
            </a:r>
          </a:p>
          <a:p>
            <a:r>
              <a:rPr lang="en-US" dirty="0" smtClean="0"/>
              <a:t>There is some (low-moderate) interest in strategies for grid integration</a:t>
            </a:r>
          </a:p>
          <a:p>
            <a:pPr marL="742950" lvl="2" indent="-342900">
              <a:buFont typeface="Lucida Grande"/>
              <a:buChar char="-"/>
            </a:pPr>
            <a:r>
              <a:rPr lang="en-US" dirty="0" smtClean="0"/>
              <a:t>coarse </a:t>
            </a:r>
            <a:r>
              <a:rPr lang="en-US" dirty="0"/>
              <a:t>grain, fine grain, job scheduling, shut-</a:t>
            </a:r>
            <a:r>
              <a:rPr lang="en-US" dirty="0" smtClean="0"/>
              <a:t>down, back-up resources (e.g., generators)</a:t>
            </a:r>
          </a:p>
          <a:p>
            <a:pPr marL="742950" lvl="2" indent="-342900">
              <a:buFont typeface="Lucida Grande"/>
              <a:buChar char="-"/>
            </a:pPr>
            <a:r>
              <a:rPr lang="en-US" dirty="0" smtClean="0"/>
              <a:t>Interest lower in European than US sites</a:t>
            </a:r>
          </a:p>
          <a:p>
            <a:r>
              <a:rPr lang="en-US" dirty="0" smtClean="0"/>
              <a:t>No sites are already using </a:t>
            </a:r>
            <a:r>
              <a:rPr lang="en-US" dirty="0" smtClean="0"/>
              <a:t>these strategies for grid integration</a:t>
            </a:r>
          </a:p>
          <a:p>
            <a:r>
              <a:rPr lang="en-US" dirty="0" smtClean="0"/>
              <a:t>Load migration and cutting jobs </a:t>
            </a:r>
            <a:r>
              <a:rPr lang="en-US" dirty="0" smtClean="0"/>
              <a:t>is </a:t>
            </a:r>
            <a:r>
              <a:rPr lang="en-US" dirty="0" smtClean="0"/>
              <a:t>neither used nor interesting</a:t>
            </a:r>
            <a:endParaRPr lang="en-US" dirty="0" smtClean="0"/>
          </a:p>
        </p:txBody>
      </p:sp>
    </p:spTree>
    <p:extLst>
      <p:ext uri="{BB962C8B-B14F-4D97-AF65-F5344CB8AC3E}">
        <p14:creationId xmlns:p14="http://schemas.microsoft.com/office/powerpoint/2010/main" val="186228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normAutofit/>
          </a:bodyPr>
          <a:lstStyle/>
          <a:p>
            <a:r>
              <a:rPr lang="en-US" dirty="0"/>
              <a:t>PEAK </a:t>
            </a:r>
            <a:r>
              <a:rPr lang="en-US" dirty="0" smtClean="0"/>
              <a:t>SHEDDING </a:t>
            </a:r>
          </a:p>
          <a:p>
            <a:r>
              <a:rPr lang="en-US" dirty="0" smtClean="0"/>
              <a:t>PEAK SHIFTING</a:t>
            </a:r>
          </a:p>
          <a:p>
            <a:r>
              <a:rPr lang="en-US" dirty="0" smtClean="0"/>
              <a:t>DYNAMIC PRICING</a:t>
            </a:r>
            <a:endParaRPr lang="en-US" dirty="0"/>
          </a:p>
        </p:txBody>
      </p:sp>
    </p:spTree>
    <p:extLst>
      <p:ext uri="{BB962C8B-B14F-4D97-AF65-F5344CB8AC3E}">
        <p14:creationId xmlns:p14="http://schemas.microsoft.com/office/powerpoint/2010/main" val="43115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fontScale="85000" lnSpcReduction="20000"/>
          </a:bodyPr>
          <a:lstStyle/>
          <a:p>
            <a:r>
              <a:rPr lang="en-US" dirty="0" smtClean="0"/>
              <a:t>No engagement</a:t>
            </a:r>
          </a:p>
          <a:p>
            <a:pPr lvl="1"/>
            <a:r>
              <a:rPr lang="en-US" dirty="0" smtClean="0"/>
              <a:t>Neither </a:t>
            </a:r>
            <a:r>
              <a:rPr lang="en-US" dirty="0" smtClean="0"/>
              <a:t>European nor US sites are engaged with peak shedding, peak shifting or dynamic pricing programs</a:t>
            </a:r>
          </a:p>
          <a:p>
            <a:r>
              <a:rPr lang="en-US" dirty="0" smtClean="0"/>
              <a:t>Some communication</a:t>
            </a:r>
          </a:p>
          <a:p>
            <a:pPr lvl="1"/>
            <a:r>
              <a:rPr lang="en-US" dirty="0" smtClean="0"/>
              <a:t>Many </a:t>
            </a:r>
            <a:r>
              <a:rPr lang="en-US" dirty="0" smtClean="0"/>
              <a:t>more </a:t>
            </a:r>
            <a:r>
              <a:rPr lang="en-US" dirty="0" smtClean="0"/>
              <a:t>US than European sites </a:t>
            </a:r>
            <a:r>
              <a:rPr lang="en-US" dirty="0" smtClean="0"/>
              <a:t>have </a:t>
            </a:r>
            <a:r>
              <a:rPr lang="en-US" dirty="0" smtClean="0"/>
              <a:t>communicated with their utility providers about these types of programs</a:t>
            </a:r>
          </a:p>
          <a:p>
            <a:r>
              <a:rPr lang="en-US" dirty="0" smtClean="0"/>
              <a:t>Interest in </a:t>
            </a:r>
            <a:r>
              <a:rPr lang="en-US" dirty="0" smtClean="0"/>
              <a:t>dynamic pricing</a:t>
            </a:r>
          </a:p>
          <a:p>
            <a:pPr lvl="1"/>
            <a:r>
              <a:rPr lang="en-US" dirty="0" smtClean="0"/>
              <a:t>Both the European and US sites </a:t>
            </a:r>
            <a:r>
              <a:rPr lang="en-US" dirty="0" smtClean="0"/>
              <a:t>have some interest in dynamic pricing</a:t>
            </a:r>
          </a:p>
          <a:p>
            <a:r>
              <a:rPr lang="en-US" dirty="0" smtClean="0"/>
              <a:t>Mixed interest in peak shedding and shifting</a:t>
            </a:r>
          </a:p>
          <a:p>
            <a:pPr lvl="1"/>
            <a:r>
              <a:rPr lang="en-US" dirty="0" smtClean="0"/>
              <a:t>The </a:t>
            </a:r>
            <a:r>
              <a:rPr lang="en-US" dirty="0" smtClean="0"/>
              <a:t>Europeans </a:t>
            </a:r>
            <a:r>
              <a:rPr lang="en-US" dirty="0" smtClean="0"/>
              <a:t>sites are more interested in peak shedding than peak shifting </a:t>
            </a:r>
          </a:p>
          <a:p>
            <a:pPr lvl="1"/>
            <a:r>
              <a:rPr lang="en-US" dirty="0" smtClean="0"/>
              <a:t>The </a:t>
            </a:r>
            <a:r>
              <a:rPr lang="en-US" dirty="0" smtClean="0"/>
              <a:t>US </a:t>
            </a:r>
            <a:r>
              <a:rPr lang="en-US" dirty="0" smtClean="0"/>
              <a:t>sites are opposite: more </a:t>
            </a:r>
            <a:r>
              <a:rPr lang="en-US" dirty="0" smtClean="0"/>
              <a:t>interested in peak shifting than peak </a:t>
            </a:r>
            <a:r>
              <a:rPr lang="en-US" dirty="0" smtClean="0"/>
              <a:t>shedding</a:t>
            </a:r>
            <a:endParaRPr lang="en-US" dirty="0" smtClean="0"/>
          </a:p>
          <a:p>
            <a:endParaRPr lang="en-US" dirty="0" smtClean="0"/>
          </a:p>
          <a:p>
            <a:endParaRPr lang="en-US" dirty="0" smtClean="0"/>
          </a:p>
        </p:txBody>
      </p:sp>
    </p:spTree>
    <p:extLst>
      <p:ext uri="{BB962C8B-B14F-4D97-AF65-F5344CB8AC3E}">
        <p14:creationId xmlns:p14="http://schemas.microsoft.com/office/powerpoint/2010/main" val="2008120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a:t>
            </a:r>
            <a:br>
              <a:rPr lang="en-US" dirty="0" smtClean="0"/>
            </a:br>
            <a:r>
              <a:rPr lang="en-US" dirty="0" smtClean="0"/>
              <a:t>Europe Only (New Question)</a:t>
            </a:r>
            <a:endParaRPr lang="en-US" dirty="0"/>
          </a:p>
        </p:txBody>
      </p:sp>
      <p:pic>
        <p:nvPicPr>
          <p:cNvPr id="4" name="Picture 3" descr="Screen Shot 2015-01-22 at 11.25.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2529"/>
            <a:ext cx="9144000" cy="4202988"/>
          </a:xfrm>
          <a:prstGeom prst="rect">
            <a:avLst/>
          </a:prstGeom>
        </p:spPr>
      </p:pic>
      <p:sp>
        <p:nvSpPr>
          <p:cNvPr id="5" name="TextBox 4"/>
          <p:cNvSpPr txBox="1"/>
          <p:nvPr/>
        </p:nvSpPr>
        <p:spPr>
          <a:xfrm>
            <a:off x="6045081" y="5630851"/>
            <a:ext cx="3095719" cy="307777"/>
          </a:xfrm>
          <a:prstGeom prst="rect">
            <a:avLst/>
          </a:prstGeom>
          <a:noFill/>
        </p:spPr>
        <p:txBody>
          <a:bodyPr wrap="none" rtlCol="0">
            <a:spAutoFit/>
          </a:bodyPr>
          <a:lstStyle/>
          <a:p>
            <a:r>
              <a:rPr lang="en-US" sz="1400" dirty="0" smtClean="0"/>
              <a:t>One no-response and one </a:t>
            </a:r>
            <a:r>
              <a:rPr lang="en-US" sz="1400" dirty="0" smtClean="0"/>
              <a:t>doesn't </a:t>
            </a:r>
            <a:r>
              <a:rPr lang="en-US" sz="1400" dirty="0" smtClean="0"/>
              <a:t>know</a:t>
            </a:r>
            <a:endParaRPr lang="en-US" sz="1400" dirty="0"/>
          </a:p>
        </p:txBody>
      </p:sp>
      <p:sp>
        <p:nvSpPr>
          <p:cNvPr id="6" name="TextBox 5"/>
          <p:cNvSpPr txBox="1"/>
          <p:nvPr/>
        </p:nvSpPr>
        <p:spPr>
          <a:xfrm>
            <a:off x="16942" y="6180671"/>
            <a:ext cx="9127058" cy="40780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50" dirty="0" smtClean="0"/>
              <a:t>Highest </a:t>
            </a:r>
            <a:r>
              <a:rPr lang="en-US" sz="2050" dirty="0" smtClean="0">
                <a:sym typeface="Wingdings"/>
              </a:rPr>
              <a:t> Lowest:  economical, good citizen, adverse consequence, gov’t regulation</a:t>
            </a:r>
            <a:endParaRPr lang="en-US" sz="2050" dirty="0"/>
          </a:p>
        </p:txBody>
      </p:sp>
    </p:spTree>
    <p:extLst>
      <p:ext uri="{BB962C8B-B14F-4D97-AF65-F5344CB8AC3E}">
        <p14:creationId xmlns:p14="http://schemas.microsoft.com/office/powerpoint/2010/main" val="610816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Google’s Relationship </a:t>
            </a:r>
            <a:endParaRPr lang="en-US" dirty="0"/>
          </a:p>
        </p:txBody>
      </p:sp>
      <p:grpSp>
        <p:nvGrpSpPr>
          <p:cNvPr id="7" name="Group 6"/>
          <p:cNvGrpSpPr/>
          <p:nvPr/>
        </p:nvGrpSpPr>
        <p:grpSpPr>
          <a:xfrm>
            <a:off x="677333" y="2058025"/>
            <a:ext cx="6620934" cy="1449917"/>
            <a:chOff x="0" y="2580217"/>
            <a:chExt cx="7239000" cy="1638298"/>
          </a:xfrm>
        </p:grpSpPr>
        <p:pic>
          <p:nvPicPr>
            <p:cNvPr id="5" name="Picture 4" descr="Screen Shot 2015-05-03 at 12.49.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8" y="3774015"/>
              <a:ext cx="3670300" cy="444500"/>
            </a:xfrm>
            <a:prstGeom prst="rect">
              <a:avLst/>
            </a:prstGeom>
          </p:spPr>
        </p:pic>
        <p:pic>
          <p:nvPicPr>
            <p:cNvPr id="6" name="Picture 5" descr="Screen Shot 2015-05-03 at 12.49.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80217"/>
              <a:ext cx="7239000" cy="1308100"/>
            </a:xfrm>
            <a:prstGeom prst="rect">
              <a:avLst/>
            </a:prstGeom>
          </p:spPr>
        </p:pic>
        <p:pic>
          <p:nvPicPr>
            <p:cNvPr id="4" name="Picture 3" descr="Screen Shot 2015-05-03 at 12.49.2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898" y="3348565"/>
              <a:ext cx="3035300" cy="850900"/>
            </a:xfrm>
            <a:prstGeom prst="rect">
              <a:avLst/>
            </a:prstGeom>
          </p:spPr>
        </p:pic>
      </p:grpSp>
      <p:grpSp>
        <p:nvGrpSpPr>
          <p:cNvPr id="11" name="Group 10"/>
          <p:cNvGrpSpPr/>
          <p:nvPr/>
        </p:nvGrpSpPr>
        <p:grpSpPr>
          <a:xfrm>
            <a:off x="2345385" y="3875300"/>
            <a:ext cx="5926667" cy="1409700"/>
            <a:chOff x="0" y="4095750"/>
            <a:chExt cx="6261100" cy="1612900"/>
          </a:xfrm>
        </p:grpSpPr>
        <p:pic>
          <p:nvPicPr>
            <p:cNvPr id="8" name="Picture 7" descr="Screen Shot 2015-05-03 at 12.52.5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095750"/>
              <a:ext cx="6261100" cy="1155700"/>
            </a:xfrm>
            <a:prstGeom prst="rect">
              <a:avLst/>
            </a:prstGeom>
          </p:spPr>
        </p:pic>
        <p:pic>
          <p:nvPicPr>
            <p:cNvPr id="9" name="Picture 8" descr="Screen Shot 2015-05-03 at 12.52.23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2400" y="4794250"/>
              <a:ext cx="3568700" cy="914400"/>
            </a:xfrm>
            <a:prstGeom prst="rect">
              <a:avLst/>
            </a:prstGeom>
          </p:spPr>
        </p:pic>
        <p:pic>
          <p:nvPicPr>
            <p:cNvPr id="10" name="Picture 9" descr="Screen Shot 2015-05-03 at 12.52.42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533" y="5175250"/>
              <a:ext cx="1270000" cy="419100"/>
            </a:xfrm>
            <a:prstGeom prst="rect">
              <a:avLst/>
            </a:prstGeom>
          </p:spPr>
        </p:pic>
      </p:grpSp>
      <p:sp>
        <p:nvSpPr>
          <p:cNvPr id="13" name="TextBox 12"/>
          <p:cNvSpPr txBox="1"/>
          <p:nvPr/>
        </p:nvSpPr>
        <p:spPr>
          <a:xfrm>
            <a:off x="457200" y="6034500"/>
            <a:ext cx="8444289"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Perhaps more of a merger or take-over than a mutual relationship</a:t>
            </a:r>
            <a:endParaRPr lang="en-US" sz="2400" dirty="0"/>
          </a:p>
        </p:txBody>
      </p:sp>
    </p:spTree>
    <p:extLst>
      <p:ext uri="{BB962C8B-B14F-4D97-AF65-F5344CB8AC3E}">
        <p14:creationId xmlns:p14="http://schemas.microsoft.com/office/powerpoint/2010/main" val="283873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Autofit/>
          </a:bodyPr>
          <a:lstStyle/>
          <a:p>
            <a:r>
              <a:rPr lang="en-US" dirty="0" smtClean="0"/>
              <a:t>RENEWABLES</a:t>
            </a:r>
          </a:p>
          <a:p>
            <a:r>
              <a:rPr lang="en-US" dirty="0" smtClean="0"/>
              <a:t>GRID </a:t>
            </a:r>
            <a:r>
              <a:rPr lang="en-US" dirty="0"/>
              <a:t>SCALE </a:t>
            </a:r>
            <a:r>
              <a:rPr lang="en-US" dirty="0" smtClean="0"/>
              <a:t>STORAGE </a:t>
            </a:r>
            <a:endParaRPr lang="en-US" dirty="0"/>
          </a:p>
          <a:p>
            <a:r>
              <a:rPr lang="en-US" dirty="0" smtClean="0"/>
              <a:t>FREQUENCY RESPONSE</a:t>
            </a:r>
          </a:p>
          <a:p>
            <a:r>
              <a:rPr lang="en-US" dirty="0" smtClean="0"/>
              <a:t>REGULATION </a:t>
            </a:r>
            <a:r>
              <a:rPr lang="en-US" dirty="0"/>
              <a:t>(Up or Down</a:t>
            </a:r>
            <a:r>
              <a:rPr lang="en-US" dirty="0" smtClean="0"/>
              <a:t>)</a:t>
            </a:r>
          </a:p>
          <a:p>
            <a:r>
              <a:rPr lang="en-US" dirty="0" smtClean="0"/>
              <a:t>CONGESTION</a:t>
            </a:r>
            <a:endParaRPr lang="en-US" dirty="0"/>
          </a:p>
        </p:txBody>
      </p:sp>
    </p:spTree>
    <p:extLst>
      <p:ext uri="{BB962C8B-B14F-4D97-AF65-F5344CB8AC3E}">
        <p14:creationId xmlns:p14="http://schemas.microsoft.com/office/powerpoint/2010/main" val="187468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fontScale="92500" lnSpcReduction="10000"/>
          </a:bodyPr>
          <a:lstStyle/>
          <a:p>
            <a:r>
              <a:rPr lang="en-US" dirty="0" smtClean="0"/>
              <a:t>Strong interest in renewables</a:t>
            </a:r>
          </a:p>
          <a:p>
            <a:pPr lvl="1"/>
            <a:r>
              <a:rPr lang="en-US" dirty="0" smtClean="0"/>
              <a:t>Both </a:t>
            </a:r>
            <a:r>
              <a:rPr lang="en-US" dirty="0" smtClean="0"/>
              <a:t>European and US sites are interested in having communication with their providers about renewables</a:t>
            </a:r>
          </a:p>
          <a:p>
            <a:r>
              <a:rPr lang="en-US" dirty="0" smtClean="0"/>
              <a:t>No discussion about methods</a:t>
            </a:r>
          </a:p>
          <a:p>
            <a:pPr lvl="1"/>
            <a:r>
              <a:rPr lang="en-US" dirty="0" smtClean="0"/>
              <a:t>Neither </a:t>
            </a:r>
            <a:r>
              <a:rPr lang="en-US" dirty="0" smtClean="0"/>
              <a:t>European nor US sites have had communication with their electric providers about any of the other methods</a:t>
            </a:r>
          </a:p>
          <a:p>
            <a:r>
              <a:rPr lang="en-US" dirty="0" smtClean="0"/>
              <a:t>Little interest</a:t>
            </a:r>
          </a:p>
          <a:p>
            <a:pPr lvl="1"/>
            <a:r>
              <a:rPr lang="en-US" dirty="0" smtClean="0"/>
              <a:t>There </a:t>
            </a:r>
            <a:r>
              <a:rPr lang="en-US" dirty="0" smtClean="0"/>
              <a:t>is little interest in either European or US sites for communication about the other methods</a:t>
            </a:r>
          </a:p>
          <a:p>
            <a:endParaRPr lang="en-US" dirty="0" smtClean="0"/>
          </a:p>
          <a:p>
            <a:endParaRPr lang="en-US" dirty="0" smtClean="0"/>
          </a:p>
        </p:txBody>
      </p:sp>
    </p:spTree>
    <p:extLst>
      <p:ext uri="{BB962C8B-B14F-4D97-AF65-F5344CB8AC3E}">
        <p14:creationId xmlns:p14="http://schemas.microsoft.com/office/powerpoint/2010/main" val="2172878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Comments on Forecastin</a:t>
            </a:r>
            <a:r>
              <a:rPr lang="en-US" dirty="0" smtClean="0"/>
              <a:t>g Demand</a:t>
            </a:r>
            <a:endParaRPr lang="en-US" dirty="0"/>
          </a:p>
        </p:txBody>
      </p:sp>
      <p:sp>
        <p:nvSpPr>
          <p:cNvPr id="6" name="Content Placeholder 2"/>
          <p:cNvSpPr>
            <a:spLocks noGrp="1"/>
          </p:cNvSpPr>
          <p:nvPr>
            <p:ph idx="1"/>
          </p:nvPr>
        </p:nvSpPr>
        <p:spPr>
          <a:xfrm>
            <a:off x="186266" y="1549407"/>
            <a:ext cx="8720666" cy="4525963"/>
          </a:xfrm>
        </p:spPr>
        <p:txBody>
          <a:bodyPr>
            <a:noAutofit/>
          </a:bodyPr>
          <a:lstStyle/>
          <a:p>
            <a:r>
              <a:rPr lang="en-US" sz="2400" dirty="0" smtClean="0">
                <a:solidFill>
                  <a:srgbClr val="000000"/>
                </a:solidFill>
                <a:ea typeface="Calibri"/>
                <a:cs typeface="Calibri"/>
              </a:rPr>
              <a:t>Our </a:t>
            </a:r>
            <a:r>
              <a:rPr lang="en-US" sz="2400" dirty="0">
                <a:solidFill>
                  <a:srgbClr val="000000"/>
                </a:solidFill>
                <a:ea typeface="Calibri"/>
                <a:cs typeface="Calibri"/>
              </a:rPr>
              <a:t>electricity </a:t>
            </a:r>
            <a:r>
              <a:rPr lang="en-US" sz="2400" dirty="0" smtClean="0">
                <a:solidFill>
                  <a:srgbClr val="000000"/>
                </a:solidFill>
                <a:ea typeface="Calibri"/>
                <a:cs typeface="Calibri"/>
              </a:rPr>
              <a:t>contract specifies average </a:t>
            </a:r>
            <a:r>
              <a:rPr lang="en-US" sz="2400" dirty="0">
                <a:solidFill>
                  <a:srgbClr val="000000"/>
                </a:solidFill>
                <a:ea typeface="Calibri"/>
                <a:cs typeface="Calibri"/>
              </a:rPr>
              <a:t>expected usage and we announce planned changes. </a:t>
            </a:r>
            <a:endParaRPr lang="en-US" sz="2400" dirty="0" smtClean="0">
              <a:solidFill>
                <a:srgbClr val="000000"/>
              </a:solidFill>
              <a:ea typeface="Calibri"/>
              <a:cs typeface="Calibri"/>
            </a:endParaRPr>
          </a:p>
          <a:p>
            <a:r>
              <a:rPr lang="en-US" sz="2400" dirty="0" smtClean="0"/>
              <a:t>We've </a:t>
            </a:r>
            <a:r>
              <a:rPr lang="en-US" sz="2400" dirty="0"/>
              <a:t>to ensure that our power load neither over- nor undershoots the contracted power band. In any cases of foreseen power abnormalities we've to inform our grid provider at least two days ahead of schedule. </a:t>
            </a:r>
            <a:endParaRPr lang="en-US" sz="2400" dirty="0" smtClean="0"/>
          </a:p>
          <a:p>
            <a:r>
              <a:rPr lang="en-US" sz="2400" dirty="0" smtClean="0"/>
              <a:t>We project </a:t>
            </a:r>
            <a:r>
              <a:rPr lang="en-US" sz="2400" dirty="0"/>
              <a:t>hourly average </a:t>
            </a:r>
            <a:r>
              <a:rPr lang="en-US" sz="2400" dirty="0" smtClean="0"/>
              <a:t>power </a:t>
            </a:r>
            <a:r>
              <a:rPr lang="en-US" sz="2400" dirty="0"/>
              <a:t>at least a day in advance, within +/- 1MW </a:t>
            </a:r>
            <a:endParaRPr lang="en-US" sz="2400" dirty="0" smtClean="0"/>
          </a:p>
          <a:p>
            <a:r>
              <a:rPr lang="en-US" sz="2400" dirty="0" smtClean="0"/>
              <a:t>Information we’re being asked for but can’t provide:</a:t>
            </a:r>
            <a:endParaRPr lang="en-US" sz="2400" dirty="0"/>
          </a:p>
          <a:p>
            <a:pPr lvl="1"/>
            <a:r>
              <a:rPr lang="en-US" sz="1800" dirty="0"/>
              <a:t>Multi-year forecast of energy requirements. </a:t>
            </a:r>
          </a:p>
          <a:p>
            <a:pPr lvl="1"/>
            <a:r>
              <a:rPr lang="en-US" sz="1800" dirty="0"/>
              <a:t>Additional detailed forecasting and ultimately real time data. </a:t>
            </a:r>
          </a:p>
          <a:p>
            <a:pPr lvl="1"/>
            <a:r>
              <a:rPr lang="en-US" sz="1800" dirty="0"/>
              <a:t>Power projections, hour by hour, for at least a day in advance. </a:t>
            </a:r>
          </a:p>
          <a:p>
            <a:pPr lvl="1"/>
            <a:endParaRPr lang="en-US" sz="1600" dirty="0"/>
          </a:p>
          <a:p>
            <a:endParaRPr lang="en-US" sz="2000" dirty="0"/>
          </a:p>
          <a:p>
            <a:endParaRPr lang="en-US" sz="2000" dirty="0"/>
          </a:p>
          <a:p>
            <a:endParaRPr lang="en-US" sz="2000" dirty="0" smtClean="0">
              <a:solidFill>
                <a:srgbClr val="000000"/>
              </a:solidFill>
              <a:ea typeface="Calibri"/>
              <a:cs typeface="Calibri"/>
            </a:endParaRPr>
          </a:p>
          <a:p>
            <a:endParaRPr lang="en-US" sz="2000" dirty="0"/>
          </a:p>
        </p:txBody>
      </p:sp>
      <p:sp>
        <p:nvSpPr>
          <p:cNvPr id="7" name="TextBox 6"/>
          <p:cNvSpPr txBox="1"/>
          <p:nvPr/>
        </p:nvSpPr>
        <p:spPr>
          <a:xfrm>
            <a:off x="829723" y="6265340"/>
            <a:ext cx="7383151"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t>Demand forecasting is already required and/or requested</a:t>
            </a:r>
            <a:endParaRPr lang="en-US" sz="2400" dirty="0"/>
          </a:p>
        </p:txBody>
      </p:sp>
    </p:spTree>
    <p:extLst>
      <p:ext uri="{BB962C8B-B14F-4D97-AF65-F5344CB8AC3E}">
        <p14:creationId xmlns:p14="http://schemas.microsoft.com/office/powerpoint/2010/main" val="10033413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Comments on Provider Programs</a:t>
            </a:r>
            <a:endParaRPr lang="en-US" dirty="0"/>
          </a:p>
        </p:txBody>
      </p:sp>
      <p:sp>
        <p:nvSpPr>
          <p:cNvPr id="3" name="Content Placeholder 2"/>
          <p:cNvSpPr>
            <a:spLocks noGrp="1"/>
          </p:cNvSpPr>
          <p:nvPr>
            <p:ph idx="1"/>
          </p:nvPr>
        </p:nvSpPr>
        <p:spPr>
          <a:xfrm>
            <a:off x="457200" y="1244615"/>
            <a:ext cx="8229600" cy="4817534"/>
          </a:xfrm>
        </p:spPr>
        <p:txBody>
          <a:bodyPr>
            <a:noAutofit/>
          </a:bodyPr>
          <a:lstStyle/>
          <a:p>
            <a:pPr marL="0" indent="0">
              <a:buNone/>
            </a:pPr>
            <a:r>
              <a:rPr lang="en-US" sz="1700" dirty="0" smtClean="0">
                <a:solidFill>
                  <a:srgbClr val="000000"/>
                </a:solidFill>
                <a:ea typeface="Calibri"/>
                <a:cs typeface="Calibri"/>
              </a:rPr>
              <a:t>EUROPE</a:t>
            </a:r>
          </a:p>
          <a:p>
            <a:r>
              <a:rPr lang="en-US" sz="1700" dirty="0" smtClean="0">
                <a:solidFill>
                  <a:srgbClr val="000000"/>
                </a:solidFill>
                <a:ea typeface="Calibri"/>
                <a:cs typeface="Calibri"/>
              </a:rPr>
              <a:t>There are not so many related options and features offered by providers. We are open to further and pro-active efforts as long as providers have other kinds of programs to propose</a:t>
            </a:r>
            <a:endParaRPr lang="en-US" sz="1700" dirty="0" smtClean="0"/>
          </a:p>
          <a:p>
            <a:r>
              <a:rPr lang="en-US" sz="1700" dirty="0" smtClean="0">
                <a:solidFill>
                  <a:srgbClr val="000000"/>
                </a:solidFill>
                <a:ea typeface="Calibri"/>
                <a:cs typeface="Calibri"/>
              </a:rPr>
              <a:t>With </a:t>
            </a:r>
            <a:r>
              <a:rPr lang="en-US" sz="1700" dirty="0">
                <a:solidFill>
                  <a:srgbClr val="000000"/>
                </a:solidFill>
                <a:ea typeface="Calibri"/>
                <a:cs typeface="Calibri"/>
              </a:rPr>
              <a:t>many of your questions I am wondering about the kind of contracts other centers might have and about the quality of some electricity providers</a:t>
            </a:r>
            <a:r>
              <a:rPr lang="en-US" sz="1700" dirty="0" smtClean="0">
                <a:solidFill>
                  <a:srgbClr val="000000"/>
                </a:solidFill>
                <a:ea typeface="Calibri"/>
                <a:cs typeface="Calibri"/>
              </a:rPr>
              <a:t>.</a:t>
            </a:r>
          </a:p>
          <a:p>
            <a:r>
              <a:rPr lang="en-US" sz="1700" dirty="0"/>
              <a:t>So far no such option from our </a:t>
            </a:r>
            <a:r>
              <a:rPr lang="en-US" sz="1700" dirty="0" smtClean="0"/>
              <a:t>suppliers</a:t>
            </a:r>
          </a:p>
          <a:p>
            <a:r>
              <a:rPr lang="en-US" sz="1700" dirty="0" smtClean="0"/>
              <a:t>We </a:t>
            </a:r>
            <a:r>
              <a:rPr lang="en-US" sz="1700" dirty="0"/>
              <a:t>would like to know if we could have time dependent </a:t>
            </a:r>
            <a:r>
              <a:rPr lang="en-US" sz="1700" dirty="0" smtClean="0"/>
              <a:t>pricing</a:t>
            </a:r>
          </a:p>
          <a:p>
            <a:pPr marL="0" indent="0">
              <a:buNone/>
            </a:pPr>
            <a:r>
              <a:rPr lang="en-US" sz="1700" dirty="0" smtClean="0"/>
              <a:t>UNITED STATES</a:t>
            </a:r>
          </a:p>
          <a:p>
            <a:r>
              <a:rPr lang="en-US" sz="1700" dirty="0" smtClean="0"/>
              <a:t>Our site </a:t>
            </a:r>
            <a:r>
              <a:rPr lang="en-US" sz="1700" dirty="0"/>
              <a:t>generates 30-35MW of power yet still imports 5-10MW. as a large generation source the utility providers see the campus as a highly attractive partner for offloading grid stress. automatic load shedding is being explored/deployed today. </a:t>
            </a:r>
          </a:p>
          <a:p>
            <a:r>
              <a:rPr lang="en-US" sz="1700" dirty="0"/>
              <a:t>Have talked to </a:t>
            </a:r>
            <a:r>
              <a:rPr lang="en-US" sz="1700" dirty="0" smtClean="0"/>
              <a:t>provider about the </a:t>
            </a:r>
            <a:r>
              <a:rPr lang="en-US" sz="1700" dirty="0"/>
              <a:t>"Voluntary Option" to shed load during peak </a:t>
            </a:r>
            <a:r>
              <a:rPr lang="en-US" sz="1700" dirty="0" smtClean="0"/>
              <a:t>demand </a:t>
            </a:r>
          </a:p>
          <a:p>
            <a:r>
              <a:rPr lang="en-US" sz="1700" dirty="0"/>
              <a:t>We have explored load shed/shift in the past and shown it is do-able. Cultural resistance to impact on HPC productivity. </a:t>
            </a:r>
            <a:endParaRPr lang="en-US" sz="1700" dirty="0" smtClean="0"/>
          </a:p>
          <a:p>
            <a:r>
              <a:rPr lang="en-US" sz="1800" dirty="0"/>
              <a:t>Working on load sharing of data with utility to provide better scheduling tools and address potential grid changes. </a:t>
            </a:r>
          </a:p>
          <a:p>
            <a:endParaRPr lang="en-US" sz="1700" dirty="0"/>
          </a:p>
          <a:p>
            <a:endParaRPr lang="en-US" sz="1700" dirty="0"/>
          </a:p>
          <a:p>
            <a:pPr marL="0" indent="0">
              <a:buNone/>
            </a:pPr>
            <a:endParaRPr lang="en-US" sz="1700" dirty="0"/>
          </a:p>
          <a:p>
            <a:endParaRPr lang="en-US" sz="1700" dirty="0"/>
          </a:p>
          <a:p>
            <a:endParaRPr lang="en-US" sz="1700" dirty="0" smtClean="0">
              <a:solidFill>
                <a:srgbClr val="000000"/>
              </a:solidFill>
              <a:ea typeface="Calibri"/>
              <a:cs typeface="Calibri"/>
            </a:endParaRPr>
          </a:p>
        </p:txBody>
      </p:sp>
      <p:sp>
        <p:nvSpPr>
          <p:cNvPr id="5" name="TextBox 4"/>
          <p:cNvSpPr txBox="1"/>
          <p:nvPr/>
        </p:nvSpPr>
        <p:spPr>
          <a:xfrm>
            <a:off x="135470" y="6265340"/>
            <a:ext cx="8922184"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t>Evidence of more provider programs in the United States than Europe</a:t>
            </a:r>
            <a:endParaRPr lang="en-US" sz="2400" dirty="0"/>
          </a:p>
        </p:txBody>
      </p:sp>
    </p:spTree>
    <p:extLst>
      <p:ext uri="{BB962C8B-B14F-4D97-AF65-F5344CB8AC3E}">
        <p14:creationId xmlns:p14="http://schemas.microsoft.com/office/powerpoint/2010/main" val="164019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Further Evidence:</a:t>
            </a:r>
            <a:br>
              <a:rPr lang="en-US" dirty="0" smtClean="0"/>
            </a:br>
            <a:r>
              <a:rPr lang="en-US" dirty="0" smtClean="0"/>
              <a:t>Fewer European Provider Programs</a:t>
            </a:r>
            <a:endParaRPr lang="en-US" dirty="0"/>
          </a:p>
        </p:txBody>
      </p:sp>
      <p:sp>
        <p:nvSpPr>
          <p:cNvPr id="3" name="Content Placeholder 2"/>
          <p:cNvSpPr>
            <a:spLocks noGrp="1"/>
          </p:cNvSpPr>
          <p:nvPr>
            <p:ph idx="1"/>
          </p:nvPr>
        </p:nvSpPr>
        <p:spPr/>
        <p:txBody>
          <a:bodyPr/>
          <a:lstStyle/>
          <a:p>
            <a:pPr marL="0" indent="0" algn="ctr">
              <a:buNone/>
            </a:pPr>
            <a:r>
              <a:rPr lang="en-US" dirty="0" smtClean="0"/>
              <a:t>Number who answered </a:t>
            </a:r>
          </a:p>
          <a:p>
            <a:pPr marL="0" indent="0" algn="ctr">
              <a:buNone/>
            </a:pPr>
            <a:r>
              <a:rPr lang="en-US" dirty="0" smtClean="0"/>
              <a:t>“Yes, they had conversations”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5611536"/>
              </p:ext>
            </p:extLst>
          </p:nvPr>
        </p:nvGraphicFramePr>
        <p:xfrm>
          <a:off x="1168400" y="3005667"/>
          <a:ext cx="6654801" cy="2209800"/>
        </p:xfrm>
        <a:graphic>
          <a:graphicData uri="http://schemas.openxmlformats.org/drawingml/2006/table">
            <a:tbl>
              <a:tblPr firstRow="1" bandRow="1">
                <a:tableStyleId>{5C22544A-7EE6-4342-B048-85BDC9FD1C3A}</a:tableStyleId>
              </a:tblPr>
              <a:tblGrid>
                <a:gridCol w="2218267"/>
                <a:gridCol w="2218267"/>
                <a:gridCol w="2218267"/>
              </a:tblGrid>
              <a:tr h="552450">
                <a:tc>
                  <a:txBody>
                    <a:bodyPr/>
                    <a:lstStyle/>
                    <a:p>
                      <a:r>
                        <a:rPr lang="en-US" dirty="0" smtClean="0"/>
                        <a:t>Program</a:t>
                      </a:r>
                      <a:endParaRPr lang="en-US" dirty="0"/>
                    </a:p>
                  </a:txBody>
                  <a:tcPr/>
                </a:tc>
                <a:tc>
                  <a:txBody>
                    <a:bodyPr/>
                    <a:lstStyle/>
                    <a:p>
                      <a:r>
                        <a:rPr lang="en-US" dirty="0" smtClean="0"/>
                        <a:t>Europe</a:t>
                      </a:r>
                      <a:endParaRPr lang="en-US" dirty="0"/>
                    </a:p>
                  </a:txBody>
                  <a:tcPr/>
                </a:tc>
                <a:tc>
                  <a:txBody>
                    <a:bodyPr/>
                    <a:lstStyle/>
                    <a:p>
                      <a:r>
                        <a:rPr lang="en-US" dirty="0" smtClean="0"/>
                        <a:t>United States</a:t>
                      </a:r>
                      <a:endParaRPr lang="en-US" dirty="0"/>
                    </a:p>
                  </a:txBody>
                  <a:tcPr/>
                </a:tc>
              </a:tr>
              <a:tr h="552450">
                <a:tc>
                  <a:txBody>
                    <a:bodyPr/>
                    <a:lstStyle/>
                    <a:p>
                      <a:r>
                        <a:rPr lang="en-US" dirty="0" smtClean="0"/>
                        <a:t>Peak</a:t>
                      </a:r>
                      <a:r>
                        <a:rPr lang="en-US" baseline="0" dirty="0" smtClean="0"/>
                        <a:t> Shedding</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r>
              <a:tr h="552450">
                <a:tc>
                  <a:txBody>
                    <a:bodyPr/>
                    <a:lstStyle/>
                    <a:p>
                      <a:r>
                        <a:rPr lang="en-US" dirty="0" smtClean="0"/>
                        <a:t>Peak Shifting</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r>
              <a:tr h="552450">
                <a:tc>
                  <a:txBody>
                    <a:bodyPr/>
                    <a:lstStyle/>
                    <a:p>
                      <a:r>
                        <a:rPr lang="en-US" dirty="0" smtClean="0"/>
                        <a:t>Dynamic</a:t>
                      </a:r>
                      <a:r>
                        <a:rPr lang="en-US" baseline="0" dirty="0" smtClean="0"/>
                        <a:t> Pricing</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bl>
          </a:graphicData>
        </a:graphic>
      </p:graphicFrame>
    </p:spTree>
    <p:extLst>
      <p:ext uri="{BB962C8B-B14F-4D97-AF65-F5344CB8AC3E}">
        <p14:creationId xmlns:p14="http://schemas.microsoft.com/office/powerpoint/2010/main" val="289438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Swings in Power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Working directly with provider to ensure that the effects of large load swings are understood. Have funded a simulation that accounts for all loads.</a:t>
            </a:r>
          </a:p>
          <a:p>
            <a:r>
              <a:rPr lang="en-US" dirty="0"/>
              <a:t>Our provider has no problem with our load swings. They indicate no concern with our next system either, but we are still looking into possible options in case there actually is a problem</a:t>
            </a:r>
            <a:r>
              <a:rPr lang="en-US" dirty="0" smtClean="0"/>
              <a:t>.</a:t>
            </a:r>
          </a:p>
          <a:p>
            <a:r>
              <a:rPr lang="en-US" dirty="0"/>
              <a:t>Sensitivity of power distribution grid to rapid transients (random daily step changes of 10 MW up or down within a single AC cycle). </a:t>
            </a:r>
          </a:p>
          <a:p>
            <a:pPr marL="0" indent="0">
              <a:buNone/>
            </a:pPr>
            <a:endParaRPr lang="en-US" dirty="0"/>
          </a:p>
        </p:txBody>
      </p:sp>
      <p:sp>
        <p:nvSpPr>
          <p:cNvPr id="4" name="TextBox 3"/>
          <p:cNvSpPr txBox="1"/>
          <p:nvPr/>
        </p:nvSpPr>
        <p:spPr>
          <a:xfrm>
            <a:off x="406409" y="6231471"/>
            <a:ext cx="8343750"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t>US Sites investigating impact of power swings on distribution grid</a:t>
            </a:r>
            <a:endParaRPr lang="en-US" sz="2400" dirty="0"/>
          </a:p>
        </p:txBody>
      </p:sp>
    </p:spTree>
    <p:extLst>
      <p:ext uri="{BB962C8B-B14F-4D97-AF65-F5344CB8AC3E}">
        <p14:creationId xmlns:p14="http://schemas.microsoft.com/office/powerpoint/2010/main" val="386440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Better understand European providers</a:t>
            </a:r>
          </a:p>
          <a:p>
            <a:r>
              <a:rPr lang="en-US" dirty="0" smtClean="0"/>
              <a:t>Replicate in Japan</a:t>
            </a:r>
            <a:endParaRPr lang="en-US" dirty="0"/>
          </a:p>
        </p:txBody>
      </p:sp>
    </p:spTree>
    <p:extLst>
      <p:ext uri="{BB962C8B-B14F-4D97-AF65-F5344CB8AC3E}">
        <p14:creationId xmlns:p14="http://schemas.microsoft.com/office/powerpoint/2010/main" val="79179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Detail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57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Respondent Demographics</a:t>
            </a:r>
            <a:endParaRPr lang="en-US" dirty="0"/>
          </a:p>
        </p:txBody>
      </p:sp>
      <p:sp>
        <p:nvSpPr>
          <p:cNvPr id="3" name="Content Placeholder 2"/>
          <p:cNvSpPr>
            <a:spLocks noGrp="1"/>
          </p:cNvSpPr>
          <p:nvPr>
            <p:ph idx="1"/>
          </p:nvPr>
        </p:nvSpPr>
        <p:spPr/>
        <p:txBody>
          <a:bodyPr/>
          <a:lstStyle/>
          <a:p>
            <a:r>
              <a:rPr lang="en-US" dirty="0" smtClean="0"/>
              <a:t>Similar response rate; 9/16 (56%) respondents in Europe and 11/19 (58%) respondents in US</a:t>
            </a:r>
          </a:p>
          <a:p>
            <a:r>
              <a:rPr lang="en-US" dirty="0" smtClean="0"/>
              <a:t>Top50 sites except for 1 in Europe and 2 in US</a:t>
            </a:r>
          </a:p>
          <a:p>
            <a:r>
              <a:rPr lang="en-US" dirty="0" smtClean="0"/>
              <a:t>For US and Europe, the sampling was neither random nor anonymous</a:t>
            </a:r>
          </a:p>
          <a:p>
            <a:pPr lvl="1"/>
            <a:r>
              <a:rPr lang="en-US" dirty="0" smtClean="0"/>
              <a:t>Relied on EE HPC WG membership contacts</a:t>
            </a:r>
          </a:p>
        </p:txBody>
      </p:sp>
    </p:spTree>
    <p:extLst>
      <p:ext uri="{BB962C8B-B14F-4D97-AF65-F5344CB8AC3E}">
        <p14:creationId xmlns:p14="http://schemas.microsoft.com/office/powerpoint/2010/main" val="7869794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and European Max Site Load</a:t>
            </a:r>
            <a:endParaRPr lang="en-US" dirty="0"/>
          </a:p>
        </p:txBody>
      </p:sp>
      <p:sp>
        <p:nvSpPr>
          <p:cNvPr id="8" name="Rectangle 7"/>
          <p:cNvSpPr/>
          <p:nvPr/>
        </p:nvSpPr>
        <p:spPr>
          <a:xfrm>
            <a:off x="4356100" y="1524000"/>
            <a:ext cx="4572000" cy="2308324"/>
          </a:xfrm>
          <a:prstGeom prst="rect">
            <a:avLst/>
          </a:prstGeom>
        </p:spPr>
        <p:txBody>
          <a:bodyPr wrap="square">
            <a:spAutoFit/>
          </a:bodyPr>
          <a:lstStyle/>
          <a:p>
            <a:pPr marL="342900" indent="-342900">
              <a:buFont typeface="Arial"/>
              <a:buChar char="•"/>
            </a:pPr>
            <a:r>
              <a:rPr lang="en-US" sz="2400" dirty="0" smtClean="0"/>
              <a:t>Again, 4 US sites max load 20+MW</a:t>
            </a:r>
          </a:p>
          <a:p>
            <a:pPr marL="342900" indent="-342900">
              <a:buFont typeface="Arial"/>
              <a:buChar char="•"/>
            </a:pPr>
            <a:r>
              <a:rPr lang="en-US" sz="2400" dirty="0" smtClean="0"/>
              <a:t>Half of the sites max load between 5MW-15MW (11/20)</a:t>
            </a:r>
          </a:p>
          <a:p>
            <a:pPr marL="342900" indent="-342900">
              <a:buFont typeface="Arial"/>
              <a:buChar char="•"/>
            </a:pPr>
            <a:r>
              <a:rPr lang="en-US" sz="2400" dirty="0" smtClean="0"/>
              <a:t>3 European and zero US sites less than 5MW max load</a:t>
            </a:r>
          </a:p>
        </p:txBody>
      </p:sp>
      <p:pic>
        <p:nvPicPr>
          <p:cNvPr id="7" name="Picture 6"/>
          <p:cNvPicPr>
            <a:picLocks noChangeAspect="1"/>
          </p:cNvPicPr>
          <p:nvPr/>
        </p:nvPicPr>
        <p:blipFill>
          <a:blip r:embed="rId2"/>
          <a:stretch>
            <a:fillRect/>
          </a:stretch>
        </p:blipFill>
        <p:spPr>
          <a:xfrm>
            <a:off x="723900" y="1524000"/>
            <a:ext cx="3632200" cy="4787900"/>
          </a:xfrm>
          <a:prstGeom prst="rect">
            <a:avLst/>
          </a:prstGeom>
        </p:spPr>
      </p:pic>
    </p:spTree>
    <p:extLst>
      <p:ext uri="{BB962C8B-B14F-4D97-AF65-F5344CB8AC3E}">
        <p14:creationId xmlns:p14="http://schemas.microsoft.com/office/powerpoint/2010/main" val="24249039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An Energy Company?</a:t>
            </a:r>
            <a:br>
              <a:rPr lang="en-US" dirty="0" smtClean="0"/>
            </a:br>
            <a:r>
              <a:rPr lang="en-US" dirty="0" smtClean="0"/>
              <a:t>Some Facts…</a:t>
            </a:r>
            <a:endParaRPr lang="en-US" dirty="0"/>
          </a:p>
        </p:txBody>
      </p:sp>
      <p:sp>
        <p:nvSpPr>
          <p:cNvPr id="3" name="Content Placeholder 2"/>
          <p:cNvSpPr>
            <a:spLocks noGrp="1"/>
          </p:cNvSpPr>
          <p:nvPr>
            <p:ph idx="1"/>
          </p:nvPr>
        </p:nvSpPr>
        <p:spPr>
          <a:xfrm>
            <a:off x="457200" y="1498602"/>
            <a:ext cx="8229600" cy="4525963"/>
          </a:xfrm>
        </p:spPr>
        <p:txBody>
          <a:bodyPr>
            <a:normAutofit fontScale="85000" lnSpcReduction="20000"/>
          </a:bodyPr>
          <a:lstStyle/>
          <a:p>
            <a:r>
              <a:rPr lang="en-US" dirty="0"/>
              <a:t>C</a:t>
            </a:r>
            <a:r>
              <a:rPr lang="en-US" dirty="0" smtClean="0"/>
              <a:t>lean energy </a:t>
            </a:r>
          </a:p>
          <a:p>
            <a:pPr lvl="1"/>
            <a:r>
              <a:rPr lang="en-US" dirty="0" smtClean="0"/>
              <a:t>US$2B investment worldwide, various technologies</a:t>
            </a:r>
          </a:p>
          <a:p>
            <a:r>
              <a:rPr lang="en-US" dirty="0" smtClean="0"/>
              <a:t>Google Energy Subsidiary</a:t>
            </a:r>
          </a:p>
          <a:p>
            <a:pPr lvl="1"/>
            <a:r>
              <a:rPr lang="en-US" dirty="0" smtClean="0"/>
              <a:t>granted the right to sell energy</a:t>
            </a:r>
          </a:p>
          <a:p>
            <a:r>
              <a:rPr lang="en-US" dirty="0" smtClean="0"/>
              <a:t>Consumer smart-grid products</a:t>
            </a:r>
          </a:p>
          <a:p>
            <a:pPr lvl="1"/>
            <a:r>
              <a:rPr lang="en-US" dirty="0" smtClean="0"/>
              <a:t>US$3.2B Nest </a:t>
            </a:r>
            <a:r>
              <a:rPr lang="en-US" dirty="0"/>
              <a:t>Labs </a:t>
            </a:r>
            <a:r>
              <a:rPr lang="en-US" dirty="0" smtClean="0"/>
              <a:t>investment in smart thermostat</a:t>
            </a:r>
          </a:p>
          <a:p>
            <a:r>
              <a:rPr lang="en-US" dirty="0" smtClean="0"/>
              <a:t>Grid infrastructure investment</a:t>
            </a:r>
          </a:p>
          <a:p>
            <a:pPr lvl="1"/>
            <a:r>
              <a:rPr lang="en-US" dirty="0" smtClean="0"/>
              <a:t>37% stake in high</a:t>
            </a:r>
            <a:r>
              <a:rPr lang="en-US" dirty="0"/>
              <a:t>-</a:t>
            </a:r>
            <a:r>
              <a:rPr lang="en-US" dirty="0" smtClean="0"/>
              <a:t>voltage direct-current transmission </a:t>
            </a:r>
            <a:r>
              <a:rPr lang="en-US" dirty="0"/>
              <a:t>path </a:t>
            </a:r>
            <a:r>
              <a:rPr lang="en-US" dirty="0" smtClean="0"/>
              <a:t>for 7GW offshore </a:t>
            </a:r>
            <a:r>
              <a:rPr lang="en-US" dirty="0"/>
              <a:t>wind </a:t>
            </a:r>
            <a:r>
              <a:rPr lang="en-US" dirty="0" smtClean="0"/>
              <a:t>power</a:t>
            </a:r>
          </a:p>
          <a:p>
            <a:r>
              <a:rPr lang="en-US" dirty="0" smtClean="0"/>
              <a:t>Electric utility products</a:t>
            </a:r>
          </a:p>
          <a:p>
            <a:pPr lvl="1"/>
            <a:r>
              <a:rPr lang="en-US" dirty="0" smtClean="0"/>
              <a:t>General Electric partnership merges Google Maps into electric utility </a:t>
            </a:r>
            <a:r>
              <a:rPr lang="en-US" dirty="0"/>
              <a:t>geospatial analytics tools and software</a:t>
            </a:r>
            <a:r>
              <a:rPr lang="en-US" dirty="0"/>
              <a:t> </a:t>
            </a:r>
            <a:r>
              <a:rPr lang="en-US" dirty="0" smtClean="0"/>
              <a:t> </a:t>
            </a:r>
            <a:endParaRPr lang="en-US" dirty="0"/>
          </a:p>
          <a:p>
            <a:pPr lvl="1"/>
            <a:endParaRPr lang="en-US" dirty="0" smtClean="0"/>
          </a:p>
          <a:p>
            <a:endParaRPr lang="en-US" dirty="0" smtClean="0"/>
          </a:p>
          <a:p>
            <a:endParaRPr lang="en-US" dirty="0"/>
          </a:p>
        </p:txBody>
      </p:sp>
      <p:sp>
        <p:nvSpPr>
          <p:cNvPr id="6" name="TextBox 5"/>
          <p:cNvSpPr txBox="1"/>
          <p:nvPr/>
        </p:nvSpPr>
        <p:spPr>
          <a:xfrm>
            <a:off x="2396484" y="6096011"/>
            <a:ext cx="6690754"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dirty="0" smtClean="0"/>
              <a:t>Broad spectrum and substantial investments</a:t>
            </a:r>
            <a:endParaRPr lang="en-US" sz="2800" dirty="0"/>
          </a:p>
        </p:txBody>
      </p:sp>
      <p:sp>
        <p:nvSpPr>
          <p:cNvPr id="5" name="TextBox 4"/>
          <p:cNvSpPr txBox="1"/>
          <p:nvPr/>
        </p:nvSpPr>
        <p:spPr>
          <a:xfrm>
            <a:off x="203205" y="6468537"/>
            <a:ext cx="2510723" cy="338554"/>
          </a:xfrm>
          <a:prstGeom prst="rect">
            <a:avLst/>
          </a:prstGeom>
          <a:noFill/>
        </p:spPr>
        <p:txBody>
          <a:bodyPr wrap="none" rtlCol="0">
            <a:spAutoFit/>
          </a:bodyPr>
          <a:lstStyle/>
          <a:p>
            <a:r>
              <a:rPr lang="en-US" sz="1600" dirty="0" smtClean="0"/>
              <a:t>Multiple sources 2014-2015</a:t>
            </a:r>
            <a:endParaRPr lang="en-US" sz="1600" dirty="0"/>
          </a:p>
        </p:txBody>
      </p:sp>
    </p:spTree>
    <p:extLst>
      <p:ext uri="{BB962C8B-B14F-4D97-AF65-F5344CB8AC3E}">
        <p14:creationId xmlns:p14="http://schemas.microsoft.com/office/powerpoint/2010/main" val="243279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Tweaked Questions: Distinguishing Energy Efficiency and Grid Integration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sz="5100" dirty="0" smtClean="0"/>
              <a:t>European questions clearly separated energy efficiency from grid integration</a:t>
            </a:r>
          </a:p>
          <a:p>
            <a:pPr marL="0" indent="0">
              <a:buNone/>
            </a:pPr>
            <a:r>
              <a:rPr lang="en-US" sz="3400" dirty="0" smtClean="0"/>
              <a:t>Reminder</a:t>
            </a:r>
            <a:r>
              <a:rPr lang="en-US" sz="3400" dirty="0"/>
              <a:t>: this question allows for multiple answers.</a:t>
            </a:r>
          </a:p>
          <a:p>
            <a:r>
              <a:rPr lang="en-US" sz="3400" dirty="0"/>
              <a:t>Yes, we do use coarse grained power management for energy efficiency</a:t>
            </a:r>
          </a:p>
          <a:p>
            <a:r>
              <a:rPr lang="en-US" sz="3400" dirty="0"/>
              <a:t>Yes, we do use coarse grained power management for responding to grid requests</a:t>
            </a:r>
          </a:p>
          <a:p>
            <a:r>
              <a:rPr lang="en-US" sz="3400" dirty="0"/>
              <a:t>No, we do not use coarse grained power management</a:t>
            </a:r>
          </a:p>
          <a:p>
            <a:r>
              <a:rPr lang="en-US" sz="3400" dirty="0"/>
              <a:t>We are interested in using coarse grained power management for energy efficiency</a:t>
            </a:r>
          </a:p>
          <a:p>
            <a:r>
              <a:rPr lang="en-US" sz="3400" dirty="0"/>
              <a:t>We are interested in using coarse grained power management for responding to grid requests</a:t>
            </a:r>
          </a:p>
          <a:p>
            <a:endParaRPr lang="en-US" dirty="0" smtClean="0"/>
          </a:p>
          <a:p>
            <a:pPr marL="0" indent="0">
              <a:buNone/>
            </a:pPr>
            <a:r>
              <a:rPr lang="en-US" sz="5100" dirty="0" smtClean="0"/>
              <a:t>US questions blurred distinction between energy efficiency and grid integration</a:t>
            </a:r>
          </a:p>
          <a:p>
            <a:r>
              <a:rPr lang="en-US" sz="3400" dirty="0"/>
              <a:t>Yes, we do use coarse grained power management as a strategy for responding to grid requests</a:t>
            </a:r>
            <a:r>
              <a:rPr lang="en-US" sz="3400" dirty="0" smtClean="0"/>
              <a:t>.</a:t>
            </a:r>
            <a:endParaRPr lang="en-US" sz="3400" dirty="0"/>
          </a:p>
          <a:p>
            <a:r>
              <a:rPr lang="en-US" sz="3400" dirty="0"/>
              <a:t>Yes, we do use coarse grained power management as a strategy, but not for grid </a:t>
            </a:r>
            <a:r>
              <a:rPr lang="en-US" sz="3400" dirty="0" smtClean="0"/>
              <a:t>requests</a:t>
            </a:r>
            <a:endParaRPr lang="en-US" sz="3400" dirty="0"/>
          </a:p>
          <a:p>
            <a:r>
              <a:rPr lang="en-US" sz="3400" dirty="0"/>
              <a:t>No, we do not use a coarse grained power management </a:t>
            </a:r>
            <a:r>
              <a:rPr lang="en-US" sz="3400" dirty="0" smtClean="0"/>
              <a:t>strategy</a:t>
            </a:r>
            <a:endParaRPr lang="en-US" sz="3400" dirty="0"/>
          </a:p>
          <a:p>
            <a:r>
              <a:rPr lang="en-US" sz="3400" dirty="0"/>
              <a:t>No, but we could and might be interested in using it for grid requests or other purposes</a:t>
            </a:r>
          </a:p>
        </p:txBody>
      </p:sp>
    </p:spTree>
    <p:extLst>
      <p:ext uri="{BB962C8B-B14F-4D97-AF65-F5344CB8AC3E}">
        <p14:creationId xmlns:p14="http://schemas.microsoft.com/office/powerpoint/2010/main" val="2628082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fontScale="77500" lnSpcReduction="20000"/>
          </a:bodyPr>
          <a:lstStyle/>
          <a:p>
            <a:r>
              <a:rPr lang="en-US" dirty="0" smtClean="0"/>
              <a:t>Both Europe and US are using and/or interested in using some of these strategies for energy efficiency</a:t>
            </a:r>
          </a:p>
          <a:p>
            <a:pPr lvl="1"/>
            <a:r>
              <a:rPr lang="en-US" dirty="0" smtClean="0"/>
              <a:t>Strategies with greatest use and/or interest: fine grain, job scheduling, lighting</a:t>
            </a:r>
          </a:p>
          <a:p>
            <a:pPr lvl="1"/>
            <a:r>
              <a:rPr lang="en-US" dirty="0" smtClean="0"/>
              <a:t>US interest in coarse grain, but not Europe</a:t>
            </a:r>
          </a:p>
          <a:p>
            <a:r>
              <a:rPr lang="en-US" dirty="0" smtClean="0"/>
              <a:t>There are not any sites in either the US or Europe who are using these strategies for grid integration</a:t>
            </a:r>
          </a:p>
          <a:p>
            <a:r>
              <a:rPr lang="en-US" dirty="0"/>
              <a:t>T</a:t>
            </a:r>
            <a:r>
              <a:rPr lang="en-US" dirty="0" smtClean="0"/>
              <a:t>here is evidence that there are more US than European sites interested in using these strategies for grid integration</a:t>
            </a:r>
          </a:p>
          <a:p>
            <a:pPr lvl="1"/>
            <a:r>
              <a:rPr lang="en-US" dirty="0" smtClean="0"/>
              <a:t>Strategies with greatest interest:  coarse grain, fine grain, job scheduling, shut-down</a:t>
            </a:r>
          </a:p>
          <a:p>
            <a:pPr lvl="1"/>
            <a:r>
              <a:rPr lang="en-US" dirty="0" smtClean="0"/>
              <a:t>Strategies with least interest: lighting, air temperature</a:t>
            </a:r>
          </a:p>
          <a:p>
            <a:r>
              <a:rPr lang="en-US" dirty="0" smtClean="0"/>
              <a:t>Load migration is not interesting for either energy efficiency or grid integration</a:t>
            </a:r>
          </a:p>
        </p:txBody>
      </p:sp>
    </p:spTree>
    <p:extLst>
      <p:ext uri="{BB962C8B-B14F-4D97-AF65-F5344CB8AC3E}">
        <p14:creationId xmlns:p14="http://schemas.microsoft.com/office/powerpoint/2010/main" val="2908048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Coarse Grain</a:t>
            </a:r>
            <a:endParaRPr lang="en-US" sz="3200" dirty="0"/>
          </a:p>
        </p:txBody>
      </p:sp>
      <p:sp>
        <p:nvSpPr>
          <p:cNvPr id="3" name="Content Placeholder 2"/>
          <p:cNvSpPr>
            <a:spLocks noGrp="1"/>
          </p:cNvSpPr>
          <p:nvPr>
            <p:ph idx="1"/>
          </p:nvPr>
        </p:nvSpPr>
        <p:spPr>
          <a:xfrm>
            <a:off x="457200" y="1417638"/>
            <a:ext cx="8229600" cy="4525963"/>
          </a:xfrm>
        </p:spPr>
        <p:txBody>
          <a:bodyPr>
            <a:noAutofit/>
          </a:bodyPr>
          <a:lstStyle/>
          <a:p>
            <a:pPr marL="0" indent="0">
              <a:buNone/>
            </a:pPr>
            <a:r>
              <a:rPr lang="en-US" sz="2800" dirty="0" smtClean="0"/>
              <a:t>COARSE </a:t>
            </a:r>
            <a:r>
              <a:rPr lang="en-US" sz="2800" dirty="0"/>
              <a:t>GRAINED POWER MANAGEMENT: refers to the ability to control SC </a:t>
            </a:r>
            <a:r>
              <a:rPr lang="en-US" sz="2800" dirty="0" smtClean="0"/>
              <a:t>system power </a:t>
            </a:r>
            <a:r>
              <a:rPr lang="en-US" sz="2800" dirty="0"/>
              <a:t>and energy, but contrasts with </a:t>
            </a:r>
            <a:r>
              <a:rPr lang="en-US" sz="2800" dirty="0" smtClean="0"/>
              <a:t>fine-grained</a:t>
            </a:r>
            <a:r>
              <a:rPr lang="en-US" sz="2800" dirty="0"/>
              <a:t> </a:t>
            </a:r>
            <a:r>
              <a:rPr lang="en-US" sz="2800" dirty="0" smtClean="0"/>
              <a:t>power </a:t>
            </a:r>
            <a:r>
              <a:rPr lang="en-US" sz="2800" dirty="0"/>
              <a:t>management in that </a:t>
            </a:r>
            <a:r>
              <a:rPr lang="en-US" sz="2800" dirty="0" smtClean="0"/>
              <a:t>the resolution </a:t>
            </a:r>
            <a:r>
              <a:rPr lang="en-US" sz="2800" dirty="0"/>
              <a:t>is low and it is generally done at a more aggregated level. A typical example </a:t>
            </a:r>
            <a:r>
              <a:rPr lang="en-US" sz="2800" dirty="0" smtClean="0"/>
              <a:t>is power </a:t>
            </a:r>
            <a:r>
              <a:rPr lang="en-US" sz="2800" dirty="0"/>
              <a:t>capping</a:t>
            </a:r>
            <a:r>
              <a:rPr lang="en-US" sz="2800" dirty="0" smtClean="0"/>
              <a:t>.</a:t>
            </a:r>
          </a:p>
          <a:p>
            <a:pPr marL="0" indent="0">
              <a:buNone/>
            </a:pPr>
            <a:endParaRPr lang="en-US" sz="2800" dirty="0"/>
          </a:p>
          <a:p>
            <a:pPr marL="0" lvl="1" indent="0">
              <a:buNone/>
            </a:pPr>
            <a:r>
              <a:rPr lang="en-US" sz="3200" dirty="0"/>
              <a:t>Few European, but many US sites interested in coarse-grained power management (2/9 in Europe and 8/11 in </a:t>
            </a:r>
            <a:r>
              <a:rPr lang="en-US" sz="3200" dirty="0" smtClean="0"/>
              <a:t>US)</a:t>
            </a:r>
            <a:endParaRPr lang="en-US" sz="3200" dirty="0"/>
          </a:p>
          <a:p>
            <a:pPr marL="0" indent="0">
              <a:buNone/>
            </a:pPr>
            <a:endParaRPr lang="en-US" sz="2800" dirty="0"/>
          </a:p>
          <a:p>
            <a:pPr marL="0" indent="0">
              <a:buNone/>
            </a:pPr>
            <a:endParaRPr lang="en-US" sz="1600" dirty="0" smtClean="0"/>
          </a:p>
          <a:p>
            <a:endParaRPr lang="en-US" sz="1600" dirty="0"/>
          </a:p>
        </p:txBody>
      </p:sp>
    </p:spTree>
    <p:extLst>
      <p:ext uri="{BB962C8B-B14F-4D97-AF65-F5344CB8AC3E}">
        <p14:creationId xmlns:p14="http://schemas.microsoft.com/office/powerpoint/2010/main" val="3435003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Comments: Coarse Grained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Europe</a:t>
            </a:r>
          </a:p>
          <a:p>
            <a:r>
              <a:rPr lang="en-US" dirty="0"/>
              <a:t>We manage to </a:t>
            </a:r>
            <a:r>
              <a:rPr lang="en-US" dirty="0" err="1"/>
              <a:t>utilise</a:t>
            </a:r>
            <a:r>
              <a:rPr lang="en-US" dirty="0"/>
              <a:t> our supercomputer to capacity and as such it is unclear to us how we could benefit from power management.</a:t>
            </a:r>
          </a:p>
          <a:p>
            <a:r>
              <a:rPr lang="en-US" dirty="0" err="1"/>
              <a:t>Slurm</a:t>
            </a:r>
            <a:r>
              <a:rPr lang="en-US" dirty="0"/>
              <a:t> has a power capping mechanism - this could be used to block job scheduling beyond a certain level, in case we want to activate power capping</a:t>
            </a:r>
          </a:p>
          <a:p>
            <a:pPr marL="0" indent="0">
              <a:buNone/>
            </a:pPr>
            <a:r>
              <a:rPr lang="en-US" dirty="0" smtClean="0"/>
              <a:t>United </a:t>
            </a:r>
            <a:r>
              <a:rPr lang="en-US" dirty="0"/>
              <a:t>States</a:t>
            </a:r>
          </a:p>
          <a:p>
            <a:r>
              <a:rPr lang="en-US" dirty="0"/>
              <a:t>Nothing is necessary at this time. Our provider has no problem with our load swings. They indicate no concern with our next system either, but we are still looking into possible options in case there actually is a problem.</a:t>
            </a:r>
          </a:p>
          <a:p>
            <a:r>
              <a:rPr lang="en-US" dirty="0"/>
              <a:t>We might be interested in the future when operating closer to our design limit and the maximum capacity of our utility feeders. </a:t>
            </a:r>
          </a:p>
          <a:p>
            <a:r>
              <a:rPr lang="en-US" dirty="0"/>
              <a:t>We have explored load shed/shift in the past and shown it is do-able. Cultural resistance to impact on HPC productivity. </a:t>
            </a:r>
          </a:p>
          <a:p>
            <a:endParaRPr lang="en-US" dirty="0"/>
          </a:p>
        </p:txBody>
      </p:sp>
    </p:spTree>
    <p:extLst>
      <p:ext uri="{BB962C8B-B14F-4D97-AF65-F5344CB8AC3E}">
        <p14:creationId xmlns:p14="http://schemas.microsoft.com/office/powerpoint/2010/main" val="2312538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Fine Grained and Job Scheduling  Questions</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FINE GRAINED POWER MANAGEMENT: refers to the ability to control SC system </a:t>
            </a:r>
            <a:r>
              <a:rPr lang="en-US" sz="2800" dirty="0" smtClean="0"/>
              <a:t>power and </a:t>
            </a:r>
            <a:r>
              <a:rPr lang="en-US" sz="2800" dirty="0"/>
              <a:t>energy with tools that </a:t>
            </a:r>
            <a:r>
              <a:rPr lang="en-US" sz="2800" dirty="0" smtClean="0"/>
              <a:t>offer </a:t>
            </a:r>
            <a:r>
              <a:rPr lang="en-US" sz="2800" dirty="0"/>
              <a:t>high resolution control and can target </a:t>
            </a:r>
            <a:r>
              <a:rPr lang="en-US" sz="2800" dirty="0" smtClean="0"/>
              <a:t>specific </a:t>
            </a:r>
            <a:r>
              <a:rPr lang="en-US" sz="2800" dirty="0"/>
              <a:t>low </a:t>
            </a:r>
            <a:r>
              <a:rPr lang="en-US" sz="2800" dirty="0" smtClean="0"/>
              <a:t>level Subsystems.  A </a:t>
            </a:r>
            <a:r>
              <a:rPr lang="en-US" sz="2800" dirty="0"/>
              <a:t>typical example is CPU voltage and frequency scaling</a:t>
            </a:r>
            <a:r>
              <a:rPr lang="en-US" sz="2800" dirty="0" smtClean="0"/>
              <a:t>.</a:t>
            </a:r>
          </a:p>
          <a:p>
            <a:pPr marL="0" indent="0">
              <a:buNone/>
            </a:pPr>
            <a:endParaRPr lang="en-US" sz="2800" dirty="0" smtClean="0"/>
          </a:p>
          <a:p>
            <a:pPr marL="0" indent="0">
              <a:buNone/>
            </a:pPr>
            <a:r>
              <a:rPr lang="en-US" sz="2800" dirty="0" smtClean="0"/>
              <a:t>JOB </a:t>
            </a:r>
            <a:r>
              <a:rPr lang="en-US" sz="2800" dirty="0"/>
              <a:t>SCHEDULING: refers to the ability to control SC system power by understanding the power profile of applications and queuing the applications based on those profiles.</a:t>
            </a:r>
          </a:p>
          <a:p>
            <a:pPr marL="0" indent="0">
              <a:buNone/>
            </a:pPr>
            <a:endParaRPr lang="en-US" sz="2800" dirty="0" smtClean="0"/>
          </a:p>
        </p:txBody>
      </p:sp>
    </p:spTree>
    <p:extLst>
      <p:ext uri="{BB962C8B-B14F-4D97-AF65-F5344CB8AC3E}">
        <p14:creationId xmlns:p14="http://schemas.microsoft.com/office/powerpoint/2010/main" val="359865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Job Scheduling and Fine Grained Responses</a:t>
            </a:r>
            <a:endParaRPr lang="en-US" dirty="0"/>
          </a:p>
        </p:txBody>
      </p:sp>
      <p:sp>
        <p:nvSpPr>
          <p:cNvPr id="3" name="Content Placeholder 2"/>
          <p:cNvSpPr>
            <a:spLocks noGrp="1"/>
          </p:cNvSpPr>
          <p:nvPr>
            <p:ph idx="1"/>
          </p:nvPr>
        </p:nvSpPr>
        <p:spPr/>
        <p:txBody>
          <a:bodyPr/>
          <a:lstStyle/>
          <a:p>
            <a:r>
              <a:rPr lang="en-US" dirty="0" smtClean="0"/>
              <a:t>Fine grained power control mechanisms are being deployed in Job Schedulers</a:t>
            </a:r>
          </a:p>
          <a:p>
            <a:r>
              <a:rPr lang="en-US" dirty="0" smtClean="0"/>
              <a:t>Same comment for both strategies</a:t>
            </a:r>
          </a:p>
          <a:p>
            <a:pPr lvl="1"/>
            <a:r>
              <a:rPr lang="en-US" dirty="0" smtClean="0"/>
              <a:t>“We </a:t>
            </a:r>
            <a:r>
              <a:rPr lang="en-US" dirty="0"/>
              <a:t>are using an energy-aware scheduling system which is able to automatically select the optimal processing frequency for applications to minimize the system energy needed to run the application to completion</a:t>
            </a:r>
            <a:r>
              <a:rPr lang="en-US" dirty="0" smtClean="0"/>
              <a:t>.” </a:t>
            </a:r>
          </a:p>
          <a:p>
            <a:endParaRPr lang="en-US" dirty="0"/>
          </a:p>
        </p:txBody>
      </p:sp>
    </p:spTree>
    <p:extLst>
      <p:ext uri="{BB962C8B-B14F-4D97-AF65-F5344CB8AC3E}">
        <p14:creationId xmlns:p14="http://schemas.microsoft.com/office/powerpoint/2010/main" val="3213648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7576"/>
            <a:ext cx="8407400" cy="1143000"/>
          </a:xfrm>
        </p:spPr>
        <p:txBody>
          <a:bodyPr>
            <a:normAutofit fontScale="90000"/>
          </a:bodyPr>
          <a:lstStyle/>
          <a:p>
            <a:r>
              <a:rPr lang="en-US" dirty="0" smtClean="0"/>
              <a:t>Response: Job Scheduling/Fine Grained </a:t>
            </a:r>
            <a:endParaRPr lang="en-US" dirty="0"/>
          </a:p>
        </p:txBody>
      </p:sp>
      <p:sp>
        <p:nvSpPr>
          <p:cNvPr id="3" name="Content Placeholder 2"/>
          <p:cNvSpPr>
            <a:spLocks noGrp="1"/>
          </p:cNvSpPr>
          <p:nvPr>
            <p:ph idx="1"/>
          </p:nvPr>
        </p:nvSpPr>
        <p:spPr>
          <a:xfrm>
            <a:off x="279400" y="1413937"/>
            <a:ext cx="8525933" cy="5037663"/>
          </a:xfrm>
        </p:spPr>
        <p:txBody>
          <a:bodyPr>
            <a:noAutofit/>
          </a:bodyPr>
          <a:lstStyle/>
          <a:p>
            <a:pPr marL="571500" lvl="1" indent="-571500">
              <a:buFont typeface="Arial"/>
              <a:buChar char="•"/>
            </a:pPr>
            <a:r>
              <a:rPr lang="en-US" dirty="0" smtClean="0"/>
              <a:t>Both European and US sites are using </a:t>
            </a:r>
            <a:r>
              <a:rPr lang="en-US" dirty="0"/>
              <a:t>and/or interested </a:t>
            </a:r>
            <a:r>
              <a:rPr lang="en-US" dirty="0" smtClean="0"/>
              <a:t>in job scheduling and </a:t>
            </a:r>
            <a:r>
              <a:rPr lang="en-US" dirty="0"/>
              <a:t>fine-grained power </a:t>
            </a:r>
            <a:r>
              <a:rPr lang="en-US" dirty="0" smtClean="0"/>
              <a:t>management (7/</a:t>
            </a:r>
            <a:r>
              <a:rPr lang="en-US" dirty="0"/>
              <a:t>9 in Europe and 8</a:t>
            </a:r>
            <a:r>
              <a:rPr lang="en-US" dirty="0" smtClean="0"/>
              <a:t>/</a:t>
            </a:r>
            <a:r>
              <a:rPr lang="en-US" dirty="0"/>
              <a:t>11 in US) </a:t>
            </a:r>
            <a:endParaRPr lang="en-US" dirty="0" smtClean="0"/>
          </a:p>
          <a:p>
            <a:pPr marL="571500" lvl="1" indent="-571500">
              <a:buFont typeface="Arial"/>
              <a:buChar char="•"/>
            </a:pPr>
            <a:r>
              <a:rPr lang="en-US" dirty="0" smtClean="0"/>
              <a:t>Many European and US sites are already using job scheduling and fine-grained power management for energy efficiency (5/9 in Europe and 6/11 in US)</a:t>
            </a:r>
          </a:p>
          <a:p>
            <a:pPr marL="571500" lvl="1" indent="-571500">
              <a:buFont typeface="Arial"/>
              <a:buChar char="•"/>
            </a:pPr>
            <a:r>
              <a:rPr lang="en-US" dirty="0" smtClean="0"/>
              <a:t>Less interest in grid integration using fine-grained power management and job scheduling (1/9 in Europe and no more than 4/11 in US*)</a:t>
            </a:r>
          </a:p>
          <a:p>
            <a:pPr marL="857250" lvl="3" indent="0">
              <a:buNone/>
            </a:pPr>
            <a:r>
              <a:rPr lang="en-US" sz="1800" dirty="0" smtClean="0"/>
              <a:t>* US Questionnaire asks for interest in “grid integration and other purposes”</a:t>
            </a:r>
          </a:p>
        </p:txBody>
      </p:sp>
    </p:spTree>
    <p:extLst>
      <p:ext uri="{BB962C8B-B14F-4D97-AF65-F5344CB8AC3E}">
        <p14:creationId xmlns:p14="http://schemas.microsoft.com/office/powerpoint/2010/main" val="1920149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Comments: Job Scheduling and Fine Grained Power Management</a:t>
            </a:r>
            <a:endParaRPr lang="en-US" dirty="0"/>
          </a:p>
        </p:txBody>
      </p:sp>
      <p:sp>
        <p:nvSpPr>
          <p:cNvPr id="3" name="Content Placeholder 2"/>
          <p:cNvSpPr>
            <a:spLocks noGrp="1"/>
          </p:cNvSpPr>
          <p:nvPr>
            <p:ph idx="1"/>
          </p:nvPr>
        </p:nvSpPr>
        <p:spPr/>
        <p:txBody>
          <a:bodyPr>
            <a:noAutofit/>
          </a:bodyPr>
          <a:lstStyle/>
          <a:p>
            <a:pPr marL="400050" lvl="1" indent="0">
              <a:buNone/>
            </a:pPr>
            <a:r>
              <a:rPr lang="en-US" sz="2400" dirty="0" smtClean="0"/>
              <a:t>Europe</a:t>
            </a:r>
            <a:endParaRPr lang="en-US" sz="2400" dirty="0"/>
          </a:p>
          <a:p>
            <a:pPr lvl="1"/>
            <a:r>
              <a:rPr lang="en-US" sz="1800" dirty="0"/>
              <a:t>We are using an energy-aware scheduling system which is able to automatically select the optimal processing frequency for applications to minimize the system energy needed to run the application to completion. </a:t>
            </a:r>
          </a:p>
          <a:p>
            <a:pPr lvl="1"/>
            <a:r>
              <a:rPr lang="en-US" sz="1800" dirty="0"/>
              <a:t>New system end of this year is supposed to allow this </a:t>
            </a:r>
          </a:p>
          <a:p>
            <a:pPr lvl="1"/>
            <a:r>
              <a:rPr lang="en-US" sz="1800" dirty="0"/>
              <a:t>DVFS on </a:t>
            </a:r>
            <a:r>
              <a:rPr lang="en-US" sz="1800" dirty="0" err="1"/>
              <a:t>Juropa</a:t>
            </a:r>
            <a:endParaRPr lang="en-US" sz="1800" dirty="0"/>
          </a:p>
          <a:p>
            <a:pPr lvl="1"/>
            <a:r>
              <a:rPr lang="en-US" sz="1800" dirty="0"/>
              <a:t>We have studied the impact of frequency tuning, and this can already be used by code developers but it is not fully deployed </a:t>
            </a:r>
          </a:p>
          <a:p>
            <a:pPr marL="400050" lvl="1" indent="0">
              <a:buNone/>
            </a:pPr>
            <a:r>
              <a:rPr lang="en-US" sz="2400" dirty="0"/>
              <a:t>United </a:t>
            </a:r>
            <a:r>
              <a:rPr lang="en-US" sz="2400" dirty="0" smtClean="0"/>
              <a:t>States</a:t>
            </a:r>
            <a:endParaRPr lang="en-US" sz="2400" dirty="0"/>
          </a:p>
          <a:p>
            <a:pPr lvl="1"/>
            <a:r>
              <a:rPr lang="en-US" sz="1800" dirty="0"/>
              <a:t>We implement de-clocking to shave up to 30% HPC power load to mitigate plant chiller issues should they occur </a:t>
            </a:r>
          </a:p>
          <a:p>
            <a:pPr lvl="1"/>
            <a:r>
              <a:rPr lang="en-US" sz="1800" dirty="0"/>
              <a:t>We have trouble with job scheduling for the basic purpose of queuing jobs to optimize the utilization of processors. I'd be interested in using it for energy efficiency, but don't believe the industry can satisfactorily support it. I would not be interested in this to reduce the utility grid demand. </a:t>
            </a:r>
          </a:p>
          <a:p>
            <a:pPr marL="0" indent="0">
              <a:buNone/>
            </a:pPr>
            <a:endParaRPr lang="en-US" sz="900" dirty="0"/>
          </a:p>
          <a:p>
            <a:endParaRPr lang="en-US" sz="900" dirty="0"/>
          </a:p>
          <a:p>
            <a:endParaRPr lang="en-US" sz="900" dirty="0"/>
          </a:p>
        </p:txBody>
      </p:sp>
    </p:spTree>
    <p:extLst>
      <p:ext uri="{BB962C8B-B14F-4D97-AF65-F5344CB8AC3E}">
        <p14:creationId xmlns:p14="http://schemas.microsoft.com/office/powerpoint/2010/main" val="212333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 Control</a:t>
            </a:r>
            <a:endParaRPr lang="en-US" dirty="0"/>
          </a:p>
        </p:txBody>
      </p:sp>
      <p:sp>
        <p:nvSpPr>
          <p:cNvPr id="3" name="Content Placeholder 2"/>
          <p:cNvSpPr>
            <a:spLocks noGrp="1"/>
          </p:cNvSpPr>
          <p:nvPr>
            <p:ph idx="1"/>
          </p:nvPr>
        </p:nvSpPr>
        <p:spPr>
          <a:xfrm>
            <a:off x="457200" y="1600200"/>
            <a:ext cx="8229600" cy="5037667"/>
          </a:xfrm>
        </p:spPr>
        <p:txBody>
          <a:bodyPr>
            <a:normAutofit fontScale="47500" lnSpcReduction="20000"/>
          </a:bodyPr>
          <a:lstStyle/>
          <a:p>
            <a:r>
              <a:rPr lang="en-US" sz="5100" dirty="0" smtClean="0"/>
              <a:t>LIGHTING CONTROL Question: </a:t>
            </a:r>
            <a:r>
              <a:rPr lang="en-US" sz="5100" dirty="0"/>
              <a:t>Data center lights could be turned off or shutdown completely</a:t>
            </a:r>
            <a:endParaRPr lang="en-US" sz="5100" dirty="0" smtClean="0"/>
          </a:p>
          <a:p>
            <a:r>
              <a:rPr lang="en-US" sz="5100" dirty="0" smtClean="0"/>
              <a:t>Both Europe and US sites are using and/or interested in using lighting control for energy efficiency (8/9 in Europe and 7/11 in US), but not for grid integration (zero in Europe and US)</a:t>
            </a:r>
          </a:p>
          <a:p>
            <a:pPr marL="400050" lvl="1" indent="0">
              <a:buNone/>
            </a:pPr>
            <a:endParaRPr lang="en-US" sz="3800" dirty="0" smtClean="0"/>
          </a:p>
          <a:p>
            <a:pPr marL="400050" lvl="1" indent="0">
              <a:buNone/>
            </a:pPr>
            <a:r>
              <a:rPr lang="en-US" sz="3800" dirty="0" smtClean="0"/>
              <a:t>European </a:t>
            </a:r>
            <a:r>
              <a:rPr lang="en-US" sz="3800" dirty="0"/>
              <a:t>Comments</a:t>
            </a:r>
          </a:p>
          <a:p>
            <a:pPr lvl="1"/>
            <a:r>
              <a:rPr lang="en-US" sz="3800" dirty="0" smtClean="0"/>
              <a:t>Our </a:t>
            </a:r>
            <a:r>
              <a:rPr lang="en-US" sz="3800" dirty="0"/>
              <a:t>data center is operated as dark center. Hence most of the time the lights in the data center are out. </a:t>
            </a:r>
            <a:endParaRPr lang="en-US" sz="3800" dirty="0" smtClean="0"/>
          </a:p>
          <a:p>
            <a:pPr lvl="1"/>
            <a:r>
              <a:rPr lang="en-US" sz="3800" dirty="0"/>
              <a:t>We do switch lights off when the room is empty but this is not a </a:t>
            </a:r>
            <a:r>
              <a:rPr lang="en-US" sz="3800" dirty="0" err="1"/>
              <a:t>recognised</a:t>
            </a:r>
            <a:r>
              <a:rPr lang="en-US" sz="3800" dirty="0"/>
              <a:t> strategy within our </a:t>
            </a:r>
            <a:r>
              <a:rPr lang="en-US" sz="3800" dirty="0" err="1"/>
              <a:t>organisation</a:t>
            </a:r>
            <a:r>
              <a:rPr lang="en-US" sz="3800" dirty="0"/>
              <a:t>.</a:t>
            </a:r>
            <a:endParaRPr lang="en-US" sz="3800" dirty="0" smtClean="0"/>
          </a:p>
          <a:p>
            <a:pPr marL="457200" lvl="1" indent="0">
              <a:buNone/>
            </a:pPr>
            <a:r>
              <a:rPr lang="en-US" sz="3800" dirty="0" smtClean="0"/>
              <a:t>United </a:t>
            </a:r>
            <a:r>
              <a:rPr lang="en-US" sz="3800" dirty="0"/>
              <a:t>States Comments</a:t>
            </a:r>
          </a:p>
          <a:p>
            <a:pPr lvl="1"/>
            <a:r>
              <a:rPr lang="en-US" sz="3800" dirty="0"/>
              <a:t>Our lights automatically shut off 24x7 when there is no motion in the data center. This is so small compared to the HPC demand load that I'd be surprised if the utility is interested. </a:t>
            </a:r>
            <a:endParaRPr lang="en-US" sz="3800" dirty="0" smtClean="0"/>
          </a:p>
          <a:p>
            <a:pPr lvl="1"/>
            <a:r>
              <a:rPr lang="en-US" sz="3800" dirty="0" smtClean="0"/>
              <a:t>All </a:t>
            </a:r>
            <a:r>
              <a:rPr lang="en-US" sz="3800" dirty="0"/>
              <a:t>data center lights are controlled by motion sensors. </a:t>
            </a:r>
          </a:p>
          <a:p>
            <a:endParaRPr lang="en-US" dirty="0"/>
          </a:p>
          <a:p>
            <a:endParaRPr lang="en-US" dirty="0"/>
          </a:p>
        </p:txBody>
      </p:sp>
    </p:spTree>
    <p:extLst>
      <p:ext uri="{BB962C8B-B14F-4D97-AF65-F5344CB8AC3E}">
        <p14:creationId xmlns:p14="http://schemas.microsoft.com/office/powerpoint/2010/main" val="3218282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Tweaked Air Control Question</a:t>
            </a:r>
            <a:endParaRPr lang="en-US" dirty="0"/>
          </a:p>
        </p:txBody>
      </p:sp>
      <p:sp>
        <p:nvSpPr>
          <p:cNvPr id="3" name="Content Placeholder 2"/>
          <p:cNvSpPr>
            <a:spLocks noGrp="1"/>
          </p:cNvSpPr>
          <p:nvPr>
            <p:ph idx="1"/>
          </p:nvPr>
        </p:nvSpPr>
        <p:spPr>
          <a:xfrm>
            <a:off x="457200" y="1380071"/>
            <a:ext cx="8229600" cy="4525963"/>
          </a:xfrm>
        </p:spPr>
        <p:txBody>
          <a:bodyPr>
            <a:noAutofit/>
          </a:bodyPr>
          <a:lstStyle/>
          <a:p>
            <a:r>
              <a:rPr lang="en-US" sz="2800" dirty="0" smtClean="0"/>
              <a:t>European Version</a:t>
            </a:r>
          </a:p>
          <a:p>
            <a:pPr marL="400050" lvl="1" indent="0">
              <a:buNone/>
            </a:pPr>
            <a:r>
              <a:rPr lang="en-US" sz="2400" dirty="0"/>
              <a:t>INCREASING AIR TEMPERATURE: Increasing the temperature of the SC beyond </a:t>
            </a:r>
            <a:r>
              <a:rPr lang="en-US" sz="2400" dirty="0" smtClean="0"/>
              <a:t>the normal </a:t>
            </a:r>
            <a:r>
              <a:rPr lang="en-US" sz="2400" dirty="0"/>
              <a:t>operating limit on a rapid, but temporary basis. For this question, consider </a:t>
            </a:r>
            <a:r>
              <a:rPr lang="en-US" sz="2400" dirty="0" smtClean="0"/>
              <a:t>the 'normal </a:t>
            </a:r>
            <a:r>
              <a:rPr lang="en-US" sz="2400" dirty="0"/>
              <a:t>operating limit' to be set by the SC.</a:t>
            </a:r>
          </a:p>
          <a:p>
            <a:pPr marL="400050" lvl="1" indent="0">
              <a:buNone/>
            </a:pPr>
            <a:r>
              <a:rPr lang="en-US" sz="2400" dirty="0"/>
              <a:t>Note, this rapid and temporary excursion is different from the slow, deliberate and </a:t>
            </a:r>
            <a:r>
              <a:rPr lang="en-US" sz="2400" dirty="0" smtClean="0"/>
              <a:t>lasting increases </a:t>
            </a:r>
            <a:r>
              <a:rPr lang="en-US" sz="2400" dirty="0"/>
              <a:t>in temperature that have been and continue to be a part of a </a:t>
            </a:r>
            <a:r>
              <a:rPr lang="en-US" sz="2400" dirty="0" smtClean="0"/>
              <a:t>continuous improvement </a:t>
            </a:r>
            <a:r>
              <a:rPr lang="en-US" sz="2400" dirty="0"/>
              <a:t>process for energy efficiency purposes</a:t>
            </a:r>
            <a:r>
              <a:rPr lang="en-US" sz="2400" dirty="0" smtClean="0"/>
              <a:t>.</a:t>
            </a:r>
          </a:p>
          <a:p>
            <a:pPr marL="400050" lvl="1" indent="0">
              <a:buNone/>
            </a:pPr>
            <a:endParaRPr lang="en-US" sz="400" dirty="0" smtClean="0"/>
          </a:p>
          <a:p>
            <a:r>
              <a:rPr lang="en-US" sz="2800" dirty="0" smtClean="0"/>
              <a:t>US Version</a:t>
            </a:r>
          </a:p>
          <a:p>
            <a:pPr marL="400050" lvl="1" indent="0">
              <a:buNone/>
            </a:pPr>
            <a:r>
              <a:rPr lang="en-US" sz="2400" dirty="0"/>
              <a:t>TEMPERATURE ADJUSTMENT: widen acceptable (ASHRAE Thermal Conditions</a:t>
            </a:r>
            <a:r>
              <a:rPr lang="en-US" sz="2400" dirty="0" smtClean="0"/>
              <a:t>) temperature set-point </a:t>
            </a:r>
            <a:r>
              <a:rPr lang="en-US" sz="2400" dirty="0"/>
              <a:t>ranges and humidity levels for short periods.</a:t>
            </a:r>
            <a:endParaRPr lang="en-US" sz="2400" dirty="0" smtClean="0"/>
          </a:p>
          <a:p>
            <a:pPr marL="457200" indent="-457200"/>
            <a:endParaRPr lang="en-US" sz="2800" dirty="0"/>
          </a:p>
        </p:txBody>
      </p:sp>
    </p:spTree>
    <p:extLst>
      <p:ext uri="{BB962C8B-B14F-4D97-AF65-F5344CB8AC3E}">
        <p14:creationId xmlns:p14="http://schemas.microsoft.com/office/powerpoint/2010/main" val="351481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Investing in Energy R&amp;D</a:t>
            </a:r>
            <a:endParaRPr lang="en-US" dirty="0"/>
          </a:p>
        </p:txBody>
      </p:sp>
      <p:sp>
        <p:nvSpPr>
          <p:cNvPr id="3" name="Content Placeholder 2"/>
          <p:cNvSpPr>
            <a:spLocks noGrp="1"/>
          </p:cNvSpPr>
          <p:nvPr>
            <p:ph idx="1"/>
          </p:nvPr>
        </p:nvSpPr>
        <p:spPr>
          <a:xfrm>
            <a:off x="457200" y="1363138"/>
            <a:ext cx="8229600" cy="4525963"/>
          </a:xfrm>
        </p:spPr>
        <p:txBody>
          <a:bodyPr>
            <a:normAutofit fontScale="92500" lnSpcReduction="10000"/>
          </a:bodyPr>
          <a:lstStyle/>
          <a:p>
            <a:r>
              <a:rPr lang="en-US" dirty="0" smtClean="0"/>
              <a:t>Set ‘game changer’ R&amp;D strategy</a:t>
            </a:r>
          </a:p>
          <a:p>
            <a:pPr lvl="1"/>
            <a:r>
              <a:rPr lang="en-US" dirty="0" smtClean="0"/>
              <a:t>Combating climate </a:t>
            </a:r>
            <a:r>
              <a:rPr lang="en-US" dirty="0"/>
              <a:t>change exclusively with today’s renewable energy technologies simply won’t work</a:t>
            </a:r>
          </a:p>
          <a:p>
            <a:pPr lvl="2"/>
            <a:r>
              <a:rPr lang="en-US" dirty="0" smtClean="0"/>
              <a:t>Cancelled </a:t>
            </a:r>
            <a:r>
              <a:rPr lang="en-US" dirty="0"/>
              <a:t>RE&lt;</a:t>
            </a:r>
            <a:r>
              <a:rPr lang="en-US" dirty="0" smtClean="0"/>
              <a:t>C, cheap renewable energy R&amp;D program</a:t>
            </a:r>
          </a:p>
          <a:p>
            <a:pPr lvl="1"/>
            <a:r>
              <a:rPr lang="en-US" dirty="0"/>
              <a:t>N</a:t>
            </a:r>
            <a:r>
              <a:rPr lang="en-US" dirty="0" smtClean="0"/>
              <a:t>eed </a:t>
            </a:r>
            <a:r>
              <a:rPr lang="en-US" dirty="0"/>
              <a:t>something </a:t>
            </a:r>
            <a:r>
              <a:rPr lang="en-US" dirty="0" smtClean="0"/>
              <a:t>disruptive; "</a:t>
            </a:r>
            <a:r>
              <a:rPr lang="en-US" dirty="0" err="1"/>
              <a:t>dispatchable</a:t>
            </a:r>
            <a:r>
              <a:rPr lang="en-US" dirty="0"/>
              <a:t>" (can be turned on and off</a:t>
            </a:r>
            <a:r>
              <a:rPr lang="en-US" dirty="0" smtClean="0"/>
              <a:t>), </a:t>
            </a:r>
            <a:r>
              <a:rPr lang="en-US" dirty="0"/>
              <a:t>"distributed" (produced near where it's wanted) - at costs well below </a:t>
            </a:r>
            <a:r>
              <a:rPr lang="en-US" dirty="0" smtClean="0"/>
              <a:t>coal</a:t>
            </a:r>
            <a:r>
              <a:rPr lang="en-US" dirty="0"/>
              <a:t> </a:t>
            </a:r>
            <a:r>
              <a:rPr lang="en-US" i="1" dirty="0"/>
              <a:t>or</a:t>
            </a:r>
            <a:r>
              <a:rPr lang="en-US" dirty="0"/>
              <a:t> </a:t>
            </a:r>
            <a:r>
              <a:rPr lang="en-US" dirty="0" smtClean="0"/>
              <a:t>gas</a:t>
            </a:r>
          </a:p>
          <a:p>
            <a:r>
              <a:rPr lang="en-US" dirty="0" smtClean="0"/>
              <a:t>Hired former head of US DOE ARPA-E Blue Sky</a:t>
            </a:r>
          </a:p>
          <a:p>
            <a:r>
              <a:rPr lang="en-US" dirty="0" smtClean="0"/>
              <a:t>Hiring electrical power engineers </a:t>
            </a:r>
          </a:p>
          <a:p>
            <a:r>
              <a:rPr lang="en-US" dirty="0" smtClean="0"/>
              <a:t>Filing related patents</a:t>
            </a:r>
          </a:p>
        </p:txBody>
      </p:sp>
      <p:sp>
        <p:nvSpPr>
          <p:cNvPr id="4" name="TextBox 3"/>
          <p:cNvSpPr txBox="1"/>
          <p:nvPr/>
        </p:nvSpPr>
        <p:spPr>
          <a:xfrm>
            <a:off x="-67717" y="6205492"/>
            <a:ext cx="9482083" cy="584776"/>
          </a:xfrm>
          <a:prstGeom prst="rect">
            <a:avLst/>
          </a:prstGeom>
          <a:noFill/>
        </p:spPr>
        <p:txBody>
          <a:bodyPr wrap="none" rtlCol="0">
            <a:spAutoFit/>
          </a:bodyPr>
          <a:lstStyle/>
          <a:p>
            <a:r>
              <a:rPr lang="en-US" sz="1580" dirty="0" smtClean="0">
                <a:hlinkClick r:id="rId3"/>
              </a:rPr>
              <a:t>http</a:t>
            </a:r>
            <a:r>
              <a:rPr lang="en-US" sz="1580" dirty="0">
                <a:hlinkClick r:id="rId3"/>
              </a:rPr>
              <a:t>://spectrum.ieee.org/energy/renewables/what-it-would-really-take-to-reverse-climate-</a:t>
            </a:r>
            <a:r>
              <a:rPr lang="en-US" sz="1580" dirty="0" smtClean="0">
                <a:hlinkClick r:id="rId3"/>
              </a:rPr>
              <a:t>change</a:t>
            </a:r>
            <a:endParaRPr lang="en-US" sz="1580" dirty="0" smtClean="0"/>
          </a:p>
          <a:p>
            <a:r>
              <a:rPr lang="en-US" sz="1580" dirty="0"/>
              <a:t>http://</a:t>
            </a:r>
            <a:r>
              <a:rPr lang="en-US" sz="1580" dirty="0" err="1"/>
              <a:t>www.bloomberg.com</a:t>
            </a:r>
            <a:r>
              <a:rPr lang="en-US" sz="1580" dirty="0"/>
              <a:t>/news/articles/2014-06-10/</a:t>
            </a:r>
            <a:r>
              <a:rPr lang="en-US" sz="1580" dirty="0" err="1"/>
              <a:t>google</a:t>
            </a:r>
            <a:r>
              <a:rPr lang="en-US" sz="1580" dirty="0"/>
              <a:t>-said-to-plan-energy-push-with-tools-for-utilities</a:t>
            </a:r>
            <a:endParaRPr lang="en-US" sz="1580" dirty="0" smtClean="0"/>
          </a:p>
        </p:txBody>
      </p:sp>
      <p:sp>
        <p:nvSpPr>
          <p:cNvPr id="5" name="TextBox 4"/>
          <p:cNvSpPr txBox="1"/>
          <p:nvPr/>
        </p:nvSpPr>
        <p:spPr>
          <a:xfrm>
            <a:off x="3277000" y="5672686"/>
            <a:ext cx="4760563"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800" dirty="0" smtClean="0"/>
              <a:t>Long-term energy commitment </a:t>
            </a:r>
            <a:endParaRPr lang="en-US" sz="2800" dirty="0"/>
          </a:p>
        </p:txBody>
      </p:sp>
    </p:spTree>
    <p:extLst>
      <p:ext uri="{BB962C8B-B14F-4D97-AF65-F5344CB8AC3E}">
        <p14:creationId xmlns:p14="http://schemas.microsoft.com/office/powerpoint/2010/main" val="1109672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Temperature Control</a:t>
            </a:r>
            <a:endParaRPr lang="en-US" dirty="0"/>
          </a:p>
        </p:txBody>
      </p:sp>
      <p:sp>
        <p:nvSpPr>
          <p:cNvPr id="3" name="Content Placeholder 2"/>
          <p:cNvSpPr>
            <a:spLocks noGrp="1"/>
          </p:cNvSpPr>
          <p:nvPr>
            <p:ph idx="1"/>
          </p:nvPr>
        </p:nvSpPr>
        <p:spPr>
          <a:xfrm>
            <a:off x="304799" y="1332973"/>
            <a:ext cx="8568267" cy="4525963"/>
          </a:xfrm>
        </p:spPr>
        <p:txBody>
          <a:bodyPr>
            <a:noAutofit/>
          </a:bodyPr>
          <a:lstStyle/>
          <a:p>
            <a:r>
              <a:rPr lang="en-US" sz="2400" dirty="0" smtClean="0"/>
              <a:t>A few European and many US sites are using and/or interested in using air temperature control for energy efficiency (3/9 in Europe and 8/11 in US), but not for grid integration (zero in Europe and 1 in US)</a:t>
            </a:r>
          </a:p>
          <a:p>
            <a:pPr marL="400050" lvl="1" indent="0">
              <a:buNone/>
            </a:pPr>
            <a:endParaRPr lang="en-US" sz="500" dirty="0" smtClean="0"/>
          </a:p>
          <a:p>
            <a:pPr marL="400050" lvl="1" indent="0">
              <a:buNone/>
            </a:pPr>
            <a:r>
              <a:rPr lang="en-US" sz="2000" dirty="0" smtClean="0"/>
              <a:t> European </a:t>
            </a:r>
            <a:r>
              <a:rPr lang="en-US" sz="2000" dirty="0"/>
              <a:t>Comments</a:t>
            </a:r>
          </a:p>
          <a:p>
            <a:pPr lvl="1"/>
            <a:r>
              <a:rPr lang="en-US" sz="1800" dirty="0"/>
              <a:t>Over 90% of our HPC equipment is water cooled and therefore air temperature control would have minimal impact. </a:t>
            </a:r>
            <a:endParaRPr lang="en-US" sz="1800" dirty="0" smtClean="0"/>
          </a:p>
          <a:p>
            <a:pPr lvl="1"/>
            <a:r>
              <a:rPr lang="en-US" sz="1800" dirty="0" smtClean="0"/>
              <a:t>We </a:t>
            </a:r>
            <a:r>
              <a:rPr lang="en-US" sz="1800" dirty="0"/>
              <a:t>did increase normal temperature - but so far we have not done that on a rapid / temporary basis (permanent setting) </a:t>
            </a:r>
            <a:endParaRPr lang="en-US" sz="1800" dirty="0" smtClean="0"/>
          </a:p>
          <a:p>
            <a:pPr marL="457200" lvl="1" indent="0">
              <a:buNone/>
            </a:pPr>
            <a:r>
              <a:rPr lang="en-US" sz="2000" dirty="0" smtClean="0"/>
              <a:t>United States Comments</a:t>
            </a:r>
          </a:p>
          <a:p>
            <a:pPr lvl="1"/>
            <a:r>
              <a:rPr lang="en-US" sz="1800" dirty="0" smtClean="0"/>
              <a:t>Our </a:t>
            </a:r>
            <a:r>
              <a:rPr lang="en-US" sz="1800" dirty="0"/>
              <a:t>normal inlet temp is 79F so there is little room for adjustment to save energy. </a:t>
            </a:r>
            <a:endParaRPr lang="en-US" sz="1800" dirty="0" smtClean="0"/>
          </a:p>
          <a:p>
            <a:pPr lvl="1"/>
            <a:r>
              <a:rPr lang="en-US" sz="1800" dirty="0" smtClean="0"/>
              <a:t>This is a challenge due to contractual obligations. It's easier to never deviate from specific temperature and humidity performance thresholds. We have set ours as high (temps) as possible, according to ASHRAE TC 9.9. </a:t>
            </a:r>
          </a:p>
          <a:p>
            <a:pPr lvl="1"/>
            <a:r>
              <a:rPr lang="en-US" sz="1800" dirty="0" smtClean="0"/>
              <a:t>We </a:t>
            </a:r>
            <a:r>
              <a:rPr lang="en-US" sz="1800" dirty="0"/>
              <a:t>implement de-clocking to shave up to 30% HPC power load to mitigate plant chiller issues should they occur </a:t>
            </a:r>
            <a:endParaRPr lang="en-US" sz="1800" dirty="0" smtClean="0"/>
          </a:p>
          <a:p>
            <a:pPr lvl="1"/>
            <a:endParaRPr lang="en-US" sz="2000" dirty="0" smtClean="0"/>
          </a:p>
          <a:p>
            <a:endParaRPr lang="en-US" sz="1600" dirty="0"/>
          </a:p>
          <a:p>
            <a:endParaRPr lang="en-US" sz="1600" dirty="0"/>
          </a:p>
        </p:txBody>
      </p:sp>
    </p:spTree>
    <p:extLst>
      <p:ext uri="{BB962C8B-B14F-4D97-AF65-F5344CB8AC3E}">
        <p14:creationId xmlns:p14="http://schemas.microsoft.com/office/powerpoint/2010/main" val="2793995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Added a question for European sites about Liquid Cooling Temperature</a:t>
            </a:r>
          </a:p>
          <a:p>
            <a:r>
              <a:rPr lang="en-US" dirty="0" smtClean="0"/>
              <a:t>3/9 use liquid cooling temperature control for energy efficiency </a:t>
            </a:r>
          </a:p>
          <a:p>
            <a:r>
              <a:rPr lang="en-US" dirty="0" smtClean="0"/>
              <a:t>Comments:</a:t>
            </a:r>
          </a:p>
          <a:p>
            <a:pPr lvl="1"/>
            <a:r>
              <a:rPr lang="en-US" dirty="0"/>
              <a:t>We try to ensure the maximum water temperature at all times to make best use of our ambient air cooling system. We would not use this in response to demand side requests. </a:t>
            </a:r>
            <a:endParaRPr lang="en-US" dirty="0" smtClean="0"/>
          </a:p>
          <a:p>
            <a:pPr lvl="1"/>
            <a:r>
              <a:rPr lang="en-US" dirty="0"/>
              <a:t>Our W4 cooling loop contains no chillers. We use the water temperature as provided by our whet cooling towers to cool the supercomputer. </a:t>
            </a:r>
            <a:endParaRPr lang="en-US" dirty="0" smtClean="0"/>
          </a:p>
          <a:p>
            <a:endParaRPr lang="en-US" dirty="0"/>
          </a:p>
        </p:txBody>
      </p:sp>
    </p:spTree>
    <p:extLst>
      <p:ext uri="{BB962C8B-B14F-4D97-AF65-F5344CB8AC3E}">
        <p14:creationId xmlns:p14="http://schemas.microsoft.com/office/powerpoint/2010/main" val="296999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Shut-down</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SHUTDOWN: Graceful shutdown of idle HPC equipment loads. Usually applies </a:t>
            </a:r>
            <a:r>
              <a:rPr lang="en-US" sz="2800" dirty="0" smtClean="0"/>
              <a:t>when there </a:t>
            </a:r>
            <a:r>
              <a:rPr lang="en-US" sz="2800" dirty="0"/>
              <a:t>is redundancy</a:t>
            </a:r>
            <a:r>
              <a:rPr lang="en-US" sz="2800" dirty="0" smtClean="0"/>
              <a:t>.</a:t>
            </a:r>
          </a:p>
          <a:p>
            <a:r>
              <a:rPr lang="en-US" sz="2600" dirty="0" smtClean="0"/>
              <a:t>Only one European, but several US sites using and/or interested in using shut-down for energy efficiency and/or grid integration (1/9 in Europe and 5/11 in US)</a:t>
            </a:r>
          </a:p>
          <a:p>
            <a:pPr marL="0" lvl="1" indent="0">
              <a:buNone/>
            </a:pPr>
            <a:endParaRPr lang="en-US" dirty="0"/>
          </a:p>
          <a:p>
            <a:pPr marL="0" indent="0">
              <a:buNone/>
            </a:pPr>
            <a:r>
              <a:rPr lang="en-US" sz="2600" dirty="0"/>
              <a:t>COMMENTS:</a:t>
            </a:r>
          </a:p>
          <a:p>
            <a:pPr marL="400050" lvl="1" indent="0">
              <a:buNone/>
            </a:pPr>
            <a:r>
              <a:rPr lang="en-US" sz="1900" dirty="0" smtClean="0"/>
              <a:t>Europe</a:t>
            </a:r>
          </a:p>
          <a:p>
            <a:pPr lvl="1"/>
            <a:r>
              <a:rPr lang="en-US" sz="1900" dirty="0" smtClean="0"/>
              <a:t>There is nothing idle.</a:t>
            </a:r>
          </a:p>
          <a:p>
            <a:pPr lvl="1"/>
            <a:r>
              <a:rPr lang="en-US" sz="1900" dirty="0" smtClean="0"/>
              <a:t>We </a:t>
            </a:r>
            <a:r>
              <a:rPr lang="en-US" sz="1900" dirty="0"/>
              <a:t>had ONE exceptional use of shutdown for energy saving - not a regular practice </a:t>
            </a:r>
            <a:r>
              <a:rPr lang="en-US" sz="1900" dirty="0" smtClean="0"/>
              <a:t> </a:t>
            </a:r>
            <a:endParaRPr lang="en-US" sz="1900" dirty="0"/>
          </a:p>
          <a:p>
            <a:pPr marL="400050" lvl="1" indent="0">
              <a:buNone/>
            </a:pPr>
            <a:r>
              <a:rPr lang="en-US" sz="1900" dirty="0"/>
              <a:t>United States</a:t>
            </a:r>
          </a:p>
          <a:p>
            <a:pPr lvl="1"/>
            <a:r>
              <a:rPr lang="en-US" sz="1900" dirty="0"/>
              <a:t>We’ve had too many instability and equipment failures to utilize this as a strategy.</a:t>
            </a:r>
          </a:p>
          <a:p>
            <a:pPr marL="0" indent="0">
              <a:buNone/>
            </a:pPr>
            <a:endParaRPr lang="en-US" dirty="0"/>
          </a:p>
        </p:txBody>
      </p:sp>
    </p:spTree>
    <p:extLst>
      <p:ext uri="{BB962C8B-B14F-4D97-AF65-F5344CB8AC3E}">
        <p14:creationId xmlns:p14="http://schemas.microsoft.com/office/powerpoint/2010/main" val="676904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85200" cy="1143000"/>
          </a:xfrm>
        </p:spPr>
        <p:txBody>
          <a:bodyPr>
            <a:normAutofit/>
          </a:bodyPr>
          <a:lstStyle/>
          <a:p>
            <a:r>
              <a:rPr lang="en-US" dirty="0" smtClean="0"/>
              <a:t>Load Migration</a:t>
            </a:r>
            <a:endParaRPr lang="en-US" dirty="0"/>
          </a:p>
        </p:txBody>
      </p:sp>
      <p:sp>
        <p:nvSpPr>
          <p:cNvPr id="3" name="Content Placeholder 2"/>
          <p:cNvSpPr>
            <a:spLocks noGrp="1"/>
          </p:cNvSpPr>
          <p:nvPr>
            <p:ph idx="1"/>
          </p:nvPr>
        </p:nvSpPr>
        <p:spPr>
          <a:xfrm>
            <a:off x="457200" y="1600200"/>
            <a:ext cx="8229600" cy="5020733"/>
          </a:xfrm>
        </p:spPr>
        <p:txBody>
          <a:bodyPr>
            <a:normAutofit fontScale="77500" lnSpcReduction="20000"/>
          </a:bodyPr>
          <a:lstStyle/>
          <a:p>
            <a:r>
              <a:rPr lang="en-US" sz="3100" dirty="0"/>
              <a:t>LOAD MIGRATION: refers to temporarily shifting computing loads from an SC system </a:t>
            </a:r>
            <a:r>
              <a:rPr lang="en-US" sz="3100" dirty="0" smtClean="0"/>
              <a:t>in one </a:t>
            </a:r>
            <a:r>
              <a:rPr lang="en-US" sz="3100" dirty="0"/>
              <a:t>site to a system in another location that has stable power supply. This strategy </a:t>
            </a:r>
            <a:r>
              <a:rPr lang="en-US" sz="3100" dirty="0" smtClean="0"/>
              <a:t>can also </a:t>
            </a:r>
            <a:r>
              <a:rPr lang="en-US" sz="3100" dirty="0"/>
              <a:t>be used in response to change in electricity prices</a:t>
            </a:r>
            <a:r>
              <a:rPr lang="en-US" sz="3100" dirty="0" smtClean="0"/>
              <a:t>.</a:t>
            </a:r>
          </a:p>
          <a:p>
            <a:r>
              <a:rPr lang="en-US" sz="3100" dirty="0" smtClean="0"/>
              <a:t>No interest in load migration for energy efficiency or grid integration </a:t>
            </a:r>
            <a:r>
              <a:rPr lang="en-US" sz="3100" dirty="0"/>
              <a:t>(0/9 in Europe and </a:t>
            </a:r>
            <a:r>
              <a:rPr lang="en-US" sz="3100" dirty="0" smtClean="0"/>
              <a:t>1/11 </a:t>
            </a:r>
            <a:r>
              <a:rPr lang="en-US" sz="3100" dirty="0"/>
              <a:t>in US</a:t>
            </a:r>
            <a:r>
              <a:rPr lang="en-US" sz="3100" dirty="0" smtClean="0"/>
              <a:t>)</a:t>
            </a:r>
          </a:p>
          <a:p>
            <a:pPr marL="0" lvl="1" indent="0">
              <a:buNone/>
            </a:pPr>
            <a:endParaRPr lang="en-US" dirty="0"/>
          </a:p>
          <a:p>
            <a:pPr marL="0" indent="0">
              <a:buNone/>
            </a:pPr>
            <a:r>
              <a:rPr lang="en-US" sz="2600" dirty="0"/>
              <a:t>COMMENTS:</a:t>
            </a:r>
          </a:p>
          <a:p>
            <a:pPr marL="400050" lvl="1" indent="0">
              <a:buNone/>
            </a:pPr>
            <a:r>
              <a:rPr lang="en-US" sz="2300" dirty="0"/>
              <a:t>Europe</a:t>
            </a:r>
          </a:p>
          <a:p>
            <a:pPr lvl="1"/>
            <a:r>
              <a:rPr lang="en-US" sz="2300" dirty="0"/>
              <a:t>We do not have a second facility to migrate work to. </a:t>
            </a:r>
          </a:p>
          <a:p>
            <a:pPr marL="400050" lvl="1" indent="0">
              <a:buNone/>
            </a:pPr>
            <a:r>
              <a:rPr lang="en-US" sz="2300" dirty="0" smtClean="0"/>
              <a:t>United </a:t>
            </a:r>
            <a:r>
              <a:rPr lang="en-US" sz="2300" dirty="0"/>
              <a:t>States</a:t>
            </a:r>
          </a:p>
          <a:p>
            <a:pPr lvl="1"/>
            <a:r>
              <a:rPr lang="en-US" sz="2300" dirty="0" smtClean="0"/>
              <a:t>Outside </a:t>
            </a:r>
            <a:r>
              <a:rPr lang="en-US" sz="2300" dirty="0"/>
              <a:t>of particular NSF funded systems, there are no distributed homogeneous HPC systems that we </a:t>
            </a:r>
            <a:r>
              <a:rPr lang="en-US" sz="2300" dirty="0" smtClean="0"/>
              <a:t>operate - </a:t>
            </a:r>
            <a:r>
              <a:rPr lang="en-US" sz="2300" dirty="0"/>
              <a:t>preventing load migration.</a:t>
            </a:r>
          </a:p>
          <a:p>
            <a:pPr lvl="1"/>
            <a:r>
              <a:rPr lang="en-US" sz="2300" dirty="0"/>
              <a:t>We have only one grid available locally</a:t>
            </a:r>
            <a:r>
              <a:rPr lang="en-US" sz="2300" dirty="0" smtClean="0"/>
              <a:t>.</a:t>
            </a:r>
          </a:p>
          <a:p>
            <a:pPr lvl="1"/>
            <a:r>
              <a:rPr lang="en-US" sz="2300" dirty="0"/>
              <a:t>Facility is already fed by three diverse 161kV lines, and electrical distribution to the facility uses multiple diverse 13.8kV lines. </a:t>
            </a:r>
          </a:p>
          <a:p>
            <a:pPr marL="0" lvl="1" indent="0">
              <a:buNone/>
            </a:pPr>
            <a:endParaRPr lang="en-US" dirty="0"/>
          </a:p>
          <a:p>
            <a:endParaRPr lang="en-US" dirty="0"/>
          </a:p>
        </p:txBody>
      </p:sp>
    </p:spTree>
    <p:extLst>
      <p:ext uri="{BB962C8B-B14F-4D97-AF65-F5344CB8AC3E}">
        <p14:creationId xmlns:p14="http://schemas.microsoft.com/office/powerpoint/2010/main" val="3654361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85200" cy="1143000"/>
          </a:xfrm>
        </p:spPr>
        <p:txBody>
          <a:bodyPr>
            <a:normAutofit/>
          </a:bodyPr>
          <a:lstStyle/>
          <a:p>
            <a:r>
              <a:rPr lang="en-US" dirty="0" smtClean="0"/>
              <a:t>Back-up Resources</a:t>
            </a:r>
            <a:endParaRPr lang="en-US" dirty="0"/>
          </a:p>
        </p:txBody>
      </p:sp>
      <p:sp>
        <p:nvSpPr>
          <p:cNvPr id="3" name="Content Placeholder 2"/>
          <p:cNvSpPr>
            <a:spLocks noGrp="1"/>
          </p:cNvSpPr>
          <p:nvPr>
            <p:ph idx="1"/>
          </p:nvPr>
        </p:nvSpPr>
        <p:spPr>
          <a:xfrm>
            <a:off x="228600" y="1312339"/>
            <a:ext cx="8585200" cy="5020733"/>
          </a:xfrm>
        </p:spPr>
        <p:txBody>
          <a:bodyPr>
            <a:noAutofit/>
          </a:bodyPr>
          <a:lstStyle/>
          <a:p>
            <a:pPr marL="0" indent="0">
              <a:buNone/>
            </a:pPr>
            <a:r>
              <a:rPr lang="en-US" sz="2000" dirty="0"/>
              <a:t>Using generators and other electrical storage devices.</a:t>
            </a:r>
          </a:p>
          <a:p>
            <a:r>
              <a:rPr lang="en-US" sz="2000" dirty="0" smtClean="0"/>
              <a:t>Most sites do not use back-up resources (6/9 in Europe and 6/11 in US)</a:t>
            </a:r>
          </a:p>
          <a:p>
            <a:r>
              <a:rPr lang="en-US" sz="2000" dirty="0" smtClean="0"/>
              <a:t>There is some interest in using back-up resources for energy efficiency, grid integration and other purposes (4/9 in Europe and 5/11 in the US)</a:t>
            </a:r>
          </a:p>
          <a:p>
            <a:pPr marL="0" lvl="1" indent="0">
              <a:buNone/>
            </a:pPr>
            <a:endParaRPr lang="en-US" sz="1800" dirty="0"/>
          </a:p>
          <a:p>
            <a:pPr marL="0" indent="0">
              <a:buNone/>
            </a:pPr>
            <a:r>
              <a:rPr lang="en-US" sz="1550" dirty="0"/>
              <a:t>COMMENTS:</a:t>
            </a:r>
          </a:p>
          <a:p>
            <a:pPr marL="400050" lvl="1" indent="0">
              <a:buNone/>
            </a:pPr>
            <a:r>
              <a:rPr lang="en-US" sz="1550" dirty="0" smtClean="0"/>
              <a:t>Europe</a:t>
            </a:r>
          </a:p>
          <a:p>
            <a:pPr lvl="1" indent="-342900"/>
            <a:r>
              <a:rPr lang="en-US" sz="1550" dirty="0"/>
              <a:t>We do not understand how using backup generation can improve energy efficiency. We have started to investigate the opportunities available with our supplier. </a:t>
            </a:r>
            <a:endParaRPr lang="en-US" sz="1550" dirty="0" smtClean="0"/>
          </a:p>
          <a:p>
            <a:pPr lvl="1" indent="-342900"/>
            <a:r>
              <a:rPr lang="en-US" sz="1550" dirty="0"/>
              <a:t>Our highly critical IT systems are backed-up by static UPS systems and a diesel generator. The HPC systems and all other not highly critical IT systems are only backed up by dynamic UPS systems with a maximum autonomy time of 20 s.</a:t>
            </a:r>
          </a:p>
          <a:p>
            <a:pPr marL="400050" lvl="1" indent="0">
              <a:buNone/>
            </a:pPr>
            <a:r>
              <a:rPr lang="en-US" sz="1550" dirty="0" smtClean="0"/>
              <a:t>United </a:t>
            </a:r>
            <a:r>
              <a:rPr lang="en-US" sz="1550" dirty="0"/>
              <a:t>States</a:t>
            </a:r>
          </a:p>
          <a:p>
            <a:pPr lvl="1"/>
            <a:r>
              <a:rPr lang="en-US" sz="1550" dirty="0" smtClean="0"/>
              <a:t>The campus is leveraging parallel electrical distribution to trigger diesel generators and other back-up resources to respond to to grid and non-grid requests.</a:t>
            </a:r>
          </a:p>
          <a:p>
            <a:pPr lvl="1"/>
            <a:r>
              <a:rPr lang="en-US" sz="1550" dirty="0" smtClean="0"/>
              <a:t>The cost of diesel generators is far higher than utility power, so we don't want to pursue this. </a:t>
            </a:r>
          </a:p>
          <a:p>
            <a:pPr lvl="1"/>
            <a:r>
              <a:rPr lang="en-US" sz="1550" dirty="0" smtClean="0"/>
              <a:t>For </a:t>
            </a:r>
            <a:r>
              <a:rPr lang="en-US" sz="1550" dirty="0"/>
              <a:t>some systems, we use rotary UPS to "ride through" power interruptions of up to 10-</a:t>
            </a:r>
            <a:r>
              <a:rPr lang="en-US" sz="1550" dirty="0" smtClean="0"/>
              <a:t>20s. </a:t>
            </a:r>
          </a:p>
          <a:p>
            <a:pPr lvl="1"/>
            <a:r>
              <a:rPr lang="en-US" sz="1550" dirty="0" smtClean="0"/>
              <a:t>Use backup UPS for critical services, such as network, log in nodes, etc. </a:t>
            </a:r>
          </a:p>
          <a:p>
            <a:pPr lvl="1"/>
            <a:endParaRPr lang="en-US" sz="2000" dirty="0" smtClean="0"/>
          </a:p>
          <a:p>
            <a:pPr lvl="1"/>
            <a:endParaRPr lang="en-US" sz="2000" dirty="0"/>
          </a:p>
          <a:p>
            <a:endParaRPr lang="en-US" sz="2400" dirty="0"/>
          </a:p>
        </p:txBody>
      </p:sp>
    </p:spTree>
    <p:extLst>
      <p:ext uri="{BB962C8B-B14F-4D97-AF65-F5344CB8AC3E}">
        <p14:creationId xmlns:p14="http://schemas.microsoft.com/office/powerpoint/2010/main" val="3466264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85200" cy="1143000"/>
          </a:xfrm>
        </p:spPr>
        <p:txBody>
          <a:bodyPr>
            <a:normAutofit/>
          </a:bodyPr>
          <a:lstStyle/>
          <a:p>
            <a:r>
              <a:rPr lang="en-US" dirty="0" smtClean="0"/>
              <a:t>Back-up Scheduling</a:t>
            </a:r>
            <a:endParaRPr lang="en-US" dirty="0"/>
          </a:p>
        </p:txBody>
      </p:sp>
      <p:sp>
        <p:nvSpPr>
          <p:cNvPr id="3" name="Content Placeholder 2"/>
          <p:cNvSpPr>
            <a:spLocks noGrp="1"/>
          </p:cNvSpPr>
          <p:nvPr>
            <p:ph idx="1"/>
          </p:nvPr>
        </p:nvSpPr>
        <p:spPr>
          <a:xfrm>
            <a:off x="457200" y="1600200"/>
            <a:ext cx="8229600" cy="5020733"/>
          </a:xfrm>
        </p:spPr>
        <p:txBody>
          <a:bodyPr>
            <a:normAutofit fontScale="92500" lnSpcReduction="20000"/>
          </a:bodyPr>
          <a:lstStyle/>
          <a:p>
            <a:pPr marL="0" indent="0">
              <a:buNone/>
            </a:pPr>
            <a:r>
              <a:rPr lang="en-US" sz="2800" dirty="0" smtClean="0"/>
              <a:t>Refers </a:t>
            </a:r>
            <a:r>
              <a:rPr lang="en-US" sz="2800" dirty="0"/>
              <a:t>to deferring data storage processes to </a:t>
            </a:r>
            <a:r>
              <a:rPr lang="en-US" sz="2800" dirty="0" smtClean="0"/>
              <a:t>off-</a:t>
            </a:r>
            <a:r>
              <a:rPr lang="en-US" sz="2800" dirty="0"/>
              <a:t>peak periods.</a:t>
            </a:r>
          </a:p>
          <a:p>
            <a:r>
              <a:rPr lang="en-US" sz="3100" dirty="0" smtClean="0"/>
              <a:t>Most sites do not use back-up scheduling (8/9 in Europe and 11/11 in US)</a:t>
            </a:r>
          </a:p>
          <a:p>
            <a:r>
              <a:rPr lang="en-US" sz="3100" dirty="0"/>
              <a:t>I</a:t>
            </a:r>
            <a:r>
              <a:rPr lang="en-US" sz="3100" dirty="0" smtClean="0"/>
              <a:t>nterest in back-up scheduling for energy efficiency, grid integration or other purposes in US only (1/</a:t>
            </a:r>
            <a:r>
              <a:rPr lang="en-US" sz="3100" dirty="0"/>
              <a:t>9 in Europe and 5</a:t>
            </a:r>
            <a:r>
              <a:rPr lang="en-US" sz="3100" dirty="0" smtClean="0"/>
              <a:t>/11 </a:t>
            </a:r>
            <a:r>
              <a:rPr lang="en-US" sz="3100" dirty="0"/>
              <a:t>in US</a:t>
            </a:r>
            <a:r>
              <a:rPr lang="en-US" sz="3100" dirty="0" smtClean="0"/>
              <a:t>)</a:t>
            </a:r>
          </a:p>
          <a:p>
            <a:pPr marL="0" lvl="1" indent="0">
              <a:buNone/>
            </a:pPr>
            <a:endParaRPr lang="en-US" dirty="0"/>
          </a:p>
          <a:p>
            <a:pPr marL="0" indent="0">
              <a:buNone/>
            </a:pPr>
            <a:r>
              <a:rPr lang="en-US" sz="2600" dirty="0"/>
              <a:t>COMMENTS:</a:t>
            </a:r>
          </a:p>
          <a:p>
            <a:pPr marL="400050" lvl="1" indent="0">
              <a:buNone/>
            </a:pPr>
            <a:r>
              <a:rPr lang="en-US" sz="2300" dirty="0"/>
              <a:t>Europe</a:t>
            </a:r>
          </a:p>
          <a:p>
            <a:pPr lvl="1"/>
            <a:r>
              <a:rPr lang="en-US" sz="2000" dirty="0"/>
              <a:t>A significant degree of our storage </a:t>
            </a:r>
            <a:r>
              <a:rPr lang="en-US" sz="2000" dirty="0" err="1"/>
              <a:t>utilises</a:t>
            </a:r>
            <a:r>
              <a:rPr lang="en-US" sz="2000" dirty="0"/>
              <a:t> </a:t>
            </a:r>
            <a:r>
              <a:rPr lang="en-US" sz="2000" dirty="0" err="1"/>
              <a:t>asyncronous</a:t>
            </a:r>
            <a:r>
              <a:rPr lang="en-US" sz="2000" dirty="0"/>
              <a:t> IO techniques to overlay compute and IO in an efficient way. </a:t>
            </a:r>
            <a:endParaRPr lang="en-US" sz="2000" dirty="0" smtClean="0"/>
          </a:p>
          <a:p>
            <a:pPr marL="457200" lvl="1" indent="0">
              <a:buNone/>
            </a:pPr>
            <a:r>
              <a:rPr lang="en-US" sz="2300" dirty="0" smtClean="0"/>
              <a:t>United </a:t>
            </a:r>
            <a:r>
              <a:rPr lang="en-US" sz="2300" dirty="0"/>
              <a:t>States</a:t>
            </a:r>
          </a:p>
          <a:p>
            <a:pPr marL="0" lvl="1" indent="0">
              <a:buNone/>
            </a:pPr>
            <a:endParaRPr lang="en-US" dirty="0"/>
          </a:p>
          <a:p>
            <a:endParaRPr lang="en-US" dirty="0"/>
          </a:p>
        </p:txBody>
      </p:sp>
    </p:spTree>
    <p:extLst>
      <p:ext uri="{BB962C8B-B14F-4D97-AF65-F5344CB8AC3E}">
        <p14:creationId xmlns:p14="http://schemas.microsoft.com/office/powerpoint/2010/main" val="3466264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Jobs</a:t>
            </a:r>
            <a:endParaRPr lang="en-US" dirty="0"/>
          </a:p>
        </p:txBody>
      </p:sp>
      <p:sp>
        <p:nvSpPr>
          <p:cNvPr id="3" name="Content Placeholder 2"/>
          <p:cNvSpPr>
            <a:spLocks noGrp="1"/>
          </p:cNvSpPr>
          <p:nvPr>
            <p:ph idx="1"/>
          </p:nvPr>
        </p:nvSpPr>
        <p:spPr/>
        <p:txBody>
          <a:bodyPr>
            <a:normAutofit fontScale="92500"/>
          </a:bodyPr>
          <a:lstStyle/>
          <a:p>
            <a:r>
              <a:rPr lang="en-US" dirty="0" smtClean="0"/>
              <a:t>New question added to European questionnaire.</a:t>
            </a:r>
          </a:p>
          <a:p>
            <a:r>
              <a:rPr lang="en-US" dirty="0" smtClean="0"/>
              <a:t>No interest in cutting jobs for either energy efficiency or grid integration (8/9 respondents)</a:t>
            </a:r>
          </a:p>
          <a:p>
            <a:r>
              <a:rPr lang="en-US" dirty="0" smtClean="0"/>
              <a:t>Comment: we </a:t>
            </a:r>
            <a:r>
              <a:rPr lang="en-US" dirty="0"/>
              <a:t>do not exactly cut jobs, we do have a 'time limit' setting </a:t>
            </a:r>
            <a:r>
              <a:rPr lang="en-US" dirty="0" smtClean="0"/>
              <a:t>mechanisms </a:t>
            </a:r>
            <a:r>
              <a:rPr lang="en-US" dirty="0"/>
              <a:t>that can be considered more or less similar (gracefully terminates application) - moderate interest for potential other features </a:t>
            </a:r>
          </a:p>
          <a:p>
            <a:endParaRPr lang="en-US" dirty="0"/>
          </a:p>
        </p:txBody>
      </p:sp>
    </p:spTree>
    <p:extLst>
      <p:ext uri="{BB962C8B-B14F-4D97-AF65-F5344CB8AC3E}">
        <p14:creationId xmlns:p14="http://schemas.microsoft.com/office/powerpoint/2010/main" val="4233477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41"/>
            <a:ext cx="8229600" cy="1143000"/>
          </a:xfrm>
        </p:spPr>
        <p:txBody>
          <a:bodyPr/>
          <a:lstStyle/>
          <a:p>
            <a:r>
              <a:rPr lang="en-US" dirty="0" smtClean="0"/>
              <a:t>Other Strategies? </a:t>
            </a:r>
            <a:endParaRPr lang="en-US" dirty="0"/>
          </a:p>
        </p:txBody>
      </p:sp>
      <p:sp>
        <p:nvSpPr>
          <p:cNvPr id="3" name="Content Placeholder 2"/>
          <p:cNvSpPr>
            <a:spLocks noGrp="1"/>
          </p:cNvSpPr>
          <p:nvPr>
            <p:ph idx="1"/>
          </p:nvPr>
        </p:nvSpPr>
        <p:spPr>
          <a:xfrm>
            <a:off x="186266" y="1210741"/>
            <a:ext cx="8737601" cy="4525963"/>
          </a:xfrm>
        </p:spPr>
        <p:txBody>
          <a:bodyPr>
            <a:noAutofit/>
          </a:bodyPr>
          <a:lstStyle/>
          <a:p>
            <a:pPr marL="0" indent="0">
              <a:buNone/>
            </a:pPr>
            <a:r>
              <a:rPr lang="en-US" sz="1600" dirty="0" smtClean="0"/>
              <a:t>United States</a:t>
            </a:r>
          </a:p>
          <a:p>
            <a:r>
              <a:rPr lang="en-US" sz="1600" dirty="0" smtClean="0"/>
              <a:t>Working </a:t>
            </a:r>
            <a:r>
              <a:rPr lang="en-US" sz="1600" dirty="0"/>
              <a:t>on load sharing of data with utility to provide better scheduling tools and address potential grid changes. </a:t>
            </a:r>
            <a:endParaRPr lang="en-US" sz="1600" dirty="0" smtClean="0"/>
          </a:p>
          <a:p>
            <a:r>
              <a:rPr lang="en-US" sz="1600" dirty="0"/>
              <a:t>Nothing is necessary at this time. Our provider has no problem with our load swings. They indicate no concern with our next system either, but we are still looking into possible options in case there actually is a problem. </a:t>
            </a:r>
            <a:endParaRPr lang="en-US" sz="1600" dirty="0" smtClean="0"/>
          </a:p>
          <a:p>
            <a:r>
              <a:rPr lang="en-US" sz="1600" dirty="0"/>
              <a:t>We use water-side economizing via dry coolers. We could manually switch the sequence to use all the dry coolers and pre-cool or turn off a chiller. Our sequence of operations tries to do this automatically all the time based on an energy calculation. We can shut off N+1 equipment, taking the risk of start up time if the primary fails. </a:t>
            </a:r>
            <a:endParaRPr lang="en-US" sz="1600" dirty="0" smtClean="0"/>
          </a:p>
          <a:p>
            <a:r>
              <a:rPr lang="en-US" sz="1600" dirty="0"/>
              <a:t>Working directly with </a:t>
            </a:r>
            <a:r>
              <a:rPr lang="en-US" sz="1600" dirty="0" smtClean="0"/>
              <a:t>provider </a:t>
            </a:r>
            <a:r>
              <a:rPr lang="en-US" sz="1600" dirty="0"/>
              <a:t>to ensure that the effects of large load swings are understood. Have funded a simulation that accounts for all </a:t>
            </a:r>
            <a:r>
              <a:rPr lang="en-US" sz="1600" dirty="0" smtClean="0"/>
              <a:t>loads</a:t>
            </a:r>
            <a:r>
              <a:rPr lang="en-US" sz="1600" dirty="0"/>
              <a:t>; the results of that simulation have been made available to </a:t>
            </a:r>
            <a:r>
              <a:rPr lang="en-US" sz="1600" dirty="0" smtClean="0"/>
              <a:t>provider.</a:t>
            </a:r>
          </a:p>
          <a:p>
            <a:r>
              <a:rPr lang="en-US" sz="1600" dirty="0"/>
              <a:t> Conduct preventative maintenance on HPC systems at end of summer months when peak power usage may be highest and used to set the month's power bill. </a:t>
            </a:r>
            <a:endParaRPr lang="en-US" sz="1600" dirty="0" smtClean="0"/>
          </a:p>
          <a:p>
            <a:r>
              <a:rPr lang="en-US" sz="1600" dirty="0"/>
              <a:t>Controlled power reduction on request, by shutting down equipment, in cases of major power-related emergencies (very rare) </a:t>
            </a:r>
            <a:endParaRPr lang="en-US" sz="1600" dirty="0" smtClean="0"/>
          </a:p>
          <a:p>
            <a:pPr marL="0" indent="0">
              <a:buNone/>
            </a:pPr>
            <a:r>
              <a:rPr lang="en-US" sz="1600" dirty="0" smtClean="0"/>
              <a:t>Europe</a:t>
            </a:r>
          </a:p>
          <a:p>
            <a:r>
              <a:rPr lang="en-US" sz="1600" dirty="0" smtClean="0"/>
              <a:t>We've </a:t>
            </a:r>
            <a:r>
              <a:rPr lang="en-US" sz="1600" dirty="0"/>
              <a:t>to ensure that our power load neither over- nor </a:t>
            </a:r>
            <a:r>
              <a:rPr lang="en-US" sz="1600" dirty="0" smtClean="0"/>
              <a:t>undershoots </a:t>
            </a:r>
            <a:r>
              <a:rPr lang="en-US" sz="1600" dirty="0"/>
              <a:t>the contracted power band. In any cases of foreseen power abnormalities we've to inform our grid provider at least two days ahead of schedule. </a:t>
            </a:r>
            <a:endParaRPr lang="en-US" sz="1600" dirty="0" smtClean="0"/>
          </a:p>
          <a:p>
            <a:endParaRPr lang="en-US" sz="1600" dirty="0"/>
          </a:p>
        </p:txBody>
      </p:sp>
    </p:spTree>
    <p:extLst>
      <p:ext uri="{BB962C8B-B14F-4D97-AF65-F5344CB8AC3E}">
        <p14:creationId xmlns:p14="http://schemas.microsoft.com/office/powerpoint/2010/main" val="4254792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you’d like to know</a:t>
            </a:r>
            <a:endParaRPr lang="en-US" dirty="0"/>
          </a:p>
        </p:txBody>
      </p:sp>
      <p:sp>
        <p:nvSpPr>
          <p:cNvPr id="3" name="Content Placeholder 2"/>
          <p:cNvSpPr>
            <a:spLocks noGrp="1"/>
          </p:cNvSpPr>
          <p:nvPr>
            <p:ph idx="1"/>
          </p:nvPr>
        </p:nvSpPr>
        <p:spPr>
          <a:xfrm>
            <a:off x="457200" y="1600200"/>
            <a:ext cx="8432800" cy="4783667"/>
          </a:xfrm>
        </p:spPr>
        <p:txBody>
          <a:bodyPr>
            <a:normAutofit fontScale="62500" lnSpcReduction="20000"/>
          </a:bodyPr>
          <a:lstStyle/>
          <a:p>
            <a:pPr marL="0" indent="0">
              <a:buNone/>
            </a:pPr>
            <a:r>
              <a:rPr lang="en-US" b="1" dirty="0"/>
              <a:t>Is </a:t>
            </a:r>
            <a:r>
              <a:rPr lang="en-US" b="1" dirty="0" smtClean="0"/>
              <a:t>there </a:t>
            </a:r>
            <a:r>
              <a:rPr lang="en-US" b="1" dirty="0"/>
              <a:t>information you would like from your provider that you are not getting</a:t>
            </a:r>
            <a:r>
              <a:rPr lang="en-US" b="1" dirty="0" smtClean="0"/>
              <a:t>?</a:t>
            </a:r>
          </a:p>
          <a:p>
            <a:pPr marL="0" indent="0">
              <a:buNone/>
            </a:pPr>
            <a:endParaRPr lang="en-US" b="1" dirty="0"/>
          </a:p>
          <a:p>
            <a:pPr marL="0" indent="0">
              <a:buNone/>
            </a:pPr>
            <a:r>
              <a:rPr lang="en-US" dirty="0" smtClean="0"/>
              <a:t>Europe</a:t>
            </a:r>
          </a:p>
          <a:p>
            <a:r>
              <a:rPr lang="en-US" dirty="0" smtClean="0"/>
              <a:t>We </a:t>
            </a:r>
            <a:r>
              <a:rPr lang="en-US" dirty="0"/>
              <a:t>would like to know if we could have time dependent price. </a:t>
            </a:r>
            <a:endParaRPr lang="en-US" dirty="0" smtClean="0"/>
          </a:p>
          <a:p>
            <a:r>
              <a:rPr lang="en-US" dirty="0" smtClean="0"/>
              <a:t>We </a:t>
            </a:r>
            <a:r>
              <a:rPr lang="en-US" dirty="0"/>
              <a:t>are open to new features our provider(s) might offer </a:t>
            </a:r>
            <a:endParaRPr lang="en-US" dirty="0" smtClean="0"/>
          </a:p>
          <a:p>
            <a:r>
              <a:rPr lang="en-US" dirty="0" smtClean="0"/>
              <a:t>Not at present but we have not engaged sufficiently with our supplier as yet. </a:t>
            </a:r>
          </a:p>
          <a:p>
            <a:pPr marL="0" indent="0">
              <a:buNone/>
            </a:pPr>
            <a:r>
              <a:rPr lang="en-US" dirty="0" smtClean="0"/>
              <a:t>United </a:t>
            </a:r>
            <a:r>
              <a:rPr lang="en-US" dirty="0" smtClean="0"/>
              <a:t>States</a:t>
            </a:r>
          </a:p>
          <a:p>
            <a:r>
              <a:rPr lang="en-US" dirty="0"/>
              <a:t>Yes, we are working on obtaining additional data from them and a means of sharing data between them and us. </a:t>
            </a:r>
            <a:endParaRPr lang="en-US" dirty="0" smtClean="0"/>
          </a:p>
          <a:p>
            <a:r>
              <a:rPr lang="en-US" dirty="0" smtClean="0"/>
              <a:t>Sensitivity of power distribution grid to rapid transients (random daily step changes of 10 MW up or down within a single AC cycle). </a:t>
            </a:r>
          </a:p>
          <a:p>
            <a:r>
              <a:rPr lang="en-US" dirty="0" smtClean="0"/>
              <a:t>I'd </a:t>
            </a:r>
            <a:r>
              <a:rPr lang="en-US" dirty="0"/>
              <a:t>like detailed information about disruptions and power quality from their perspective. Occasionally, we'll experience a brown out that automatically transfers us to generator power, but the utility provides no information on the root cause or what actually happened</a:t>
            </a:r>
            <a:r>
              <a:rPr lang="en-US" dirty="0" smtClean="0"/>
              <a:t>.</a:t>
            </a:r>
            <a:endParaRPr lang="en-US" dirty="0" smtClean="0"/>
          </a:p>
        </p:txBody>
      </p:sp>
    </p:spTree>
    <p:extLst>
      <p:ext uri="{BB962C8B-B14F-4D97-AF65-F5344CB8AC3E}">
        <p14:creationId xmlns:p14="http://schemas.microsoft.com/office/powerpoint/2010/main" val="410909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you’re being asked  for</a:t>
            </a:r>
            <a:endParaRPr lang="en-US" dirty="0"/>
          </a:p>
        </p:txBody>
      </p:sp>
      <p:sp>
        <p:nvSpPr>
          <p:cNvPr id="3" name="Content Placeholder 2"/>
          <p:cNvSpPr>
            <a:spLocks noGrp="1"/>
          </p:cNvSpPr>
          <p:nvPr>
            <p:ph idx="1"/>
          </p:nvPr>
        </p:nvSpPr>
        <p:spPr>
          <a:xfrm>
            <a:off x="457200" y="1600200"/>
            <a:ext cx="8432800" cy="4783667"/>
          </a:xfrm>
        </p:spPr>
        <p:txBody>
          <a:bodyPr>
            <a:noAutofit/>
          </a:bodyPr>
          <a:lstStyle/>
          <a:p>
            <a:pPr marL="0" indent="0">
              <a:buNone/>
            </a:pPr>
            <a:r>
              <a:rPr lang="en-US" sz="2000" b="1" dirty="0"/>
              <a:t>Is your provider asking for information from you that you are not able to provide?</a:t>
            </a:r>
          </a:p>
          <a:p>
            <a:pPr marL="0" indent="0">
              <a:buNone/>
            </a:pPr>
            <a:endParaRPr lang="en-US" sz="2000" b="1" dirty="0"/>
          </a:p>
          <a:p>
            <a:pPr marL="0" indent="0">
              <a:buNone/>
            </a:pPr>
            <a:r>
              <a:rPr lang="en-US" sz="2000" dirty="0" smtClean="0"/>
              <a:t>Europe</a:t>
            </a:r>
          </a:p>
          <a:p>
            <a:r>
              <a:rPr lang="en-US" sz="2000" dirty="0" smtClean="0"/>
              <a:t>Multi</a:t>
            </a:r>
            <a:r>
              <a:rPr lang="en-US" sz="2000" dirty="0"/>
              <a:t>-year forecast of energy requirements. </a:t>
            </a:r>
          </a:p>
          <a:p>
            <a:pPr marL="0" indent="0">
              <a:buNone/>
            </a:pPr>
            <a:r>
              <a:rPr lang="en-US" sz="2000" dirty="0" smtClean="0"/>
              <a:t>United States</a:t>
            </a:r>
          </a:p>
          <a:p>
            <a:r>
              <a:rPr lang="en-US" sz="2000" dirty="0" smtClean="0"/>
              <a:t>Additional </a:t>
            </a:r>
            <a:r>
              <a:rPr lang="en-US" sz="2000" dirty="0"/>
              <a:t>detailed forecasting and ultimately real time data. </a:t>
            </a:r>
            <a:endParaRPr lang="en-US" sz="2000" dirty="0" smtClean="0"/>
          </a:p>
          <a:p>
            <a:r>
              <a:rPr lang="en-US" sz="2000" dirty="0"/>
              <a:t>Power projections, hour by hour, for at least a day in advance. </a:t>
            </a:r>
          </a:p>
        </p:txBody>
      </p:sp>
    </p:spTree>
    <p:extLst>
      <p:ext uri="{BB962C8B-B14F-4D97-AF65-F5344CB8AC3E}">
        <p14:creationId xmlns:p14="http://schemas.microsoft.com/office/powerpoint/2010/main" val="400773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03 at 11.14.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00" y="1015999"/>
            <a:ext cx="8058500" cy="4749788"/>
          </a:xfrm>
          <a:prstGeom prst="rect">
            <a:avLst/>
          </a:prstGeom>
        </p:spPr>
      </p:pic>
      <p:sp>
        <p:nvSpPr>
          <p:cNvPr id="2" name="Title 1"/>
          <p:cNvSpPr>
            <a:spLocks noGrp="1"/>
          </p:cNvSpPr>
          <p:nvPr>
            <p:ph type="title"/>
          </p:nvPr>
        </p:nvSpPr>
        <p:spPr/>
        <p:txBody>
          <a:bodyPr>
            <a:normAutofit/>
          </a:bodyPr>
          <a:lstStyle/>
          <a:p>
            <a:r>
              <a:rPr lang="en-US" dirty="0" smtClean="0"/>
              <a:t>The Landscape is Changing</a:t>
            </a:r>
            <a:endParaRPr lang="en-US" dirty="0"/>
          </a:p>
        </p:txBody>
      </p:sp>
      <p:sp>
        <p:nvSpPr>
          <p:cNvPr id="5" name="TextBox 4"/>
          <p:cNvSpPr txBox="1"/>
          <p:nvPr/>
        </p:nvSpPr>
        <p:spPr>
          <a:xfrm>
            <a:off x="304800" y="6510858"/>
            <a:ext cx="4960112" cy="338554"/>
          </a:xfrm>
          <a:prstGeom prst="rect">
            <a:avLst/>
          </a:prstGeom>
          <a:noFill/>
        </p:spPr>
        <p:txBody>
          <a:bodyPr wrap="none" rtlCol="0">
            <a:spAutoFit/>
          </a:bodyPr>
          <a:lstStyle/>
          <a:p>
            <a:r>
              <a:rPr lang="en-US" sz="1600" dirty="0" smtClean="0"/>
              <a:t>World Economic Forum, Future of Electricity Report 2015</a:t>
            </a:r>
            <a:endParaRPr lang="en-US" sz="1600" dirty="0"/>
          </a:p>
        </p:txBody>
      </p:sp>
      <p:sp>
        <p:nvSpPr>
          <p:cNvPr id="6" name="TextBox 5"/>
          <p:cNvSpPr txBox="1"/>
          <p:nvPr/>
        </p:nvSpPr>
        <p:spPr>
          <a:xfrm>
            <a:off x="1219193" y="6028270"/>
            <a:ext cx="6931304"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800" dirty="0" smtClean="0"/>
              <a:t>New opportunities may open up to innovators</a:t>
            </a:r>
            <a:endParaRPr lang="en-US" sz="2800" dirty="0"/>
          </a:p>
        </p:txBody>
      </p:sp>
    </p:spTree>
    <p:extLst>
      <p:ext uri="{BB962C8B-B14F-4D97-AF65-F5344CB8AC3E}">
        <p14:creationId xmlns:p14="http://schemas.microsoft.com/office/powerpoint/2010/main" val="3698724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Provider Introduction</a:t>
            </a:r>
            <a:endParaRPr lang="en-US" dirty="0"/>
          </a:p>
        </p:txBody>
      </p:sp>
      <p:sp>
        <p:nvSpPr>
          <p:cNvPr id="3" name="Content Placeholder 2"/>
          <p:cNvSpPr>
            <a:spLocks noGrp="1"/>
          </p:cNvSpPr>
          <p:nvPr>
            <p:ph idx="1"/>
          </p:nvPr>
        </p:nvSpPr>
        <p:spPr/>
        <p:txBody>
          <a:bodyPr>
            <a:normAutofit lnSpcReduction="10000"/>
          </a:bodyPr>
          <a:lstStyle/>
          <a:p>
            <a:r>
              <a:rPr lang="en-US" dirty="0"/>
              <a:t>H</a:t>
            </a:r>
            <a:r>
              <a:rPr lang="en-US" dirty="0" smtClean="0"/>
              <a:t>elp </a:t>
            </a:r>
            <a:r>
              <a:rPr lang="en-US" dirty="0"/>
              <a:t>us to understand the nature of the relationship you have, if any, between your </a:t>
            </a:r>
            <a:r>
              <a:rPr lang="en-US" dirty="0" smtClean="0"/>
              <a:t>HPC facility </a:t>
            </a:r>
            <a:r>
              <a:rPr lang="en-US" dirty="0"/>
              <a:t>and your site's electric utility/provider.</a:t>
            </a:r>
          </a:p>
          <a:p>
            <a:r>
              <a:rPr lang="en-US" dirty="0"/>
              <a:t>H</a:t>
            </a:r>
            <a:r>
              <a:rPr lang="en-US" dirty="0" smtClean="0"/>
              <a:t>ave </a:t>
            </a:r>
            <a:r>
              <a:rPr lang="en-US" dirty="0"/>
              <a:t>had any communication about the following programs and methods with your </a:t>
            </a:r>
            <a:r>
              <a:rPr lang="en-US" dirty="0" smtClean="0"/>
              <a:t>site’s electric </a:t>
            </a:r>
            <a:r>
              <a:rPr lang="en-US" dirty="0"/>
              <a:t>utility/provider.</a:t>
            </a:r>
          </a:p>
          <a:p>
            <a:r>
              <a:rPr lang="en-US" dirty="0"/>
              <a:t>P</a:t>
            </a:r>
            <a:r>
              <a:rPr lang="en-US" dirty="0" smtClean="0"/>
              <a:t>lease </a:t>
            </a:r>
            <a:r>
              <a:rPr lang="en-US" dirty="0"/>
              <a:t>describe the nature of </a:t>
            </a:r>
            <a:r>
              <a:rPr lang="en-US" dirty="0" smtClean="0"/>
              <a:t>that communication </a:t>
            </a:r>
            <a:r>
              <a:rPr lang="en-US" dirty="0"/>
              <a:t>in the comments</a:t>
            </a:r>
            <a:r>
              <a:rPr lang="en-US" dirty="0" smtClean="0"/>
              <a:t>.</a:t>
            </a:r>
            <a:endParaRPr lang="en-US" dirty="0"/>
          </a:p>
        </p:txBody>
      </p:sp>
    </p:spTree>
    <p:extLst>
      <p:ext uri="{BB962C8B-B14F-4D97-AF65-F5344CB8AC3E}">
        <p14:creationId xmlns:p14="http://schemas.microsoft.com/office/powerpoint/2010/main" val="1825662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normAutofit/>
          </a:bodyPr>
          <a:lstStyle/>
          <a:p>
            <a:r>
              <a:rPr lang="en-US" dirty="0"/>
              <a:t>PEAK </a:t>
            </a:r>
            <a:r>
              <a:rPr lang="en-US" dirty="0" smtClean="0"/>
              <a:t>SHEDDING </a:t>
            </a:r>
          </a:p>
          <a:p>
            <a:r>
              <a:rPr lang="en-US" dirty="0" smtClean="0"/>
              <a:t>PEAK SHIFTING</a:t>
            </a:r>
          </a:p>
          <a:p>
            <a:r>
              <a:rPr lang="en-US" dirty="0" smtClean="0"/>
              <a:t>DYNAMIC PRICING</a:t>
            </a:r>
            <a:endParaRPr lang="en-US" dirty="0"/>
          </a:p>
        </p:txBody>
      </p:sp>
    </p:spTree>
    <p:extLst>
      <p:ext uri="{BB962C8B-B14F-4D97-AF65-F5344CB8AC3E}">
        <p14:creationId xmlns:p14="http://schemas.microsoft.com/office/powerpoint/2010/main" val="2589803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fontScale="92500" lnSpcReduction="10000"/>
          </a:bodyPr>
          <a:lstStyle/>
          <a:p>
            <a:r>
              <a:rPr lang="en-US" dirty="0" smtClean="0"/>
              <a:t>Neither European nor US sites are engaged with peak shedding, peak shifting or dynamic pricing programs</a:t>
            </a:r>
          </a:p>
          <a:p>
            <a:r>
              <a:rPr lang="en-US" dirty="0" smtClean="0"/>
              <a:t>There are more US than European sites who have communicated with their utility providers about these types of programs</a:t>
            </a:r>
          </a:p>
          <a:p>
            <a:r>
              <a:rPr lang="en-US" dirty="0" smtClean="0"/>
              <a:t>The Europeans sites are not interested in peak shifting, although there is some interest in peak shedding and dynamic pricing</a:t>
            </a:r>
          </a:p>
          <a:p>
            <a:r>
              <a:rPr lang="en-US" dirty="0" smtClean="0"/>
              <a:t>The US sites are slightly more interested in peak shifting than peak shedding and dynamic pricing</a:t>
            </a:r>
          </a:p>
          <a:p>
            <a:endParaRPr lang="en-US" dirty="0" smtClean="0"/>
          </a:p>
          <a:p>
            <a:endParaRPr lang="en-US" dirty="0" smtClean="0"/>
          </a:p>
        </p:txBody>
      </p:sp>
    </p:spTree>
    <p:extLst>
      <p:ext uri="{BB962C8B-B14F-4D97-AF65-F5344CB8AC3E}">
        <p14:creationId xmlns:p14="http://schemas.microsoft.com/office/powerpoint/2010/main" val="1448039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Shedding</a:t>
            </a:r>
            <a:endParaRPr lang="en-US" dirty="0"/>
          </a:p>
        </p:txBody>
      </p:sp>
      <p:sp>
        <p:nvSpPr>
          <p:cNvPr id="5" name="Rectangle 4"/>
          <p:cNvSpPr/>
          <p:nvPr/>
        </p:nvSpPr>
        <p:spPr>
          <a:xfrm>
            <a:off x="457200" y="1731202"/>
            <a:ext cx="8229600" cy="830997"/>
          </a:xfrm>
          <a:prstGeom prst="rect">
            <a:avLst/>
          </a:prstGeom>
        </p:spPr>
        <p:txBody>
          <a:bodyPr wrap="square">
            <a:spAutoFit/>
          </a:bodyPr>
          <a:lstStyle/>
          <a:p>
            <a:r>
              <a:rPr lang="en-US" sz="2400" b="1" dirty="0"/>
              <a:t>Utility provider arrangements used to reduce peak load, where the reduced load is not shifted to another time. </a:t>
            </a:r>
          </a:p>
        </p:txBody>
      </p:sp>
      <p:sp>
        <p:nvSpPr>
          <p:cNvPr id="6" name="Rectangle 5"/>
          <p:cNvSpPr/>
          <p:nvPr/>
        </p:nvSpPr>
        <p:spPr>
          <a:xfrm>
            <a:off x="546100" y="4350435"/>
            <a:ext cx="8140700" cy="1938992"/>
          </a:xfrm>
          <a:prstGeom prst="rect">
            <a:avLst/>
          </a:prstGeom>
        </p:spPr>
        <p:txBody>
          <a:bodyPr wrap="square">
            <a:spAutoFit/>
          </a:bodyPr>
          <a:lstStyle/>
          <a:p>
            <a:pPr marL="342900" indent="-342900">
              <a:buFont typeface="Arial"/>
              <a:buChar char="•"/>
            </a:pPr>
            <a:r>
              <a:rPr lang="en-US" sz="2400" dirty="0" smtClean="0"/>
              <a:t>Only one European but many US sites have had conversations about peak shedding with their utility provider</a:t>
            </a:r>
          </a:p>
          <a:p>
            <a:pPr marL="342900" indent="-342900">
              <a:buFont typeface="Arial"/>
              <a:buChar char="•"/>
            </a:pPr>
            <a:r>
              <a:rPr lang="en-US" sz="2400" dirty="0" smtClean="0"/>
              <a:t>Of those who have not had conversations, there are slightly more who are NOT interested than those who are interested  in both Europe and US </a:t>
            </a:r>
          </a:p>
        </p:txBody>
      </p:sp>
      <p:pic>
        <p:nvPicPr>
          <p:cNvPr id="8" name="Picture 7"/>
          <p:cNvPicPr>
            <a:picLocks noChangeAspect="1"/>
          </p:cNvPicPr>
          <p:nvPr/>
        </p:nvPicPr>
        <p:blipFill>
          <a:blip r:embed="rId3"/>
          <a:stretch>
            <a:fillRect/>
          </a:stretch>
        </p:blipFill>
        <p:spPr>
          <a:xfrm>
            <a:off x="723900" y="2844800"/>
            <a:ext cx="7696200" cy="1155700"/>
          </a:xfrm>
          <a:prstGeom prst="rect">
            <a:avLst/>
          </a:prstGeom>
        </p:spPr>
      </p:pic>
    </p:spTree>
    <p:extLst>
      <p:ext uri="{BB962C8B-B14F-4D97-AF65-F5344CB8AC3E}">
        <p14:creationId xmlns:p14="http://schemas.microsoft.com/office/powerpoint/2010/main" val="1144014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Peak Shedding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Europe</a:t>
            </a:r>
          </a:p>
          <a:p>
            <a:r>
              <a:rPr lang="en-US" dirty="0" smtClean="0"/>
              <a:t>Currently </a:t>
            </a:r>
            <a:r>
              <a:rPr lang="en-US" dirty="0"/>
              <a:t>not an issue for us</a:t>
            </a:r>
            <a:r>
              <a:rPr lang="en-US" dirty="0" smtClean="0"/>
              <a:t>.</a:t>
            </a:r>
          </a:p>
          <a:p>
            <a:r>
              <a:rPr lang="en-US" dirty="0"/>
              <a:t>We are starting to consider the implications of this type of strategy and are fully aware that it needs to be carefully evaluated</a:t>
            </a:r>
            <a:r>
              <a:rPr lang="en-US" dirty="0" smtClean="0"/>
              <a:t>.</a:t>
            </a:r>
          </a:p>
          <a:p>
            <a:r>
              <a:rPr lang="en-US" dirty="0" smtClean="0"/>
              <a:t>So </a:t>
            </a:r>
            <a:r>
              <a:rPr lang="en-US" dirty="0"/>
              <a:t>far no such option from our </a:t>
            </a:r>
            <a:r>
              <a:rPr lang="en-US" dirty="0" smtClean="0"/>
              <a:t>suppliers</a:t>
            </a:r>
          </a:p>
          <a:p>
            <a:pPr marL="0" indent="0">
              <a:buNone/>
            </a:pPr>
            <a:r>
              <a:rPr lang="en-US" dirty="0" smtClean="0"/>
              <a:t>United States</a:t>
            </a:r>
          </a:p>
          <a:p>
            <a:r>
              <a:rPr lang="en-US" dirty="0" smtClean="0"/>
              <a:t>UCSD </a:t>
            </a:r>
            <a:r>
              <a:rPr lang="en-US" dirty="0"/>
              <a:t>generates 30-35MW of power yet still imports 5-10MW. as a large generation source the utility providers see the campus as a highly attractive partner for offloading grid stress. automatic load shedding is being explored/deployed today. </a:t>
            </a:r>
            <a:endParaRPr lang="en-US" dirty="0" smtClean="0"/>
          </a:p>
          <a:p>
            <a:r>
              <a:rPr lang="en-US" dirty="0" smtClean="0"/>
              <a:t>Have talked to PG&amp;E subcontractor about he "Voluntary Option" to shed load during peak demand days. </a:t>
            </a:r>
          </a:p>
          <a:p>
            <a:r>
              <a:rPr lang="en-US" dirty="0" smtClean="0"/>
              <a:t>Our </a:t>
            </a:r>
            <a:r>
              <a:rPr lang="en-US" dirty="0"/>
              <a:t>load is typically very steady daily and monthly, so this doesn't make sense. We would be sacrificing compute cycles. </a:t>
            </a:r>
            <a:endParaRPr lang="en-US" dirty="0" smtClean="0"/>
          </a:p>
          <a:p>
            <a:r>
              <a:rPr lang="en-US" dirty="0"/>
              <a:t>Not currently necessary. </a:t>
            </a:r>
            <a:endParaRPr lang="en-US" dirty="0" smtClean="0"/>
          </a:p>
          <a:p>
            <a:r>
              <a:rPr lang="en-US" dirty="0" smtClean="0"/>
              <a:t>Technical </a:t>
            </a:r>
            <a:r>
              <a:rPr lang="en-US" dirty="0"/>
              <a:t>feasibility has yet to be developed. Business case has yet to be developed. </a:t>
            </a:r>
          </a:p>
        </p:txBody>
      </p:sp>
    </p:spTree>
    <p:extLst>
      <p:ext uri="{BB962C8B-B14F-4D97-AF65-F5344CB8AC3E}">
        <p14:creationId xmlns:p14="http://schemas.microsoft.com/office/powerpoint/2010/main" val="1218224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Shifting</a:t>
            </a:r>
            <a:endParaRPr lang="en-US" dirty="0"/>
          </a:p>
        </p:txBody>
      </p:sp>
      <p:sp>
        <p:nvSpPr>
          <p:cNvPr id="6" name="Rectangle 5"/>
          <p:cNvSpPr/>
          <p:nvPr/>
        </p:nvSpPr>
        <p:spPr>
          <a:xfrm>
            <a:off x="787400" y="1523084"/>
            <a:ext cx="7556500" cy="1384995"/>
          </a:xfrm>
          <a:prstGeom prst="rect">
            <a:avLst/>
          </a:prstGeom>
        </p:spPr>
        <p:txBody>
          <a:bodyPr wrap="square">
            <a:spAutoFit/>
          </a:bodyPr>
          <a:lstStyle/>
          <a:p>
            <a:r>
              <a:rPr lang="en-US" sz="2800" b="1" dirty="0"/>
              <a:t>Utility provider arrangements where the load during peak times is moved, typically to non-peak hours.</a:t>
            </a:r>
          </a:p>
        </p:txBody>
      </p:sp>
      <p:sp>
        <p:nvSpPr>
          <p:cNvPr id="7" name="Rectangle 6"/>
          <p:cNvSpPr/>
          <p:nvPr/>
        </p:nvSpPr>
        <p:spPr>
          <a:xfrm>
            <a:off x="546100" y="4536698"/>
            <a:ext cx="8140700" cy="1200328"/>
          </a:xfrm>
          <a:prstGeom prst="rect">
            <a:avLst/>
          </a:prstGeom>
        </p:spPr>
        <p:txBody>
          <a:bodyPr wrap="square">
            <a:spAutoFit/>
          </a:bodyPr>
          <a:lstStyle/>
          <a:p>
            <a:pPr marL="342900" indent="-342900">
              <a:buFont typeface="Arial"/>
              <a:buChar char="•"/>
            </a:pPr>
            <a:r>
              <a:rPr lang="en-US" sz="2400" dirty="0" smtClean="0"/>
              <a:t>Europe predominately NOT interested in peak shifting and have not had communication with their utility provider, but</a:t>
            </a:r>
            <a:r>
              <a:rPr lang="en-US" sz="2400" dirty="0"/>
              <a:t> s</a:t>
            </a:r>
            <a:r>
              <a:rPr lang="en-US" sz="2400" dirty="0" smtClean="0"/>
              <a:t>everal US sites have had discussions and/or are interested</a:t>
            </a:r>
          </a:p>
        </p:txBody>
      </p:sp>
      <p:pic>
        <p:nvPicPr>
          <p:cNvPr id="3" name="Picture 2"/>
          <p:cNvPicPr>
            <a:picLocks noChangeAspect="1"/>
          </p:cNvPicPr>
          <p:nvPr/>
        </p:nvPicPr>
        <p:blipFill>
          <a:blip r:embed="rId2"/>
          <a:stretch>
            <a:fillRect/>
          </a:stretch>
        </p:blipFill>
        <p:spPr>
          <a:xfrm>
            <a:off x="723900" y="3031063"/>
            <a:ext cx="7696200" cy="1155700"/>
          </a:xfrm>
          <a:prstGeom prst="rect">
            <a:avLst/>
          </a:prstGeom>
        </p:spPr>
      </p:pic>
    </p:spTree>
    <p:extLst>
      <p:ext uri="{BB962C8B-B14F-4D97-AF65-F5344CB8AC3E}">
        <p14:creationId xmlns:p14="http://schemas.microsoft.com/office/powerpoint/2010/main" val="2948667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Peak Shifting</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Europe</a:t>
            </a:r>
          </a:p>
          <a:p>
            <a:r>
              <a:rPr lang="en-US" dirty="0"/>
              <a:t>Currently not an issue for us. </a:t>
            </a:r>
            <a:endParaRPr lang="en-US" dirty="0" smtClean="0"/>
          </a:p>
          <a:p>
            <a:r>
              <a:rPr lang="en-US" dirty="0"/>
              <a:t>The reason we have a high HPC </a:t>
            </a:r>
            <a:r>
              <a:rPr lang="en-US" dirty="0" err="1"/>
              <a:t>utilisation</a:t>
            </a:r>
            <a:r>
              <a:rPr lang="en-US" dirty="0"/>
              <a:t> is that it is the only mechanism to accommodate our workload, we lack spare capacity to move work to "off peak" periods. </a:t>
            </a:r>
            <a:endParaRPr lang="en-US" dirty="0" smtClean="0"/>
          </a:p>
          <a:p>
            <a:r>
              <a:rPr lang="en-US" dirty="0" smtClean="0"/>
              <a:t>So </a:t>
            </a:r>
            <a:r>
              <a:rPr lang="en-US" dirty="0"/>
              <a:t>far no such option from our suppliers </a:t>
            </a:r>
            <a:endParaRPr lang="en-US" dirty="0" smtClean="0"/>
          </a:p>
          <a:p>
            <a:pPr marL="0" indent="0">
              <a:buNone/>
            </a:pPr>
            <a:r>
              <a:rPr lang="en-US" dirty="0" smtClean="0"/>
              <a:t>United States</a:t>
            </a:r>
          </a:p>
          <a:p>
            <a:r>
              <a:rPr lang="en-US" dirty="0"/>
              <a:t>Not to move to non-peak hours. </a:t>
            </a:r>
            <a:r>
              <a:rPr lang="en-US" dirty="0" smtClean="0"/>
              <a:t>We have </a:t>
            </a:r>
            <a:r>
              <a:rPr lang="en-US" dirty="0"/>
              <a:t>one rate, we do not have off-peak and on-peak rates</a:t>
            </a:r>
            <a:r>
              <a:rPr lang="en-US" dirty="0" smtClean="0"/>
              <a:t>.</a:t>
            </a:r>
          </a:p>
          <a:p>
            <a:r>
              <a:rPr lang="en-US" dirty="0"/>
              <a:t>Our load is typically very steady due to job scheduling, so this doesn't make sense in most 24 hour cycles. </a:t>
            </a:r>
            <a:endParaRPr lang="en-US" dirty="0" smtClean="0"/>
          </a:p>
          <a:p>
            <a:r>
              <a:rPr lang="en-US" dirty="0"/>
              <a:t>Not currently necessary. </a:t>
            </a:r>
            <a:endParaRPr lang="en-US" dirty="0" smtClean="0"/>
          </a:p>
          <a:p>
            <a:r>
              <a:rPr lang="en-US" dirty="0"/>
              <a:t>Have talked to PG&amp;E subcontractor about he "Voluntary Option" to shed load during peak demand days. </a:t>
            </a:r>
            <a:endParaRPr lang="en-US" dirty="0" smtClean="0"/>
          </a:p>
          <a:p>
            <a:r>
              <a:rPr lang="en-US" dirty="0"/>
              <a:t>Technical feasibility has yet to be developed. Business case has yet to be developed. </a:t>
            </a:r>
          </a:p>
        </p:txBody>
      </p:sp>
    </p:spTree>
    <p:extLst>
      <p:ext uri="{BB962C8B-B14F-4D97-AF65-F5344CB8AC3E}">
        <p14:creationId xmlns:p14="http://schemas.microsoft.com/office/powerpoint/2010/main" val="3807347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Pricing</a:t>
            </a:r>
            <a:endParaRPr lang="en-US" dirty="0"/>
          </a:p>
        </p:txBody>
      </p:sp>
      <p:sp>
        <p:nvSpPr>
          <p:cNvPr id="7" name="Rectangle 6"/>
          <p:cNvSpPr/>
          <p:nvPr/>
        </p:nvSpPr>
        <p:spPr>
          <a:xfrm>
            <a:off x="457200" y="1459019"/>
            <a:ext cx="8229600" cy="1631216"/>
          </a:xfrm>
          <a:prstGeom prst="rect">
            <a:avLst/>
          </a:prstGeom>
        </p:spPr>
        <p:txBody>
          <a:bodyPr wrap="square">
            <a:spAutoFit/>
          </a:bodyPr>
          <a:lstStyle/>
          <a:p>
            <a:r>
              <a:rPr lang="en-US" sz="2000" b="1" dirty="0"/>
              <a:t>Time varying pricing arrangements used to increase, shed or shift electricity consumption. There are two types of pricing, peak and real-time. Peak pricing is pre-scheduled; however, the consumer does not know if a certain day will be a peak or a non-peak day until day-ahead or day-of. Real-time pricing is not pre-scheduled; prices can be set day-ahead or day-of. </a:t>
            </a:r>
          </a:p>
        </p:txBody>
      </p:sp>
      <p:sp>
        <p:nvSpPr>
          <p:cNvPr id="8" name="Rectangle 7"/>
          <p:cNvSpPr/>
          <p:nvPr/>
        </p:nvSpPr>
        <p:spPr>
          <a:xfrm>
            <a:off x="546100" y="4706028"/>
            <a:ext cx="8140700" cy="1938992"/>
          </a:xfrm>
          <a:prstGeom prst="rect">
            <a:avLst/>
          </a:prstGeom>
        </p:spPr>
        <p:txBody>
          <a:bodyPr wrap="square">
            <a:spAutoFit/>
          </a:bodyPr>
          <a:lstStyle/>
          <a:p>
            <a:pPr marL="342900" indent="-342900">
              <a:buFont typeface="Arial"/>
              <a:buChar char="•"/>
            </a:pPr>
            <a:r>
              <a:rPr lang="en-US" sz="2400" dirty="0" smtClean="0"/>
              <a:t>Europe predominately NOT interested in dynamic pricing and have not had communication with their utility provider</a:t>
            </a:r>
          </a:p>
          <a:p>
            <a:pPr marL="342900" indent="-342900">
              <a:buFont typeface="Arial"/>
              <a:buChar char="•"/>
            </a:pPr>
            <a:r>
              <a:rPr lang="en-US" sz="2400" dirty="0" smtClean="0"/>
              <a:t>Many US sites have had discussions</a:t>
            </a:r>
          </a:p>
          <a:p>
            <a:pPr marL="342900" indent="-342900">
              <a:buFont typeface="Arial"/>
              <a:buChar char="•"/>
            </a:pPr>
            <a:r>
              <a:rPr lang="en-US" sz="2400" dirty="0" smtClean="0"/>
              <a:t>Of the US sites who have not had communication, there are many who are not interested</a:t>
            </a:r>
          </a:p>
        </p:txBody>
      </p:sp>
      <p:pic>
        <p:nvPicPr>
          <p:cNvPr id="3" name="Picture 2"/>
          <p:cNvPicPr>
            <a:picLocks noChangeAspect="1"/>
          </p:cNvPicPr>
          <p:nvPr/>
        </p:nvPicPr>
        <p:blipFill>
          <a:blip r:embed="rId2"/>
          <a:stretch>
            <a:fillRect/>
          </a:stretch>
        </p:blipFill>
        <p:spPr>
          <a:xfrm>
            <a:off x="723900" y="3335857"/>
            <a:ext cx="7696200" cy="1155700"/>
          </a:xfrm>
          <a:prstGeom prst="rect">
            <a:avLst/>
          </a:prstGeom>
        </p:spPr>
      </p:pic>
    </p:spTree>
    <p:extLst>
      <p:ext uri="{BB962C8B-B14F-4D97-AF65-F5344CB8AC3E}">
        <p14:creationId xmlns:p14="http://schemas.microsoft.com/office/powerpoint/2010/main" val="3748805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Dynamic Pricing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Europe</a:t>
            </a:r>
          </a:p>
          <a:p>
            <a:r>
              <a:rPr lang="en-US" dirty="0"/>
              <a:t>Currently not an issue for us</a:t>
            </a:r>
            <a:r>
              <a:rPr lang="en-US" dirty="0" smtClean="0"/>
              <a:t>.</a:t>
            </a:r>
          </a:p>
          <a:p>
            <a:r>
              <a:rPr lang="en-US" dirty="0" smtClean="0"/>
              <a:t>So </a:t>
            </a:r>
            <a:r>
              <a:rPr lang="en-US" dirty="0"/>
              <a:t>far no such option from our suppliers </a:t>
            </a:r>
            <a:endParaRPr lang="en-US" dirty="0" smtClean="0"/>
          </a:p>
          <a:p>
            <a:pPr marL="0" indent="0">
              <a:buNone/>
            </a:pPr>
            <a:r>
              <a:rPr lang="en-US" dirty="0" smtClean="0"/>
              <a:t>United States</a:t>
            </a:r>
          </a:p>
          <a:p>
            <a:r>
              <a:rPr lang="en-US" dirty="0" err="1"/>
              <a:t>Mis</a:t>
            </a:r>
            <a:r>
              <a:rPr lang="en-US" dirty="0"/>
              <a:t> forecasts could lead to sale of power at higher than purchase price and can be an issue for profit to the National Treasury</a:t>
            </a:r>
            <a:r>
              <a:rPr lang="en-US" dirty="0" smtClean="0"/>
              <a:t>.</a:t>
            </a:r>
          </a:p>
          <a:p>
            <a:r>
              <a:rPr lang="en-US" dirty="0" smtClean="0"/>
              <a:t>Pricing </a:t>
            </a:r>
            <a:r>
              <a:rPr lang="en-US" dirty="0"/>
              <a:t>based on our generation/consumption to the best of my knowledge is generally fixed. </a:t>
            </a:r>
            <a:endParaRPr lang="en-US" dirty="0" smtClean="0"/>
          </a:p>
          <a:p>
            <a:r>
              <a:rPr lang="en-US" dirty="0"/>
              <a:t>Our Utilities group is negotiating prices on a continuing basis, daily, I believe. </a:t>
            </a:r>
          </a:p>
          <a:p>
            <a:r>
              <a:rPr lang="en-US" dirty="0"/>
              <a:t>Not currently implemented. </a:t>
            </a:r>
            <a:endParaRPr lang="en-US" dirty="0" smtClean="0"/>
          </a:p>
          <a:p>
            <a:r>
              <a:rPr lang="en-US" dirty="0" smtClean="0"/>
              <a:t>The </a:t>
            </a:r>
            <a:r>
              <a:rPr lang="en-US" dirty="0"/>
              <a:t>pricing arrangement is done at the base level where we are located and not by our organization. </a:t>
            </a:r>
            <a:endParaRPr lang="en-US" dirty="0" smtClean="0"/>
          </a:p>
          <a:p>
            <a:r>
              <a:rPr lang="en-US" dirty="0"/>
              <a:t>Project hourly average power for at least a day in advance, within +/- 1MW </a:t>
            </a:r>
          </a:p>
        </p:txBody>
      </p:sp>
    </p:spTree>
    <p:extLst>
      <p:ext uri="{BB962C8B-B14F-4D97-AF65-F5344CB8AC3E}">
        <p14:creationId xmlns:p14="http://schemas.microsoft.com/office/powerpoint/2010/main" val="3742543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Autofit/>
          </a:bodyPr>
          <a:lstStyle/>
          <a:p>
            <a:r>
              <a:rPr lang="en-US" dirty="0" smtClean="0"/>
              <a:t>RENEWABLES</a:t>
            </a:r>
          </a:p>
          <a:p>
            <a:r>
              <a:rPr lang="en-US" dirty="0" smtClean="0"/>
              <a:t>GRID </a:t>
            </a:r>
            <a:r>
              <a:rPr lang="en-US" dirty="0"/>
              <a:t>SCALE </a:t>
            </a:r>
            <a:r>
              <a:rPr lang="en-US" dirty="0" smtClean="0"/>
              <a:t>STORAGE </a:t>
            </a:r>
            <a:endParaRPr lang="en-US" dirty="0"/>
          </a:p>
          <a:p>
            <a:r>
              <a:rPr lang="en-US" dirty="0" smtClean="0"/>
              <a:t>FREQUENCY RESPONSE</a:t>
            </a:r>
          </a:p>
          <a:p>
            <a:r>
              <a:rPr lang="en-US" dirty="0" smtClean="0"/>
              <a:t>REGULATION </a:t>
            </a:r>
            <a:r>
              <a:rPr lang="en-US" dirty="0"/>
              <a:t>(Up or Down</a:t>
            </a:r>
            <a:r>
              <a:rPr lang="en-US" dirty="0" smtClean="0"/>
              <a:t>)</a:t>
            </a:r>
          </a:p>
          <a:p>
            <a:r>
              <a:rPr lang="en-US" dirty="0" smtClean="0"/>
              <a:t>CONGESTION</a:t>
            </a:r>
            <a:endParaRPr lang="en-US" dirty="0"/>
          </a:p>
        </p:txBody>
      </p:sp>
    </p:spTree>
    <p:extLst>
      <p:ext uri="{BB962C8B-B14F-4D97-AF65-F5344CB8AC3E}">
        <p14:creationId xmlns:p14="http://schemas.microsoft.com/office/powerpoint/2010/main" val="141261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respondents!</a:t>
            </a:r>
            <a:endParaRPr lang="en-US" dirty="0"/>
          </a:p>
        </p:txBody>
      </p:sp>
      <p:sp>
        <p:nvSpPr>
          <p:cNvPr id="3" name="Content Placeholder 2"/>
          <p:cNvSpPr>
            <a:spLocks noGrp="1"/>
          </p:cNvSpPr>
          <p:nvPr>
            <p:ph idx="1"/>
          </p:nvPr>
        </p:nvSpPr>
        <p:spPr>
          <a:xfrm>
            <a:off x="457200" y="4253959"/>
            <a:ext cx="8229600" cy="3162830"/>
          </a:xfrm>
        </p:spPr>
        <p:txBody>
          <a:bodyPr>
            <a:noAutofit/>
          </a:bodyPr>
          <a:lstStyle/>
          <a:p>
            <a:r>
              <a:rPr lang="en-US" sz="2400" dirty="0" smtClean="0"/>
              <a:t>Europe: LRZ, JSC, HLRS, </a:t>
            </a:r>
            <a:r>
              <a:rPr lang="en-US" sz="2400" dirty="0"/>
              <a:t>CEA, EDF, </a:t>
            </a:r>
            <a:r>
              <a:rPr lang="en-US" sz="2400" dirty="0" smtClean="0"/>
              <a:t>ECMWF, CSCS, KTH, CINECA</a:t>
            </a:r>
          </a:p>
          <a:p>
            <a:pPr lvl="1"/>
            <a:r>
              <a:rPr lang="en-US" sz="2000" dirty="0" smtClean="0"/>
              <a:t>Germany (3), France (2), United Kingdom, Switzerland, Sweden, Italy</a:t>
            </a:r>
          </a:p>
          <a:p>
            <a:r>
              <a:rPr lang="en-US" sz="2400" dirty="0" smtClean="0"/>
              <a:t>United States:  LLNL, NERSC, </a:t>
            </a:r>
            <a:r>
              <a:rPr lang="en-US" sz="2400" dirty="0"/>
              <a:t>SDSC, </a:t>
            </a:r>
            <a:r>
              <a:rPr lang="en-US" sz="2400" dirty="0" smtClean="0"/>
              <a:t>NCSA</a:t>
            </a:r>
            <a:r>
              <a:rPr lang="en-US" sz="2400" dirty="0"/>
              <a:t>, ANL, </a:t>
            </a:r>
            <a:r>
              <a:rPr lang="en-US" sz="2400" dirty="0" smtClean="0"/>
              <a:t>LANL, Intel, WPAFB</a:t>
            </a:r>
            <a:r>
              <a:rPr lang="en-US" sz="2400" dirty="0"/>
              <a:t>, </a:t>
            </a:r>
            <a:r>
              <a:rPr lang="en-US" sz="2400" dirty="0" smtClean="0"/>
              <a:t>ORNL, NOAA, Purdue </a:t>
            </a:r>
            <a:endParaRPr lang="en-US" sz="2400" dirty="0"/>
          </a:p>
          <a:p>
            <a:pPr lvl="1"/>
            <a:r>
              <a:rPr lang="en-US" sz="2000" dirty="0" smtClean="0"/>
              <a:t>California (3), Illinois (2), New Mexico (2), Ohio, Tennessee, West Virginia, Indiana</a:t>
            </a:r>
            <a:endParaRPr lang="en-US" sz="2000" dirty="0"/>
          </a:p>
        </p:txBody>
      </p:sp>
      <p:pic>
        <p:nvPicPr>
          <p:cNvPr id="4" name="Picture 3" descr="Screen Shot 2015-05-05 at 10.36.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530" y="1354589"/>
            <a:ext cx="5905500" cy="2730040"/>
          </a:xfrm>
          <a:prstGeom prst="rect">
            <a:avLst/>
          </a:prstGeom>
        </p:spPr>
      </p:pic>
    </p:spTree>
    <p:extLst>
      <p:ext uri="{BB962C8B-B14F-4D97-AF65-F5344CB8AC3E}">
        <p14:creationId xmlns:p14="http://schemas.microsoft.com/office/powerpoint/2010/main" val="8114784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Comparison Summary</a:t>
            </a:r>
            <a:endParaRPr lang="en-US" dirty="0"/>
          </a:p>
        </p:txBody>
      </p:sp>
      <p:sp>
        <p:nvSpPr>
          <p:cNvPr id="3" name="Content Placeholder 2"/>
          <p:cNvSpPr>
            <a:spLocks noGrp="1"/>
          </p:cNvSpPr>
          <p:nvPr>
            <p:ph idx="1"/>
          </p:nvPr>
        </p:nvSpPr>
        <p:spPr>
          <a:xfrm>
            <a:off x="457200" y="1600200"/>
            <a:ext cx="8229600" cy="5020733"/>
          </a:xfrm>
        </p:spPr>
        <p:txBody>
          <a:bodyPr>
            <a:normAutofit/>
          </a:bodyPr>
          <a:lstStyle/>
          <a:p>
            <a:r>
              <a:rPr lang="en-US" dirty="0" smtClean="0"/>
              <a:t>Both European and US sites are interested in having communication with their providers about renewables</a:t>
            </a:r>
          </a:p>
          <a:p>
            <a:r>
              <a:rPr lang="en-US" dirty="0" smtClean="0"/>
              <a:t>Neither European nor US sites have had communication with their electric providers about any of the other methods</a:t>
            </a:r>
          </a:p>
          <a:p>
            <a:r>
              <a:rPr lang="en-US" dirty="0" smtClean="0"/>
              <a:t>There is little interest in either European or US sites for communication about the other methods</a:t>
            </a:r>
          </a:p>
          <a:p>
            <a:endParaRPr lang="en-US" dirty="0" smtClean="0"/>
          </a:p>
          <a:p>
            <a:endParaRPr lang="en-US" dirty="0" smtClean="0"/>
          </a:p>
        </p:txBody>
      </p:sp>
    </p:spTree>
    <p:extLst>
      <p:ext uri="{BB962C8B-B14F-4D97-AF65-F5344CB8AC3E}">
        <p14:creationId xmlns:p14="http://schemas.microsoft.com/office/powerpoint/2010/main" val="16719343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Renewables</a:t>
            </a:r>
            <a:endParaRPr lang="en-US" dirty="0"/>
          </a:p>
        </p:txBody>
      </p:sp>
      <p:sp>
        <p:nvSpPr>
          <p:cNvPr id="3" name="Content Placeholder 2"/>
          <p:cNvSpPr>
            <a:spLocks noGrp="1"/>
          </p:cNvSpPr>
          <p:nvPr>
            <p:ph idx="1"/>
          </p:nvPr>
        </p:nvSpPr>
        <p:spPr>
          <a:xfrm>
            <a:off x="457200" y="1600201"/>
            <a:ext cx="8229600" cy="1498600"/>
          </a:xfrm>
        </p:spPr>
        <p:txBody>
          <a:bodyPr/>
          <a:lstStyle/>
          <a:p>
            <a:r>
              <a:rPr lang="en-US" sz="2800" dirty="0"/>
              <a:t>Variability in the electric power generation from renewable resources and the methods used to respond to that </a:t>
            </a:r>
            <a:r>
              <a:rPr lang="en-US" sz="2800" dirty="0" smtClean="0"/>
              <a:t>variability </a:t>
            </a:r>
            <a:endParaRPr lang="en-US" sz="2800" dirty="0"/>
          </a:p>
          <a:p>
            <a:endParaRPr lang="en-US" sz="2800" dirty="0"/>
          </a:p>
          <a:p>
            <a:endParaRPr lang="en-US" dirty="0"/>
          </a:p>
        </p:txBody>
      </p:sp>
      <p:sp>
        <p:nvSpPr>
          <p:cNvPr id="6" name="Rectangle 5"/>
          <p:cNvSpPr/>
          <p:nvPr/>
        </p:nvSpPr>
        <p:spPr>
          <a:xfrm>
            <a:off x="546100" y="4706028"/>
            <a:ext cx="8140700" cy="1569660"/>
          </a:xfrm>
          <a:prstGeom prst="rect">
            <a:avLst/>
          </a:prstGeom>
        </p:spPr>
        <p:txBody>
          <a:bodyPr wrap="square">
            <a:spAutoFit/>
          </a:bodyPr>
          <a:lstStyle/>
          <a:p>
            <a:pPr marL="342900" indent="-342900">
              <a:buFont typeface="Arial"/>
              <a:buChar char="•"/>
            </a:pPr>
            <a:r>
              <a:rPr lang="en-US" sz="2400" dirty="0" smtClean="0"/>
              <a:t>Many more US than European sites have had communication with their electric utility/provider about renewables</a:t>
            </a:r>
          </a:p>
          <a:p>
            <a:pPr marL="342900" indent="-342900">
              <a:buFont typeface="Arial"/>
              <a:buChar char="•"/>
            </a:pPr>
            <a:r>
              <a:rPr lang="en-US" sz="2400" dirty="0" smtClean="0"/>
              <a:t>Both European and US sites are interested in having this discussion</a:t>
            </a:r>
          </a:p>
        </p:txBody>
      </p:sp>
      <p:pic>
        <p:nvPicPr>
          <p:cNvPr id="4" name="Picture 3"/>
          <p:cNvPicPr>
            <a:picLocks noChangeAspect="1"/>
          </p:cNvPicPr>
          <p:nvPr/>
        </p:nvPicPr>
        <p:blipFill>
          <a:blip r:embed="rId2"/>
          <a:stretch>
            <a:fillRect/>
          </a:stretch>
        </p:blipFill>
        <p:spPr>
          <a:xfrm>
            <a:off x="723900" y="3183460"/>
            <a:ext cx="7696200" cy="1155700"/>
          </a:xfrm>
          <a:prstGeom prst="rect">
            <a:avLst/>
          </a:prstGeom>
        </p:spPr>
      </p:pic>
    </p:spTree>
    <p:extLst>
      <p:ext uri="{BB962C8B-B14F-4D97-AF65-F5344CB8AC3E}">
        <p14:creationId xmlns:p14="http://schemas.microsoft.com/office/powerpoint/2010/main" val="2879351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Renewables</a:t>
            </a:r>
            <a:endParaRPr lang="en-US" dirty="0"/>
          </a:p>
        </p:txBody>
      </p:sp>
      <p:sp>
        <p:nvSpPr>
          <p:cNvPr id="3" name="Content Placeholder 2"/>
          <p:cNvSpPr>
            <a:spLocks noGrp="1"/>
          </p:cNvSpPr>
          <p:nvPr>
            <p:ph idx="1"/>
          </p:nvPr>
        </p:nvSpPr>
        <p:spPr>
          <a:xfrm>
            <a:off x="457200" y="1261540"/>
            <a:ext cx="8229600" cy="4525963"/>
          </a:xfrm>
        </p:spPr>
        <p:txBody>
          <a:bodyPr>
            <a:noAutofit/>
          </a:bodyPr>
          <a:lstStyle/>
          <a:p>
            <a:pPr marL="0" indent="0">
              <a:buNone/>
            </a:pPr>
            <a:r>
              <a:rPr lang="en-US" sz="2000" dirty="0" smtClean="0"/>
              <a:t>Europe</a:t>
            </a:r>
          </a:p>
          <a:p>
            <a:r>
              <a:rPr lang="en-US" sz="2000" dirty="0"/>
              <a:t>We've </a:t>
            </a:r>
            <a:r>
              <a:rPr lang="en-US" sz="2000" dirty="0" smtClean="0"/>
              <a:t>signed </a:t>
            </a:r>
            <a:r>
              <a:rPr lang="en-US" sz="2000" dirty="0"/>
              <a:t>a power contract for 100% renewable energy (mainly electricity from hydroelectric power stations). </a:t>
            </a:r>
            <a:endParaRPr lang="en-US" sz="2000" dirty="0" smtClean="0"/>
          </a:p>
          <a:p>
            <a:r>
              <a:rPr lang="en-US" sz="2000" dirty="0" smtClean="0"/>
              <a:t>So </a:t>
            </a:r>
            <a:r>
              <a:rPr lang="en-US" sz="2000" dirty="0"/>
              <a:t>far no such option from our </a:t>
            </a:r>
            <a:r>
              <a:rPr lang="en-US" sz="2000" dirty="0" smtClean="0"/>
              <a:t>suppliers. </a:t>
            </a:r>
          </a:p>
          <a:p>
            <a:r>
              <a:rPr lang="en-US" sz="2000" dirty="0" smtClean="0"/>
              <a:t>Currently </a:t>
            </a:r>
            <a:r>
              <a:rPr lang="en-US" sz="2000" dirty="0"/>
              <a:t>not an issue for us</a:t>
            </a:r>
            <a:r>
              <a:rPr lang="en-US" sz="2000" dirty="0" smtClean="0"/>
              <a:t>.</a:t>
            </a:r>
          </a:p>
          <a:p>
            <a:pPr marL="0" indent="0">
              <a:buNone/>
            </a:pPr>
            <a:r>
              <a:rPr lang="en-US" sz="2000" dirty="0" smtClean="0"/>
              <a:t>United States</a:t>
            </a:r>
          </a:p>
          <a:p>
            <a:r>
              <a:rPr lang="en-US" sz="2000" dirty="0"/>
              <a:t>At the Institutional level not just for HPC. </a:t>
            </a:r>
            <a:endParaRPr lang="en-US" sz="2000" dirty="0" smtClean="0"/>
          </a:p>
          <a:p>
            <a:r>
              <a:rPr lang="en-US" sz="2000" dirty="0"/>
              <a:t>The campus has a large fuel cell (2.5+ MW) and works with the utility with renewables. </a:t>
            </a:r>
            <a:endParaRPr lang="en-US" sz="2000" dirty="0" smtClean="0"/>
          </a:p>
          <a:p>
            <a:r>
              <a:rPr lang="en-US" sz="2000" dirty="0"/>
              <a:t>We looked for green power sources as part of LEED </a:t>
            </a:r>
            <a:r>
              <a:rPr lang="en-US" sz="2000" dirty="0" smtClean="0"/>
              <a:t>certification. The cost was unsustainable. </a:t>
            </a:r>
          </a:p>
          <a:p>
            <a:r>
              <a:rPr lang="en-US" sz="2000" dirty="0" smtClean="0"/>
              <a:t>Provider already uses multiple sources (hydroelectric, nuclear, natural gas, coal, wind). Further use of renewables would be of interest. </a:t>
            </a:r>
          </a:p>
          <a:p>
            <a:r>
              <a:rPr lang="en-US" sz="2000" dirty="0" smtClean="0"/>
              <a:t>Variability </a:t>
            </a:r>
            <a:r>
              <a:rPr lang="en-US" sz="2000" dirty="0"/>
              <a:t>in power generation is beyond our control or visibility. Utilities and power grid operators see this, we don't. </a:t>
            </a:r>
          </a:p>
        </p:txBody>
      </p:sp>
    </p:spTree>
    <p:extLst>
      <p:ext uri="{BB962C8B-B14F-4D97-AF65-F5344CB8AC3E}">
        <p14:creationId xmlns:p14="http://schemas.microsoft.com/office/powerpoint/2010/main" val="2355826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Scale Storage</a:t>
            </a:r>
            <a:endParaRPr lang="en-US" dirty="0"/>
          </a:p>
        </p:txBody>
      </p:sp>
      <p:sp>
        <p:nvSpPr>
          <p:cNvPr id="3" name="Content Placeholder 2"/>
          <p:cNvSpPr>
            <a:spLocks noGrp="1"/>
          </p:cNvSpPr>
          <p:nvPr>
            <p:ph idx="1"/>
          </p:nvPr>
        </p:nvSpPr>
        <p:spPr/>
        <p:txBody>
          <a:bodyPr/>
          <a:lstStyle/>
          <a:p>
            <a:r>
              <a:rPr lang="en-US" sz="2800" dirty="0"/>
              <a:t>Methods used to store electricity on a large scale. Pumped-storage hydroelectricity is the largest-capacity form of grid energy storage. </a:t>
            </a:r>
          </a:p>
          <a:p>
            <a:endParaRPr lang="en-US" dirty="0"/>
          </a:p>
        </p:txBody>
      </p:sp>
      <p:pic>
        <p:nvPicPr>
          <p:cNvPr id="5" name="Picture 4"/>
          <p:cNvPicPr>
            <a:picLocks noChangeAspect="1"/>
          </p:cNvPicPr>
          <p:nvPr/>
        </p:nvPicPr>
        <p:blipFill>
          <a:blip r:embed="rId3"/>
          <a:stretch>
            <a:fillRect/>
          </a:stretch>
        </p:blipFill>
        <p:spPr>
          <a:xfrm>
            <a:off x="723900" y="3166527"/>
            <a:ext cx="7696200" cy="1155700"/>
          </a:xfrm>
          <a:prstGeom prst="rect">
            <a:avLst/>
          </a:prstGeom>
        </p:spPr>
      </p:pic>
      <p:sp>
        <p:nvSpPr>
          <p:cNvPr id="6" name="Rectangle 5"/>
          <p:cNvSpPr/>
          <p:nvPr/>
        </p:nvSpPr>
        <p:spPr>
          <a:xfrm>
            <a:off x="546100" y="4706028"/>
            <a:ext cx="8140700" cy="1569660"/>
          </a:xfrm>
          <a:prstGeom prst="rect">
            <a:avLst/>
          </a:prstGeom>
        </p:spPr>
        <p:txBody>
          <a:bodyPr wrap="square">
            <a:spAutoFit/>
          </a:bodyPr>
          <a:lstStyle/>
          <a:p>
            <a:pPr marL="342900" indent="-342900">
              <a:buFont typeface="Arial"/>
              <a:buChar char="•"/>
            </a:pPr>
            <a:r>
              <a:rPr lang="en-US" sz="2400" dirty="0" smtClean="0"/>
              <a:t>Neither US nor European sites have had communication with their electric utility/providers about grid scale storage</a:t>
            </a:r>
          </a:p>
          <a:p>
            <a:pPr marL="342900" indent="-342900">
              <a:buFont typeface="Arial"/>
              <a:buChar char="•"/>
            </a:pPr>
            <a:r>
              <a:rPr lang="en-US" sz="2400" dirty="0" smtClean="0"/>
              <a:t>Many more US than European sites are interested in having this discussion</a:t>
            </a:r>
          </a:p>
        </p:txBody>
      </p:sp>
    </p:spTree>
    <p:extLst>
      <p:ext uri="{BB962C8B-B14F-4D97-AF65-F5344CB8AC3E}">
        <p14:creationId xmlns:p14="http://schemas.microsoft.com/office/powerpoint/2010/main" val="4287302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Grid Scale Storage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Europe</a:t>
            </a:r>
          </a:p>
          <a:p>
            <a:r>
              <a:rPr lang="en-US" dirty="0"/>
              <a:t>Currently not an issue for us</a:t>
            </a:r>
            <a:r>
              <a:rPr lang="en-US" dirty="0" smtClean="0"/>
              <a:t>.</a:t>
            </a:r>
          </a:p>
          <a:p>
            <a:pPr marL="0" indent="0">
              <a:buNone/>
            </a:pPr>
            <a:endParaRPr lang="en-US" dirty="0" smtClean="0"/>
          </a:p>
          <a:p>
            <a:pPr marL="0" indent="0">
              <a:buNone/>
            </a:pPr>
            <a:r>
              <a:rPr lang="en-US" dirty="0" smtClean="0"/>
              <a:t>United States</a:t>
            </a:r>
          </a:p>
          <a:p>
            <a:r>
              <a:rPr lang="en-US" dirty="0"/>
              <a:t>At the Institutional level not just for HPC. </a:t>
            </a:r>
            <a:endParaRPr lang="en-US" dirty="0" smtClean="0"/>
          </a:p>
          <a:p>
            <a:r>
              <a:rPr lang="en-US" dirty="0"/>
              <a:t>We are interested in technical options for energy storage on time scales of a single AC cycle to several hours, at 10 MW+ scale. We are less concerned about energy storage at time scales of hours to days. </a:t>
            </a:r>
          </a:p>
        </p:txBody>
      </p:sp>
    </p:spTree>
    <p:extLst>
      <p:ext uri="{BB962C8B-B14F-4D97-AF65-F5344CB8AC3E}">
        <p14:creationId xmlns:p14="http://schemas.microsoft.com/office/powerpoint/2010/main" val="194713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Response</a:t>
            </a:r>
            <a:endParaRPr lang="en-US" dirty="0"/>
          </a:p>
        </p:txBody>
      </p:sp>
      <p:sp>
        <p:nvSpPr>
          <p:cNvPr id="3" name="Content Placeholder 2"/>
          <p:cNvSpPr>
            <a:spLocks noGrp="1"/>
          </p:cNvSpPr>
          <p:nvPr>
            <p:ph idx="1"/>
          </p:nvPr>
        </p:nvSpPr>
        <p:spPr>
          <a:xfrm>
            <a:off x="457200" y="1600201"/>
            <a:ext cx="8229600" cy="1498600"/>
          </a:xfrm>
        </p:spPr>
        <p:txBody>
          <a:bodyPr>
            <a:normAutofit fontScale="70000" lnSpcReduction="20000"/>
          </a:bodyPr>
          <a:lstStyle/>
          <a:p>
            <a:r>
              <a:rPr lang="en-US" sz="2800" dirty="0"/>
              <a:t>Methods used to keep grid frequency constant and in-balance. Generators are typically used for frequency response, but any appliance that operates to a duty cycle (such as air conditioners and heat pumps) could be used to provide a constant and reliable grid balancing service by timing their duty cycles in response to system load. </a:t>
            </a:r>
          </a:p>
          <a:p>
            <a:endParaRPr lang="en-US" sz="2800" dirty="0"/>
          </a:p>
          <a:p>
            <a:endParaRPr lang="en-US" dirty="0"/>
          </a:p>
        </p:txBody>
      </p:sp>
      <p:sp>
        <p:nvSpPr>
          <p:cNvPr id="6" name="Rectangle 5"/>
          <p:cNvSpPr/>
          <p:nvPr/>
        </p:nvSpPr>
        <p:spPr>
          <a:xfrm>
            <a:off x="546100" y="4475195"/>
            <a:ext cx="8140700" cy="830997"/>
          </a:xfrm>
          <a:prstGeom prst="rect">
            <a:avLst/>
          </a:prstGeom>
        </p:spPr>
        <p:txBody>
          <a:bodyPr wrap="square">
            <a:spAutoFit/>
          </a:bodyPr>
          <a:lstStyle/>
          <a:p>
            <a:pPr marL="342900" indent="-342900">
              <a:buFont typeface="Arial"/>
              <a:buChar char="•"/>
            </a:pPr>
            <a:r>
              <a:rPr lang="en-US" sz="2400" dirty="0" smtClean="0"/>
              <a:t>Neither US nor European sites have had communication with their electric utility/provider about frequency response.</a:t>
            </a:r>
          </a:p>
        </p:txBody>
      </p:sp>
      <p:pic>
        <p:nvPicPr>
          <p:cNvPr id="5" name="Picture 4"/>
          <p:cNvPicPr>
            <a:picLocks noChangeAspect="1"/>
          </p:cNvPicPr>
          <p:nvPr/>
        </p:nvPicPr>
        <p:blipFill>
          <a:blip r:embed="rId2"/>
          <a:stretch>
            <a:fillRect/>
          </a:stretch>
        </p:blipFill>
        <p:spPr>
          <a:xfrm>
            <a:off x="795863" y="3183462"/>
            <a:ext cx="7924800" cy="965200"/>
          </a:xfrm>
          <a:prstGeom prst="rect">
            <a:avLst/>
          </a:prstGeom>
        </p:spPr>
      </p:pic>
    </p:spTree>
    <p:extLst>
      <p:ext uri="{BB962C8B-B14F-4D97-AF65-F5344CB8AC3E}">
        <p14:creationId xmlns:p14="http://schemas.microsoft.com/office/powerpoint/2010/main" val="2640538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Frequency Response</a:t>
            </a:r>
            <a:endParaRPr lang="en-US" dirty="0"/>
          </a:p>
        </p:txBody>
      </p:sp>
      <p:sp>
        <p:nvSpPr>
          <p:cNvPr id="3" name="Content Placeholder 2"/>
          <p:cNvSpPr>
            <a:spLocks noGrp="1"/>
          </p:cNvSpPr>
          <p:nvPr>
            <p:ph idx="1"/>
          </p:nvPr>
        </p:nvSpPr>
        <p:spPr>
          <a:xfrm>
            <a:off x="457200" y="1261540"/>
            <a:ext cx="8229600" cy="4525963"/>
          </a:xfrm>
        </p:spPr>
        <p:txBody>
          <a:bodyPr>
            <a:noAutofit/>
          </a:bodyPr>
          <a:lstStyle/>
          <a:p>
            <a:pPr marL="0" indent="0">
              <a:buNone/>
            </a:pPr>
            <a:r>
              <a:rPr lang="en-US" sz="2000" dirty="0" smtClean="0"/>
              <a:t>Europe</a:t>
            </a:r>
          </a:p>
          <a:p>
            <a:r>
              <a:rPr lang="en-US" sz="2000" dirty="0" smtClean="0"/>
              <a:t>We </a:t>
            </a:r>
            <a:r>
              <a:rPr lang="en-US" sz="2000" dirty="0"/>
              <a:t>are not large enough to have an impact on the local grid by using such mechanisms. The only option for us is to run on local generation which would not be particularly responsive to frequency shifts. As a consequence of </a:t>
            </a:r>
            <a:r>
              <a:rPr lang="en-US" sz="2000" dirty="0" smtClean="0"/>
              <a:t>utilizing </a:t>
            </a:r>
            <a:r>
              <a:rPr lang="en-US" sz="2000" dirty="0"/>
              <a:t>diesel rotary UPS machines on our site we do have automatic on-site generation that operates when frequency fluctuations of more than 0.5Hz occur. </a:t>
            </a:r>
            <a:endParaRPr lang="en-US" sz="2000" dirty="0" smtClean="0"/>
          </a:p>
          <a:p>
            <a:r>
              <a:rPr lang="en-US" sz="2000" dirty="0" smtClean="0"/>
              <a:t>So </a:t>
            </a:r>
            <a:r>
              <a:rPr lang="en-US" sz="2000" dirty="0"/>
              <a:t>far no such option from our </a:t>
            </a:r>
            <a:r>
              <a:rPr lang="en-US" sz="2000" dirty="0" smtClean="0"/>
              <a:t>suppliers. </a:t>
            </a:r>
          </a:p>
          <a:p>
            <a:r>
              <a:rPr lang="en-US" sz="2000" dirty="0" smtClean="0"/>
              <a:t>Currently </a:t>
            </a:r>
            <a:r>
              <a:rPr lang="en-US" sz="2000" dirty="0"/>
              <a:t>not an issue for us</a:t>
            </a:r>
            <a:r>
              <a:rPr lang="en-US" sz="2000" dirty="0" smtClean="0"/>
              <a:t>.</a:t>
            </a:r>
          </a:p>
          <a:p>
            <a:pPr marL="0" indent="0">
              <a:buNone/>
            </a:pPr>
            <a:r>
              <a:rPr lang="en-US" sz="2000" dirty="0" smtClean="0"/>
              <a:t>United States</a:t>
            </a:r>
          </a:p>
          <a:p>
            <a:r>
              <a:rPr lang="en-US" sz="2000" dirty="0"/>
              <a:t>Again, this isn't visible to us nor controllable by us; this is a power grid regulation problem. </a:t>
            </a:r>
            <a:endParaRPr lang="en-US" sz="2000" dirty="0" smtClean="0"/>
          </a:p>
          <a:p>
            <a:r>
              <a:rPr lang="en-US" sz="2000" dirty="0" smtClean="0"/>
              <a:t>Not sure.</a:t>
            </a:r>
            <a:endParaRPr lang="en-US" sz="2000" dirty="0"/>
          </a:p>
        </p:txBody>
      </p:sp>
    </p:spTree>
    <p:extLst>
      <p:ext uri="{BB962C8B-B14F-4D97-AF65-F5344CB8AC3E}">
        <p14:creationId xmlns:p14="http://schemas.microsoft.com/office/powerpoint/2010/main" val="268818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a:xfrm>
            <a:off x="457200" y="1417638"/>
            <a:ext cx="8229600" cy="1918229"/>
          </a:xfrm>
        </p:spPr>
        <p:txBody>
          <a:bodyPr>
            <a:normAutofit/>
          </a:bodyPr>
          <a:lstStyle/>
          <a:p>
            <a:r>
              <a:rPr lang="en-US" sz="1800" b="1" dirty="0"/>
              <a:t>(Up or Down): Methods used to maintain that portion of electricity generation reserves that are needed to balance generation and demand at all times. Raising supply is up regulation and lowering supply is down regulation. There are many types of reserves (e.g., operating, congestion), distinguished by who controls them and what they are used for. </a:t>
            </a:r>
          </a:p>
          <a:p>
            <a:endParaRPr lang="en-US" sz="1800" dirty="0"/>
          </a:p>
        </p:txBody>
      </p:sp>
      <p:pic>
        <p:nvPicPr>
          <p:cNvPr id="4" name="Picture 3"/>
          <p:cNvPicPr>
            <a:picLocks noChangeAspect="1"/>
          </p:cNvPicPr>
          <p:nvPr/>
        </p:nvPicPr>
        <p:blipFill>
          <a:blip r:embed="rId2"/>
          <a:stretch>
            <a:fillRect/>
          </a:stretch>
        </p:blipFill>
        <p:spPr>
          <a:xfrm>
            <a:off x="609600" y="2946400"/>
            <a:ext cx="7924800" cy="965200"/>
          </a:xfrm>
          <a:prstGeom prst="rect">
            <a:avLst/>
          </a:prstGeom>
        </p:spPr>
      </p:pic>
      <p:sp>
        <p:nvSpPr>
          <p:cNvPr id="5" name="Rectangle 4"/>
          <p:cNvSpPr/>
          <p:nvPr/>
        </p:nvSpPr>
        <p:spPr>
          <a:xfrm>
            <a:off x="546100" y="4475195"/>
            <a:ext cx="8140700" cy="1200328"/>
          </a:xfrm>
          <a:prstGeom prst="rect">
            <a:avLst/>
          </a:prstGeom>
        </p:spPr>
        <p:txBody>
          <a:bodyPr wrap="square">
            <a:spAutoFit/>
          </a:bodyPr>
          <a:lstStyle/>
          <a:p>
            <a:pPr marL="342900" indent="-342900">
              <a:buFont typeface="Arial"/>
              <a:buChar char="•"/>
            </a:pPr>
            <a:r>
              <a:rPr lang="en-US" sz="2400" dirty="0" smtClean="0"/>
              <a:t>Similar to frequency response, very few US or European sites have had communication with their electric utility/provider about regulation.</a:t>
            </a:r>
          </a:p>
        </p:txBody>
      </p:sp>
    </p:spTree>
    <p:extLst>
      <p:ext uri="{BB962C8B-B14F-4D97-AF65-F5344CB8AC3E}">
        <p14:creationId xmlns:p14="http://schemas.microsoft.com/office/powerpoint/2010/main" val="224447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Regulation</a:t>
            </a:r>
            <a:endParaRPr lang="en-US" dirty="0"/>
          </a:p>
        </p:txBody>
      </p:sp>
      <p:sp>
        <p:nvSpPr>
          <p:cNvPr id="4" name="Content Placeholder 2"/>
          <p:cNvSpPr>
            <a:spLocks noGrp="1"/>
          </p:cNvSpPr>
          <p:nvPr>
            <p:ph idx="1"/>
          </p:nvPr>
        </p:nvSpPr>
        <p:spPr>
          <a:xfrm>
            <a:off x="457200" y="1261540"/>
            <a:ext cx="8229600" cy="4525963"/>
          </a:xfrm>
        </p:spPr>
        <p:txBody>
          <a:bodyPr>
            <a:noAutofit/>
          </a:bodyPr>
          <a:lstStyle/>
          <a:p>
            <a:pPr marL="0" indent="0">
              <a:buNone/>
            </a:pPr>
            <a:r>
              <a:rPr lang="en-US" sz="2400" dirty="0" smtClean="0"/>
              <a:t>Europe</a:t>
            </a:r>
          </a:p>
          <a:p>
            <a:r>
              <a:rPr lang="en-US" sz="2400" dirty="0"/>
              <a:t>We've to ensure that our power load neither over- nor </a:t>
            </a:r>
            <a:r>
              <a:rPr lang="en-US" sz="2400" dirty="0" smtClean="0"/>
              <a:t>undershoots </a:t>
            </a:r>
            <a:r>
              <a:rPr lang="en-US" sz="2400" dirty="0"/>
              <a:t>the contracted power band. In any cases of foreseen power abnormalities we've to inform our grid provider at least two days ahead of schedule. </a:t>
            </a:r>
            <a:endParaRPr lang="en-US" sz="2400" dirty="0" smtClean="0"/>
          </a:p>
          <a:p>
            <a:r>
              <a:rPr lang="en-US" sz="2400" dirty="0" smtClean="0"/>
              <a:t>Currently </a:t>
            </a:r>
            <a:r>
              <a:rPr lang="en-US" sz="2400" dirty="0"/>
              <a:t>not an issue for us</a:t>
            </a:r>
            <a:r>
              <a:rPr lang="en-US" sz="2400" dirty="0" smtClean="0"/>
              <a:t>.</a:t>
            </a:r>
          </a:p>
          <a:p>
            <a:pPr marL="0" indent="0">
              <a:buNone/>
            </a:pPr>
            <a:r>
              <a:rPr lang="en-US" sz="2400" dirty="0" smtClean="0"/>
              <a:t>United States</a:t>
            </a:r>
          </a:p>
          <a:p>
            <a:r>
              <a:rPr lang="en-US" sz="2400" dirty="0"/>
              <a:t>Learning about the process outside of our visibility or control. </a:t>
            </a:r>
            <a:endParaRPr lang="en-US" sz="2400" dirty="0" smtClean="0"/>
          </a:p>
          <a:p>
            <a:r>
              <a:rPr lang="en-US" sz="2400" dirty="0" smtClean="0"/>
              <a:t>Not sure.</a:t>
            </a:r>
            <a:endParaRPr lang="en-US" sz="2400" dirty="0"/>
          </a:p>
        </p:txBody>
      </p:sp>
    </p:spTree>
    <p:extLst>
      <p:ext uri="{BB962C8B-B14F-4D97-AF65-F5344CB8AC3E}">
        <p14:creationId xmlns:p14="http://schemas.microsoft.com/office/powerpoint/2010/main" val="2376282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a:t>
            </a:r>
            <a:endParaRPr lang="en-US" dirty="0"/>
          </a:p>
        </p:txBody>
      </p:sp>
      <p:sp>
        <p:nvSpPr>
          <p:cNvPr id="3" name="Content Placeholder 2"/>
          <p:cNvSpPr>
            <a:spLocks noGrp="1"/>
          </p:cNvSpPr>
          <p:nvPr>
            <p:ph idx="1"/>
          </p:nvPr>
        </p:nvSpPr>
        <p:spPr>
          <a:xfrm>
            <a:off x="457200" y="1417638"/>
            <a:ext cx="8229600" cy="1918229"/>
          </a:xfrm>
        </p:spPr>
        <p:txBody>
          <a:bodyPr>
            <a:normAutofit lnSpcReduction="10000"/>
          </a:bodyPr>
          <a:lstStyle/>
          <a:p>
            <a:r>
              <a:rPr lang="en-US" sz="1800" b="1" dirty="0"/>
              <a:t>Methods used to resolve congestion that occurs when there is not enough transmission capability to support all requests for transmission services. Transmission system operators must re-dispatch generation or, in the limit, deny some of these requests to prevent transmission lines from becoming overloaded. Or, methods used to resolve congestion that occurs when the distribution control system is overloaded. It generally results in deliveries that are held up or delayed. </a:t>
            </a:r>
          </a:p>
          <a:p>
            <a:endParaRPr lang="en-US" sz="1800" dirty="0"/>
          </a:p>
        </p:txBody>
      </p:sp>
      <p:sp>
        <p:nvSpPr>
          <p:cNvPr id="5" name="Rectangle 4"/>
          <p:cNvSpPr/>
          <p:nvPr/>
        </p:nvSpPr>
        <p:spPr>
          <a:xfrm>
            <a:off x="546100" y="4475195"/>
            <a:ext cx="8140700" cy="1200328"/>
          </a:xfrm>
          <a:prstGeom prst="rect">
            <a:avLst/>
          </a:prstGeom>
        </p:spPr>
        <p:txBody>
          <a:bodyPr wrap="square">
            <a:spAutoFit/>
          </a:bodyPr>
          <a:lstStyle/>
          <a:p>
            <a:pPr marL="342900" indent="-342900">
              <a:buFont typeface="Arial"/>
              <a:buChar char="•"/>
            </a:pPr>
            <a:r>
              <a:rPr lang="en-US" sz="2400" dirty="0" smtClean="0"/>
              <a:t>Identical to frequency response, very few US or European sites have had communication with their electric utility/provider about congestion.</a:t>
            </a:r>
          </a:p>
        </p:txBody>
      </p:sp>
      <p:pic>
        <p:nvPicPr>
          <p:cNvPr id="6" name="Picture 5"/>
          <p:cNvPicPr>
            <a:picLocks noChangeAspect="1"/>
          </p:cNvPicPr>
          <p:nvPr/>
        </p:nvPicPr>
        <p:blipFill>
          <a:blip r:embed="rId2"/>
          <a:stretch>
            <a:fillRect/>
          </a:stretch>
        </p:blipFill>
        <p:spPr>
          <a:xfrm>
            <a:off x="609600" y="3369725"/>
            <a:ext cx="7924800" cy="965200"/>
          </a:xfrm>
          <a:prstGeom prst="rect">
            <a:avLst/>
          </a:prstGeom>
        </p:spPr>
      </p:pic>
    </p:spTree>
    <p:extLst>
      <p:ext uri="{BB962C8B-B14F-4D97-AF65-F5344CB8AC3E}">
        <p14:creationId xmlns:p14="http://schemas.microsoft.com/office/powerpoint/2010/main" val="424535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3" y="206906"/>
            <a:ext cx="8517467" cy="1143000"/>
          </a:xfrm>
        </p:spPr>
        <p:txBody>
          <a:bodyPr>
            <a:normAutofit/>
          </a:bodyPr>
          <a:lstStyle/>
          <a:p>
            <a:r>
              <a:rPr lang="en-US" dirty="0" smtClean="0"/>
              <a:t>Investigative Analysis </a:t>
            </a:r>
            <a:endParaRPr lang="en-US" dirty="0"/>
          </a:p>
        </p:txBody>
      </p:sp>
      <p:sp>
        <p:nvSpPr>
          <p:cNvPr id="3" name="Content Placeholder 2"/>
          <p:cNvSpPr>
            <a:spLocks noGrp="1"/>
          </p:cNvSpPr>
          <p:nvPr>
            <p:ph idx="1"/>
          </p:nvPr>
        </p:nvSpPr>
        <p:spPr>
          <a:xfrm>
            <a:off x="1" y="4440237"/>
            <a:ext cx="9144000" cy="2417763"/>
          </a:xfrm>
        </p:spPr>
        <p:txBody>
          <a:bodyPr>
            <a:normAutofit/>
          </a:bodyPr>
          <a:lstStyle/>
          <a:p>
            <a:r>
              <a:rPr lang="en-US" sz="2400" dirty="0" smtClean="0"/>
              <a:t>Increasing power </a:t>
            </a:r>
            <a:r>
              <a:rPr lang="en-US" sz="2400" dirty="0" smtClean="0"/>
              <a:t>demands </a:t>
            </a:r>
            <a:r>
              <a:rPr lang="en-US" sz="2400" dirty="0" smtClean="0"/>
              <a:t>as well as instantaneous swings in power may require different relationships with electricity </a:t>
            </a:r>
            <a:r>
              <a:rPr lang="en-US" sz="2400" dirty="0" smtClean="0"/>
              <a:t> </a:t>
            </a:r>
            <a:r>
              <a:rPr lang="en-US" sz="2400" dirty="0" smtClean="0"/>
              <a:t>providers</a:t>
            </a:r>
          </a:p>
          <a:p>
            <a:r>
              <a:rPr lang="en-US" sz="2400" dirty="0" smtClean="0"/>
              <a:t>Changing </a:t>
            </a:r>
            <a:r>
              <a:rPr lang="en-US" sz="2400" dirty="0" smtClean="0"/>
              <a:t>electricity </a:t>
            </a:r>
            <a:r>
              <a:rPr lang="en-US" sz="2400" dirty="0" smtClean="0"/>
              <a:t>grid may allow for </a:t>
            </a:r>
            <a:r>
              <a:rPr lang="en-US" sz="2400" dirty="0" smtClean="0"/>
              <a:t>new and beneficial </a:t>
            </a:r>
            <a:r>
              <a:rPr lang="en-US" sz="2400" dirty="0" smtClean="0"/>
              <a:t>opportunities </a:t>
            </a:r>
            <a:endParaRPr lang="en-US" sz="2400" dirty="0" smtClean="0"/>
          </a:p>
          <a:p>
            <a:r>
              <a:rPr lang="en-US" sz="2400" dirty="0"/>
              <a:t>E</a:t>
            </a:r>
            <a:r>
              <a:rPr lang="en-US" sz="2400" dirty="0" smtClean="0"/>
              <a:t>nergy savings (at least for the electricity grid)</a:t>
            </a:r>
            <a:endParaRPr lang="en-US" sz="24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282" y="1228411"/>
            <a:ext cx="4134498" cy="3275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45067" y="2187263"/>
            <a:ext cx="2269067" cy="1200328"/>
          </a:xfrm>
          <a:prstGeom prst="rect">
            <a:avLst/>
          </a:prstGeom>
          <a:noFill/>
        </p:spPr>
        <p:txBody>
          <a:bodyPr wrap="square" rtlCol="0">
            <a:spAutoFit/>
          </a:bodyPr>
          <a:lstStyle/>
          <a:p>
            <a:r>
              <a:rPr lang="en-US" sz="2400" dirty="0" smtClean="0"/>
              <a:t>A snapshot of Sequoia power profile at LLNL</a:t>
            </a:r>
            <a:endParaRPr lang="en-US" sz="2400" dirty="0"/>
          </a:p>
        </p:txBody>
      </p:sp>
    </p:spTree>
    <p:extLst>
      <p:ext uri="{BB962C8B-B14F-4D97-AF65-F5344CB8AC3E}">
        <p14:creationId xmlns:p14="http://schemas.microsoft.com/office/powerpoint/2010/main" val="3008409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Congestion</a:t>
            </a:r>
            <a:endParaRPr lang="en-US" dirty="0"/>
          </a:p>
        </p:txBody>
      </p:sp>
      <p:sp>
        <p:nvSpPr>
          <p:cNvPr id="4" name="Content Placeholder 2"/>
          <p:cNvSpPr>
            <a:spLocks noGrp="1"/>
          </p:cNvSpPr>
          <p:nvPr>
            <p:ph idx="1"/>
          </p:nvPr>
        </p:nvSpPr>
        <p:spPr>
          <a:xfrm>
            <a:off x="457200" y="1261540"/>
            <a:ext cx="8229600" cy="4525963"/>
          </a:xfrm>
        </p:spPr>
        <p:txBody>
          <a:bodyPr>
            <a:noAutofit/>
          </a:bodyPr>
          <a:lstStyle/>
          <a:p>
            <a:pPr marL="0" indent="0">
              <a:buNone/>
            </a:pPr>
            <a:r>
              <a:rPr lang="en-US" sz="2400" dirty="0" smtClean="0"/>
              <a:t>Europe</a:t>
            </a:r>
          </a:p>
          <a:p>
            <a:r>
              <a:rPr lang="en-US" sz="2400" dirty="0" smtClean="0"/>
              <a:t>Not </a:t>
            </a:r>
            <a:r>
              <a:rPr lang="en-US" sz="2400" dirty="0"/>
              <a:t>an issue for us - big line, dedicated </a:t>
            </a:r>
            <a:endParaRPr lang="en-US" sz="2400" dirty="0" smtClean="0"/>
          </a:p>
          <a:p>
            <a:r>
              <a:rPr lang="en-US" sz="2400" dirty="0" smtClean="0"/>
              <a:t>Currently </a:t>
            </a:r>
            <a:r>
              <a:rPr lang="en-US" sz="2400" dirty="0"/>
              <a:t>not an issue for us</a:t>
            </a:r>
            <a:r>
              <a:rPr lang="en-US" sz="2400" dirty="0" smtClean="0"/>
              <a:t>.</a:t>
            </a:r>
          </a:p>
          <a:p>
            <a:pPr marL="0" indent="0">
              <a:buNone/>
            </a:pPr>
            <a:r>
              <a:rPr lang="en-US" sz="2400" dirty="0" smtClean="0"/>
              <a:t>United States</a:t>
            </a:r>
          </a:p>
          <a:p>
            <a:r>
              <a:rPr lang="en-US" sz="2400" dirty="0"/>
              <a:t>Learning about the process outside of our visibility or control. </a:t>
            </a:r>
            <a:endParaRPr lang="en-US" sz="2400" dirty="0" smtClean="0"/>
          </a:p>
          <a:p>
            <a:r>
              <a:rPr lang="en-US" sz="2400" dirty="0" smtClean="0"/>
              <a:t>Not sure.</a:t>
            </a:r>
            <a:endParaRPr lang="en-US" sz="2400" dirty="0"/>
          </a:p>
        </p:txBody>
      </p:sp>
    </p:spTree>
    <p:extLst>
      <p:ext uri="{BB962C8B-B14F-4D97-AF65-F5344CB8AC3E}">
        <p14:creationId xmlns:p14="http://schemas.microsoft.com/office/powerpoint/2010/main" val="42119660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a:t>
            </a:r>
            <a:br>
              <a:rPr lang="en-US" dirty="0" smtClean="0"/>
            </a:br>
            <a:r>
              <a:rPr lang="en-US" dirty="0" smtClean="0"/>
              <a:t>Europe Only (New Question)</a:t>
            </a:r>
            <a:endParaRPr lang="en-US" dirty="0"/>
          </a:p>
        </p:txBody>
      </p:sp>
      <p:pic>
        <p:nvPicPr>
          <p:cNvPr id="4" name="Picture 3" descr="Screen Shot 2015-01-22 at 11.25.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2529"/>
            <a:ext cx="9144000" cy="4202988"/>
          </a:xfrm>
          <a:prstGeom prst="rect">
            <a:avLst/>
          </a:prstGeom>
        </p:spPr>
      </p:pic>
      <p:sp>
        <p:nvSpPr>
          <p:cNvPr id="5" name="TextBox 4"/>
          <p:cNvSpPr txBox="1"/>
          <p:nvPr/>
        </p:nvSpPr>
        <p:spPr>
          <a:xfrm>
            <a:off x="627726" y="6146286"/>
            <a:ext cx="3719738" cy="369332"/>
          </a:xfrm>
          <a:prstGeom prst="rect">
            <a:avLst/>
          </a:prstGeom>
          <a:noFill/>
        </p:spPr>
        <p:txBody>
          <a:bodyPr wrap="none" rtlCol="0">
            <a:spAutoFit/>
          </a:bodyPr>
          <a:lstStyle/>
          <a:p>
            <a:r>
              <a:rPr lang="en-US" dirty="0" smtClean="0"/>
              <a:t>One no-response and one don't know</a:t>
            </a:r>
            <a:endParaRPr lang="en-US" dirty="0"/>
          </a:p>
        </p:txBody>
      </p:sp>
    </p:spTree>
    <p:extLst>
      <p:ext uri="{BB962C8B-B14F-4D97-AF65-F5344CB8AC3E}">
        <p14:creationId xmlns:p14="http://schemas.microsoft.com/office/powerpoint/2010/main" val="2868405005"/>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 Quality Issues</a:t>
            </a:r>
            <a:endParaRPr lang="en-US" dirty="0"/>
          </a:p>
        </p:txBody>
      </p:sp>
      <p:sp>
        <p:nvSpPr>
          <p:cNvPr id="3" name="Content Placeholder 2"/>
          <p:cNvSpPr>
            <a:spLocks noGrp="1"/>
          </p:cNvSpPr>
          <p:nvPr>
            <p:ph idx="1"/>
          </p:nvPr>
        </p:nvSpPr>
        <p:spPr>
          <a:xfrm>
            <a:off x="457200" y="1261540"/>
            <a:ext cx="8432800" cy="4783667"/>
          </a:xfrm>
        </p:spPr>
        <p:txBody>
          <a:bodyPr>
            <a:noAutofit/>
          </a:bodyPr>
          <a:lstStyle/>
          <a:p>
            <a:pPr marL="0" indent="0">
              <a:buNone/>
            </a:pPr>
            <a:r>
              <a:rPr lang="en-US" sz="1600" b="1" dirty="0" smtClean="0"/>
              <a:t>Do </a:t>
            </a:r>
            <a:r>
              <a:rPr lang="en-US" sz="1600" b="1" dirty="0"/>
              <a:t>you experience any power quality issues at your HPC facility?</a:t>
            </a:r>
          </a:p>
          <a:p>
            <a:pPr marL="0" indent="0">
              <a:buNone/>
            </a:pPr>
            <a:endParaRPr lang="en-US" sz="1600" b="1" dirty="0"/>
          </a:p>
          <a:p>
            <a:pPr marL="0" indent="0">
              <a:buNone/>
            </a:pPr>
            <a:r>
              <a:rPr lang="en-US" sz="1600" dirty="0" smtClean="0"/>
              <a:t>Europe</a:t>
            </a:r>
          </a:p>
          <a:p>
            <a:r>
              <a:rPr lang="en-US" sz="1600" dirty="0" smtClean="0"/>
              <a:t>Occasional </a:t>
            </a:r>
            <a:r>
              <a:rPr lang="en-US" sz="1600" dirty="0"/>
              <a:t>brown-outs due to strong thunder storm activity. Within expected and acceptable range for us</a:t>
            </a:r>
            <a:r>
              <a:rPr lang="en-US" sz="1600" dirty="0" smtClean="0"/>
              <a:t>.</a:t>
            </a:r>
          </a:p>
          <a:p>
            <a:r>
              <a:rPr lang="en-US" sz="1600" dirty="0"/>
              <a:t>We never have a problem with our HPC facility</a:t>
            </a:r>
            <a:r>
              <a:rPr lang="en-US" sz="1600" dirty="0" smtClean="0"/>
              <a:t>.</a:t>
            </a:r>
          </a:p>
          <a:p>
            <a:r>
              <a:rPr lang="en-US" sz="1600" dirty="0"/>
              <a:t>Yes, we observed several lightning induced brown outs during </a:t>
            </a:r>
            <a:r>
              <a:rPr lang="en-US" sz="1600" dirty="0" smtClean="0"/>
              <a:t>2013</a:t>
            </a:r>
          </a:p>
          <a:p>
            <a:r>
              <a:rPr lang="en-US" sz="1600" dirty="0"/>
              <a:t>Very good quality of power we thus dismissed most of UPSs, having instead compute blades with </a:t>
            </a:r>
            <a:r>
              <a:rPr lang="en-US" sz="1600" dirty="0" err="1"/>
              <a:t>ultracapacitors</a:t>
            </a:r>
            <a:r>
              <a:rPr lang="en-US" sz="1600" dirty="0"/>
              <a:t> to handle </a:t>
            </a:r>
            <a:r>
              <a:rPr lang="en-US" sz="1600" dirty="0" err="1"/>
              <a:t>subt</a:t>
            </a:r>
            <a:r>
              <a:rPr lang="en-US" sz="1600" dirty="0"/>
              <a:t>-second power outages Only some critical equipment is protected with UPSs (&lt;20%) observed short outages (~300 </a:t>
            </a:r>
            <a:r>
              <a:rPr lang="en-US" sz="1600" dirty="0" err="1"/>
              <a:t>ms</a:t>
            </a:r>
            <a:r>
              <a:rPr lang="en-US" sz="1600" dirty="0"/>
              <a:t>), handled by </a:t>
            </a:r>
            <a:r>
              <a:rPr lang="en-US" sz="1600" dirty="0" err="1"/>
              <a:t>UltraCapas</a:t>
            </a:r>
            <a:r>
              <a:rPr lang="en-US" sz="1600" dirty="0"/>
              <a:t>, are ~5 Times a year </a:t>
            </a:r>
          </a:p>
          <a:p>
            <a:pPr marL="0" indent="0">
              <a:buNone/>
            </a:pPr>
            <a:r>
              <a:rPr lang="en-US" sz="1600" dirty="0" smtClean="0"/>
              <a:t>United States. </a:t>
            </a:r>
          </a:p>
          <a:p>
            <a:r>
              <a:rPr lang="en-US" sz="1600" dirty="0"/>
              <a:t>No, only when there is a </a:t>
            </a:r>
            <a:r>
              <a:rPr lang="en-US" sz="1600" dirty="0" smtClean="0"/>
              <a:t>glitch.</a:t>
            </a:r>
          </a:p>
          <a:p>
            <a:r>
              <a:rPr lang="en-US" sz="1600" dirty="0"/>
              <a:t>We have had brown outs and a few other things. We condition our power to our systems now, so the major issue is if we have a power outage. </a:t>
            </a:r>
            <a:endParaRPr lang="en-US" sz="1600" dirty="0" smtClean="0"/>
          </a:p>
          <a:p>
            <a:r>
              <a:rPr lang="en-US" sz="1600" dirty="0"/>
              <a:t>We have clean, relatively reliable power to the area with an additional feed from campus power plant available. </a:t>
            </a:r>
            <a:endParaRPr lang="en-US" sz="1600" dirty="0" smtClean="0"/>
          </a:p>
          <a:p>
            <a:r>
              <a:rPr lang="en-US" sz="1600" dirty="0"/>
              <a:t>Under voltage incidents (brown outs) have been rare, but had significant impact. We've had only one complete loss of power in 13 months since moving onto a dedicated, buried feeder line from a new substation that is dedicated to this industrial park. </a:t>
            </a:r>
          </a:p>
        </p:txBody>
      </p:sp>
    </p:spTree>
    <p:extLst>
      <p:ext uri="{BB962C8B-B14F-4D97-AF65-F5344CB8AC3E}">
        <p14:creationId xmlns:p14="http://schemas.microsoft.com/office/powerpoint/2010/main" val="24636907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Open-ended Questions</a:t>
            </a:r>
            <a:endParaRPr lang="en-US" dirty="0"/>
          </a:p>
        </p:txBody>
      </p:sp>
      <p:grpSp>
        <p:nvGrpSpPr>
          <p:cNvPr id="5" name="Group 4"/>
          <p:cNvGrpSpPr/>
          <p:nvPr/>
        </p:nvGrpSpPr>
        <p:grpSpPr>
          <a:xfrm>
            <a:off x="-220134" y="1778000"/>
            <a:ext cx="9144000" cy="4284133"/>
            <a:chOff x="0" y="1778000"/>
            <a:chExt cx="9144000" cy="3290277"/>
          </a:xfrm>
        </p:grpSpPr>
        <p:pic>
          <p:nvPicPr>
            <p:cNvPr id="4" name="Picture 3"/>
            <p:cNvPicPr>
              <a:picLocks noChangeAspect="1"/>
            </p:cNvPicPr>
            <p:nvPr/>
          </p:nvPicPr>
          <p:blipFill>
            <a:blip r:embed="rId3"/>
            <a:stretch>
              <a:fillRect/>
            </a:stretch>
          </p:blipFill>
          <p:spPr>
            <a:xfrm>
              <a:off x="0" y="1778000"/>
              <a:ext cx="9144000" cy="3290277"/>
            </a:xfrm>
            <a:prstGeom prst="rect">
              <a:avLst/>
            </a:prstGeom>
          </p:spPr>
        </p:pic>
        <p:sp>
          <p:nvSpPr>
            <p:cNvPr id="3" name="Rectangle 2"/>
            <p:cNvSpPr/>
            <p:nvPr/>
          </p:nvSpPr>
          <p:spPr>
            <a:xfrm>
              <a:off x="0" y="1778000"/>
              <a:ext cx="965200" cy="329027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162813"/>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and European Facility Detail</a:t>
            </a:r>
            <a:endParaRPr lang="en-US" dirty="0"/>
          </a:p>
        </p:txBody>
      </p:sp>
      <p:pic>
        <p:nvPicPr>
          <p:cNvPr id="10" name="Picture 9"/>
          <p:cNvPicPr>
            <a:picLocks noChangeAspect="1"/>
          </p:cNvPicPr>
          <p:nvPr/>
        </p:nvPicPr>
        <p:blipFill>
          <a:blip r:embed="rId2"/>
          <a:stretch>
            <a:fillRect/>
          </a:stretch>
        </p:blipFill>
        <p:spPr>
          <a:xfrm>
            <a:off x="457200" y="1879600"/>
            <a:ext cx="3937000" cy="3403600"/>
          </a:xfrm>
          <a:prstGeom prst="rect">
            <a:avLst/>
          </a:prstGeom>
        </p:spPr>
      </p:pic>
      <p:pic>
        <p:nvPicPr>
          <p:cNvPr id="11" name="Picture 10"/>
          <p:cNvPicPr>
            <a:picLocks noChangeAspect="1"/>
          </p:cNvPicPr>
          <p:nvPr/>
        </p:nvPicPr>
        <p:blipFill>
          <a:blip r:embed="rId3"/>
          <a:stretch>
            <a:fillRect/>
          </a:stretch>
        </p:blipFill>
        <p:spPr>
          <a:xfrm>
            <a:off x="4495800" y="1879600"/>
            <a:ext cx="4038600" cy="2768600"/>
          </a:xfrm>
          <a:prstGeom prst="rect">
            <a:avLst/>
          </a:prstGeom>
        </p:spPr>
      </p:pic>
    </p:spTree>
    <p:extLst>
      <p:ext uri="{BB962C8B-B14F-4D97-AF65-F5344CB8AC3E}">
        <p14:creationId xmlns:p14="http://schemas.microsoft.com/office/powerpoint/2010/main" val="157171708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Intra-hour Variability Comment Detail</a:t>
            </a:r>
            <a:endParaRPr lang="en-US" dirty="0"/>
          </a:p>
        </p:txBody>
      </p:sp>
      <p:pic>
        <p:nvPicPr>
          <p:cNvPr id="5" name="Picture 4"/>
          <p:cNvPicPr>
            <a:picLocks noChangeAspect="1"/>
          </p:cNvPicPr>
          <p:nvPr/>
        </p:nvPicPr>
        <p:blipFill>
          <a:blip r:embed="rId2"/>
          <a:stretch>
            <a:fillRect/>
          </a:stretch>
        </p:blipFill>
        <p:spPr>
          <a:xfrm>
            <a:off x="342900" y="1250950"/>
            <a:ext cx="8686800" cy="5429250"/>
          </a:xfrm>
          <a:prstGeom prst="rect">
            <a:avLst/>
          </a:prstGeom>
        </p:spPr>
      </p:pic>
    </p:spTree>
    <p:extLst>
      <p:ext uri="{BB962C8B-B14F-4D97-AF65-F5344CB8AC3E}">
        <p14:creationId xmlns:p14="http://schemas.microsoft.com/office/powerpoint/2010/main" val="222541368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22 at 8.22.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 y="389467"/>
            <a:ext cx="9073174" cy="6468533"/>
          </a:xfrm>
          <a:prstGeom prst="rect">
            <a:avLst/>
          </a:prstGeom>
        </p:spPr>
      </p:pic>
    </p:spTree>
    <p:extLst>
      <p:ext uri="{BB962C8B-B14F-4D97-AF65-F5344CB8AC3E}">
        <p14:creationId xmlns:p14="http://schemas.microsoft.com/office/powerpoint/2010/main" val="9960419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040"/>
            <a:ext cx="8229600" cy="1143000"/>
          </a:xfrm>
        </p:spPr>
        <p:txBody>
          <a:bodyPr>
            <a:normAutofit/>
          </a:bodyPr>
          <a:lstStyle/>
          <a:p>
            <a:r>
              <a:rPr lang="en-US" dirty="0" smtClean="0"/>
              <a:t>Initial Results and Next Steps</a:t>
            </a:r>
            <a:endParaRPr lang="en-US" dirty="0"/>
          </a:p>
        </p:txBody>
      </p:sp>
      <p:sp>
        <p:nvSpPr>
          <p:cNvPr id="3" name="Content Placeholder 2"/>
          <p:cNvSpPr>
            <a:spLocks noGrp="1"/>
          </p:cNvSpPr>
          <p:nvPr>
            <p:ph idx="1"/>
          </p:nvPr>
        </p:nvSpPr>
        <p:spPr>
          <a:xfrm>
            <a:off x="457200" y="3288752"/>
            <a:ext cx="8229600" cy="3332163"/>
          </a:xfrm>
        </p:spPr>
        <p:txBody>
          <a:bodyPr>
            <a:normAutofit/>
          </a:bodyPr>
          <a:lstStyle/>
          <a:p>
            <a:r>
              <a:rPr lang="en-US" sz="2800" dirty="0" smtClean="0"/>
              <a:t>Conclusion</a:t>
            </a:r>
            <a:r>
              <a:rPr lang="en-US" sz="2800" dirty="0" smtClean="0"/>
              <a:t>:  </a:t>
            </a:r>
            <a:r>
              <a:rPr lang="en-US" sz="2800" dirty="0" smtClean="0"/>
              <a:t>interest is there in the United States, but business case remains </a:t>
            </a:r>
            <a:r>
              <a:rPr lang="en-US" sz="2800" dirty="0" smtClean="0"/>
              <a:t>to be demonstrated</a:t>
            </a:r>
          </a:p>
          <a:p>
            <a:r>
              <a:rPr lang="en-US" sz="2800" dirty="0" smtClean="0"/>
              <a:t>Next steps:  look at other geographies </a:t>
            </a:r>
            <a:r>
              <a:rPr lang="en-US" sz="2800" dirty="0" smtClean="0"/>
              <a:t>where </a:t>
            </a:r>
            <a:r>
              <a:rPr lang="en-US" sz="2800" dirty="0" smtClean="0"/>
              <a:t>electricity is more expensive and subject to more variability with </a:t>
            </a:r>
            <a:r>
              <a:rPr lang="en-US" sz="2800" dirty="0" smtClean="0"/>
              <a:t>renewables </a:t>
            </a:r>
            <a:r>
              <a:rPr lang="en-US" sz="2800" dirty="0" smtClean="0">
                <a:sym typeface="Wingdings"/>
              </a:rPr>
              <a:t> Europe</a:t>
            </a:r>
            <a:endParaRPr lang="en-US" sz="2800" dirty="0"/>
          </a:p>
        </p:txBody>
      </p:sp>
      <p:sp>
        <p:nvSpPr>
          <p:cNvPr id="4" name="TextBox 3"/>
          <p:cNvSpPr txBox="1"/>
          <p:nvPr/>
        </p:nvSpPr>
        <p:spPr>
          <a:xfrm>
            <a:off x="457200" y="6126162"/>
            <a:ext cx="8365068" cy="954107"/>
          </a:xfrm>
          <a:prstGeom prst="rect">
            <a:avLst/>
          </a:prstGeom>
          <a:noFill/>
        </p:spPr>
        <p:txBody>
          <a:bodyPr wrap="square" rtlCol="0">
            <a:spAutoFit/>
          </a:bodyPr>
          <a:lstStyle/>
          <a:p>
            <a:r>
              <a:rPr lang="en-US" sz="1400" dirty="0" smtClean="0"/>
              <a:t>* Bates </a:t>
            </a:r>
            <a:r>
              <a:rPr lang="en-US" sz="1400" dirty="0"/>
              <a:t>N, </a:t>
            </a:r>
            <a:r>
              <a:rPr lang="en-US" sz="1400" dirty="0" err="1"/>
              <a:t>Ghatikar</a:t>
            </a:r>
            <a:r>
              <a:rPr lang="en-US" sz="1400" dirty="0"/>
              <a:t> G, Abdulla G, Koenig G, </a:t>
            </a:r>
            <a:r>
              <a:rPr lang="en-US" sz="1400" dirty="0" err="1"/>
              <a:t>Bhalachandra</a:t>
            </a:r>
            <a:r>
              <a:rPr lang="en-US" sz="1400" dirty="0"/>
              <a:t> S, </a:t>
            </a:r>
            <a:r>
              <a:rPr lang="en-US" sz="1400" dirty="0" err="1"/>
              <a:t>Sheikhalishahi</a:t>
            </a:r>
            <a:r>
              <a:rPr lang="en-US" sz="1400" dirty="0"/>
              <a:t> M, </a:t>
            </a:r>
            <a:r>
              <a:rPr lang="en-US" sz="1400" dirty="0" err="1"/>
              <a:t>Patki</a:t>
            </a:r>
            <a:r>
              <a:rPr lang="en-US" sz="1400" dirty="0"/>
              <a:t> T, </a:t>
            </a:r>
            <a:r>
              <a:rPr lang="en-US" sz="1400" dirty="0" err="1"/>
              <a:t>Rountree</a:t>
            </a:r>
            <a:r>
              <a:rPr lang="en-US" sz="1400" dirty="0"/>
              <a:t> B, Poole S, "The Electrical Grid and Supercomputing Centers: An Investigative Analysis of Emerging Opportunities and Challenges".  </a:t>
            </a:r>
            <a:r>
              <a:rPr lang="en-US" sz="1400" dirty="0" err="1"/>
              <a:t>Energiinformatik</a:t>
            </a:r>
            <a:r>
              <a:rPr lang="en-US" sz="1400" dirty="0"/>
              <a:t> 2014.  Springer Publications.  Zurich, </a:t>
            </a:r>
            <a:r>
              <a:rPr lang="en-US" sz="1400" dirty="0" err="1"/>
              <a:t>Switerland</a:t>
            </a:r>
            <a:r>
              <a:rPr lang="en-US" sz="1400" dirty="0"/>
              <a:t> 2014.</a:t>
            </a:r>
          </a:p>
          <a:p>
            <a:endParaRPr lang="en-US" sz="1400" dirty="0"/>
          </a:p>
        </p:txBody>
      </p:sp>
      <p:grpSp>
        <p:nvGrpSpPr>
          <p:cNvPr id="10" name="Group 9"/>
          <p:cNvGrpSpPr/>
          <p:nvPr/>
        </p:nvGrpSpPr>
        <p:grpSpPr>
          <a:xfrm>
            <a:off x="254000" y="1253067"/>
            <a:ext cx="8432800" cy="1725995"/>
            <a:chOff x="254000" y="1253067"/>
            <a:chExt cx="8432800" cy="1725995"/>
          </a:xfrm>
        </p:grpSpPr>
        <p:pic>
          <p:nvPicPr>
            <p:cNvPr id="7" name="Picture 6" descr="Screen Shot 2015-05-05 at 10.18.2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910" y="1253067"/>
              <a:ext cx="5782733" cy="1725995"/>
            </a:xfrm>
            <a:prstGeom prst="rect">
              <a:avLst/>
            </a:prstGeom>
          </p:spPr>
        </p:pic>
        <p:pic>
          <p:nvPicPr>
            <p:cNvPr id="8" name="Picture 7" descr="Screen Shot 2015-05-05 at 10.23.2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13" y="1369483"/>
              <a:ext cx="1943100" cy="647700"/>
            </a:xfrm>
            <a:prstGeom prst="rect">
              <a:avLst/>
            </a:prstGeom>
          </p:spPr>
        </p:pic>
        <p:sp>
          <p:nvSpPr>
            <p:cNvPr id="9" name="Rectangle 8"/>
            <p:cNvSpPr/>
            <p:nvPr/>
          </p:nvSpPr>
          <p:spPr>
            <a:xfrm>
              <a:off x="254000" y="1253067"/>
              <a:ext cx="8432800" cy="172599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535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Conclusions: </a:t>
            </a:r>
            <a:br>
              <a:rPr lang="en-US" dirty="0" smtClean="0"/>
            </a:br>
            <a:r>
              <a:rPr lang="en-US" dirty="0" smtClean="0"/>
              <a:t>US and Europe Comparison</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dirty="0" smtClean="0"/>
              <a:t>Neither the US nor European sites are working with their electricity providers to respond to grid requests</a:t>
            </a:r>
          </a:p>
          <a:p>
            <a:r>
              <a:rPr lang="en-US" dirty="0" smtClean="0"/>
              <a:t>The US sites have had more discussions </a:t>
            </a:r>
            <a:r>
              <a:rPr lang="en-US" dirty="0"/>
              <a:t>with their providers about grid integration </a:t>
            </a:r>
            <a:endParaRPr lang="en-US" dirty="0" smtClean="0"/>
          </a:p>
          <a:p>
            <a:r>
              <a:rPr lang="en-US" dirty="0" smtClean="0"/>
              <a:t>There </a:t>
            </a:r>
            <a:r>
              <a:rPr lang="en-US" dirty="0"/>
              <a:t>is no evidence that European sites are more interested </a:t>
            </a:r>
            <a:r>
              <a:rPr lang="en-US" dirty="0" smtClean="0"/>
              <a:t>in </a:t>
            </a:r>
            <a:r>
              <a:rPr lang="en-US" dirty="0"/>
              <a:t>grid integration</a:t>
            </a:r>
          </a:p>
          <a:p>
            <a:endParaRPr lang="en-US" dirty="0" smtClean="0"/>
          </a:p>
        </p:txBody>
      </p:sp>
    </p:spTree>
    <p:extLst>
      <p:ext uri="{BB962C8B-B14F-4D97-AF65-F5344CB8AC3E}">
        <p14:creationId xmlns:p14="http://schemas.microsoft.com/office/powerpoint/2010/main" val="202794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28304</TotalTime>
  <Words>7259</Words>
  <Application>Microsoft Macintosh PowerPoint</Application>
  <PresentationFormat>On-screen Show (4:3)</PresentationFormat>
  <Paragraphs>547</Paragraphs>
  <Slides>76</Slides>
  <Notes>22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Supercomputer Centers and Electricity Service Providers: Europe and the United States</vt:lpstr>
      <vt:lpstr>Google’s Relationship </vt:lpstr>
      <vt:lpstr>Google- An Energy Company? Some Facts…</vt:lpstr>
      <vt:lpstr>Investing in Energy R&amp;D</vt:lpstr>
      <vt:lpstr>The Landscape is Changing</vt:lpstr>
      <vt:lpstr>Thank you respondents!</vt:lpstr>
      <vt:lpstr>Investigative Analysis </vt:lpstr>
      <vt:lpstr>Initial Results and Next Steps</vt:lpstr>
      <vt:lpstr>General Conclusions:  US and Europe Comparison</vt:lpstr>
      <vt:lpstr>US and European Site Total Load</vt:lpstr>
      <vt:lpstr>US and European Site Variability</vt:lpstr>
      <vt:lpstr>US and European PUE </vt:lpstr>
      <vt:lpstr>Other questions</vt:lpstr>
      <vt:lpstr>Power Management Strategies:  Grid Response verses Energy Efficiency</vt:lpstr>
      <vt:lpstr>Power Management Strategies</vt:lpstr>
      <vt:lpstr>Strategy Comparison Summary</vt:lpstr>
      <vt:lpstr>Programs</vt:lpstr>
      <vt:lpstr>Program Comparison Summary</vt:lpstr>
      <vt:lpstr>Motivation:  Europe Only (New Question)</vt:lpstr>
      <vt:lpstr>Methods</vt:lpstr>
      <vt:lpstr>Method Comparison Summary</vt:lpstr>
      <vt:lpstr>Comments on Forecasting Demand</vt:lpstr>
      <vt:lpstr>Comments on Provider Programs</vt:lpstr>
      <vt:lpstr>Further Evidence: Fewer European Provider Programs</vt:lpstr>
      <vt:lpstr>Comments on Swings in Power</vt:lpstr>
      <vt:lpstr>Next Steps</vt:lpstr>
      <vt:lpstr>Back-up Detail</vt:lpstr>
      <vt:lpstr>Respondent Demographics</vt:lpstr>
      <vt:lpstr>US and European Max Site Load</vt:lpstr>
      <vt:lpstr>Tweaked Questions: Distinguishing Energy Efficiency and Grid Integration</vt:lpstr>
      <vt:lpstr>Strategy Comparison Summary</vt:lpstr>
      <vt:lpstr>Coarse Grain</vt:lpstr>
      <vt:lpstr>Comments: Coarse Grained </vt:lpstr>
      <vt:lpstr>Fine Grained and Job Scheduling  Questions</vt:lpstr>
      <vt:lpstr>Combining Job Scheduling and Fine Grained Responses</vt:lpstr>
      <vt:lpstr>Response: Job Scheduling/Fine Grained </vt:lpstr>
      <vt:lpstr>Comments: Job Scheduling and Fine Grained Power Management</vt:lpstr>
      <vt:lpstr>Lighting Control</vt:lpstr>
      <vt:lpstr>Tweaked Air Control Question</vt:lpstr>
      <vt:lpstr>Air Temperature Control</vt:lpstr>
      <vt:lpstr>Liquid Control</vt:lpstr>
      <vt:lpstr>Shut-down</vt:lpstr>
      <vt:lpstr>Load Migration</vt:lpstr>
      <vt:lpstr>Back-up Resources</vt:lpstr>
      <vt:lpstr>Back-up Scheduling</vt:lpstr>
      <vt:lpstr>Cut Jobs</vt:lpstr>
      <vt:lpstr>Other Strategies? </vt:lpstr>
      <vt:lpstr>What you’d like to know</vt:lpstr>
      <vt:lpstr>What you’re being asked  for</vt:lpstr>
      <vt:lpstr>Electricity Provider Introduction</vt:lpstr>
      <vt:lpstr>Programs</vt:lpstr>
      <vt:lpstr>Program Comparison Summary</vt:lpstr>
      <vt:lpstr>Peak Shedding</vt:lpstr>
      <vt:lpstr>Comments: Peak Shedding</vt:lpstr>
      <vt:lpstr>Peak Shifting</vt:lpstr>
      <vt:lpstr>Comments: Peak Shifting</vt:lpstr>
      <vt:lpstr>Dynamic Pricing</vt:lpstr>
      <vt:lpstr>Comments: Dynamic Pricing</vt:lpstr>
      <vt:lpstr>Methods</vt:lpstr>
      <vt:lpstr>Method Comparison Summary</vt:lpstr>
      <vt:lpstr>Renewables</vt:lpstr>
      <vt:lpstr>Comments: Renewables</vt:lpstr>
      <vt:lpstr>Grid Scale Storage</vt:lpstr>
      <vt:lpstr>Comments: Grid Scale Storage</vt:lpstr>
      <vt:lpstr>Frequency Response</vt:lpstr>
      <vt:lpstr>Comments: Frequency Response</vt:lpstr>
      <vt:lpstr>Regulation</vt:lpstr>
      <vt:lpstr>Comments: Regulation</vt:lpstr>
      <vt:lpstr>Congestion</vt:lpstr>
      <vt:lpstr>Comments: Congestion</vt:lpstr>
      <vt:lpstr>Motivation:  Europe Only (New Question)</vt:lpstr>
      <vt:lpstr>Power Quality Issues</vt:lpstr>
      <vt:lpstr>Final Open-ended Questions</vt:lpstr>
      <vt:lpstr>US and European Facility Detail</vt:lpstr>
      <vt:lpstr>Intra-hour Variability Comment Detail</vt:lpstr>
      <vt:lpstr>PowerPoint Presentation</vt:lpstr>
    </vt:vector>
  </TitlesOfParts>
  <Company>Mount Holyoke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Supercomputer Center Questionnaire Results</dc:title>
  <dc:creator>Jordan Seto</dc:creator>
  <cp:lastModifiedBy>Jordan Seto</cp:lastModifiedBy>
  <cp:revision>249</cp:revision>
  <cp:lastPrinted>2015-02-12T19:37:42Z</cp:lastPrinted>
  <dcterms:created xsi:type="dcterms:W3CDTF">2015-01-22T19:06:17Z</dcterms:created>
  <dcterms:modified xsi:type="dcterms:W3CDTF">2015-05-07T06:01:10Z</dcterms:modified>
</cp:coreProperties>
</file>